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  <p:sldMasterId id="2147483701" r:id="rId3"/>
    <p:sldMasterId id="2147483740" r:id="rId4"/>
  </p:sldMasterIdLst>
  <p:notesMasterIdLst>
    <p:notesMasterId r:id="rId22"/>
  </p:notesMasterIdLst>
  <p:handoutMasterIdLst>
    <p:handoutMasterId r:id="rId23"/>
  </p:handoutMasterIdLst>
  <p:sldIdLst>
    <p:sldId id="458" r:id="rId5"/>
    <p:sldId id="628" r:id="rId6"/>
    <p:sldId id="629" r:id="rId7"/>
    <p:sldId id="622" r:id="rId8"/>
    <p:sldId id="630" r:id="rId9"/>
    <p:sldId id="631" r:id="rId10"/>
    <p:sldId id="623" r:id="rId11"/>
    <p:sldId id="619" r:id="rId12"/>
    <p:sldId id="621" r:id="rId13"/>
    <p:sldId id="632" r:id="rId14"/>
    <p:sldId id="639" r:id="rId15"/>
    <p:sldId id="642" r:id="rId16"/>
    <p:sldId id="637" r:id="rId17"/>
    <p:sldId id="638" r:id="rId18"/>
    <p:sldId id="627" r:id="rId19"/>
    <p:sldId id="640" r:id="rId20"/>
    <p:sldId id="64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51B948"/>
    <a:srgbClr val="FFFFFF"/>
    <a:srgbClr val="C7AA31"/>
    <a:srgbClr val="336EE5"/>
    <a:srgbClr val="E74D10"/>
    <a:srgbClr val="727CA3"/>
    <a:srgbClr val="008000"/>
    <a:srgbClr val="009999"/>
    <a:srgbClr val="6B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533" autoAdjust="0"/>
  </p:normalViewPr>
  <p:slideViewPr>
    <p:cSldViewPr snapToGrid="0">
      <p:cViewPr>
        <p:scale>
          <a:sx n="75" d="100"/>
          <a:sy n="75" d="100"/>
        </p:scale>
        <p:origin x="-1746" y="-34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3AEBF8-FB11-4FDB-8F44-91DACC7F7D38}" type="datetimeFigureOut">
              <a:rPr lang="en-US"/>
              <a:pPr>
                <a:defRPr/>
              </a:pPr>
              <a:t>12/22/2011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7BE3F1-DF94-4290-AE9D-448FB94D8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0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3855A7-915D-4E57-B411-CDBEFF083FB0}" type="datetimeFigureOut">
              <a:rPr lang="en-US"/>
              <a:pPr>
                <a:defRPr/>
              </a:pPr>
              <a:t>12/22/2011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6B3FA5-1C37-4080-BF88-51F3FAD04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64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vartis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indent="0" algn="l"/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gray">
          <a:xfrm>
            <a:off x="0" y="0"/>
            <a:ext cx="9143999" cy="2286000"/>
          </a:xfrm>
          <a:solidFill>
            <a:schemeClr val="bg1"/>
          </a:solidFill>
        </p:spPr>
        <p:txBody>
          <a:bodyPr lIns="91440" rIns="91440">
            <a:noAutofit/>
          </a:bodyPr>
          <a:lstStyle>
            <a:lvl1pPr marL="236538" indent="0" algn="l"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KOCG_368_C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66415" y="6118672"/>
            <a:ext cx="1588034" cy="3853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AA6A-6E39-404A-AF05-8C73A2FB0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uds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KOCG_368_C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66415" y="6118672"/>
            <a:ext cx="1588034" cy="385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90" y="396212"/>
            <a:ext cx="7772400" cy="1470025"/>
          </a:xfrm>
        </p:spPr>
        <p:txBody>
          <a:bodyPr>
            <a:normAutofit/>
          </a:bodyPr>
          <a:lstStyle>
            <a:lvl1pPr marL="0" indent="0"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E0F03-B98C-4752-9E46-29D74E8A026B}" type="datetimeFigureOut">
              <a:rPr lang="en-US" smtClean="0">
                <a:solidFill>
                  <a:prstClr val="black"/>
                </a:solidFill>
              </a:rPr>
              <a:pPr/>
              <a:t>12/22/2011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6793A-B43B-4829-AE53-6E0D52E8121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vartis case stud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80" y="396218"/>
            <a:ext cx="7772400" cy="1470025"/>
          </a:xfrm>
        </p:spPr>
        <p:txBody>
          <a:bodyPr>
            <a:normAutofit/>
          </a:bodyPr>
          <a:lstStyle>
            <a:lvl1pPr marL="0" indent="0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KOCG_368_C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66415" y="6118672"/>
            <a:ext cx="1588034" cy="3853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34" y="1600200"/>
            <a:ext cx="8229600" cy="4267200"/>
          </a:xfrm>
        </p:spPr>
        <p:txBody>
          <a:bodyPr/>
          <a:lstStyle>
            <a:lvl1pPr marL="284163" indent="-284163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obe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66" y="392330"/>
            <a:ext cx="7772400" cy="1470025"/>
          </a:xfrm>
          <a:prstGeom prst="rect">
            <a:avLst/>
          </a:prstGeom>
        </p:spPr>
        <p:txBody>
          <a:bodyPr/>
          <a:lstStyle>
            <a:lvl1pPr marL="0" indent="0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KOCG_368_C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66415" y="6118672"/>
            <a:ext cx="1588034" cy="3853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84" y="1447800"/>
            <a:ext cx="8702566" cy="4648200"/>
          </a:xfrm>
        </p:spPr>
        <p:txBody>
          <a:bodyPr/>
          <a:lstStyle>
            <a:lvl1pPr marL="284163" indent="-284163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ovartis header.jpg"/>
          <p:cNvPicPr>
            <a:picLocks noChangeAspect="1"/>
          </p:cNvPicPr>
          <p:nvPr/>
        </p:nvPicPr>
        <p:blipFill>
          <a:blip r:embed="rId4" cstate="print"/>
          <a:srcRect b="80000"/>
          <a:stretch>
            <a:fillRect/>
          </a:stretch>
        </p:blipFill>
        <p:spPr>
          <a:xfrm>
            <a:off x="0" y="0"/>
            <a:ext cx="9144000" cy="1371630"/>
          </a:xfrm>
          <a:prstGeom prst="rect">
            <a:avLst/>
          </a:prstGeom>
        </p:spPr>
      </p:pic>
      <p:sp>
        <p:nvSpPr>
          <p:cNvPr id="2053" name="Title Placeholder 7"/>
          <p:cNvSpPr>
            <a:spLocks noGrp="1"/>
          </p:cNvSpPr>
          <p:nvPr>
            <p:ph type="title"/>
          </p:nvPr>
        </p:nvSpPr>
        <p:spPr bwMode="auto">
          <a:xfrm>
            <a:off x="0" y="-3284"/>
            <a:ext cx="600891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63566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1413" y="6565900"/>
            <a:ext cx="30638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069D857-B5CC-4B75-AF1B-D9D36AF03DDE}" type="slidenum">
              <a:rPr lang="en-US" sz="800">
                <a:solidFill>
                  <a:schemeClr val="tx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 descr="KOCG_368_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9314" y="990600"/>
            <a:ext cx="1005849" cy="2440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5" r:id="rId2"/>
  </p:sldLayoutIdLst>
  <p:hf hdr="0" ftr="0" dt="0"/>
  <p:txStyles>
    <p:titleStyle>
      <a:lvl1pPr marL="236538" indent="0" algn="l" defTabSz="457200" rtl="0" eaLnBrk="0" fontAlgn="base" hangingPunct="0">
        <a:spcBef>
          <a:spcPct val="0"/>
        </a:spcBef>
        <a:spcAft>
          <a:spcPct val="0"/>
        </a:spcAft>
        <a:defRPr sz="2800" b="0"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17" charset="-128"/>
          <a:cs typeface="Arial"/>
        </a:defRPr>
      </a:lvl1pPr>
      <a:lvl2pPr marL="225425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ＭＳ Ｐゴシック" pitchFamily="17" charset="-128"/>
          <a:cs typeface="Arial" pitchFamily="34" charset="0"/>
        </a:defRPr>
      </a:lvl2pPr>
      <a:lvl3pPr marL="225425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ＭＳ Ｐゴシック" pitchFamily="17" charset="-128"/>
          <a:cs typeface="Arial" pitchFamily="34" charset="0"/>
        </a:defRPr>
      </a:lvl3pPr>
      <a:lvl4pPr marL="225425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ＭＳ Ｐゴシック" pitchFamily="17" charset="-128"/>
          <a:cs typeface="Arial" pitchFamily="34" charset="0"/>
        </a:defRPr>
      </a:lvl4pPr>
      <a:lvl5pPr marL="225425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ＭＳ Ｐゴシック" pitchFamily="17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rgbClr val="50B948"/>
          </a:solidFill>
          <a:latin typeface="Arial" pitchFamily="17" charset="0"/>
          <a:ea typeface="ＭＳ Ｐゴシック" pitchFamily="1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rgbClr val="50B948"/>
          </a:solidFill>
          <a:latin typeface="Arial" pitchFamily="17" charset="0"/>
          <a:ea typeface="ＭＳ Ｐゴシック" pitchFamily="1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rgbClr val="50B948"/>
          </a:solidFill>
          <a:latin typeface="Arial" pitchFamily="17" charset="0"/>
          <a:ea typeface="ＭＳ Ｐゴシック" pitchFamily="1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rgbClr val="50B948"/>
          </a:solidFill>
          <a:latin typeface="Arial" pitchFamily="17" charset="0"/>
          <a:ea typeface="ＭＳ Ｐゴシック" pitchFamily="17" charset="-128"/>
        </a:defRPr>
      </a:lvl9pPr>
    </p:titleStyle>
    <p:bodyStyle>
      <a:lvl1pPr marL="236538" indent="-236538" algn="l" defTabSz="457200" rtl="0" eaLnBrk="0" fontAlgn="base" hangingPunct="0">
        <a:spcBef>
          <a:spcPct val="20000"/>
        </a:spcBef>
        <a:spcAft>
          <a:spcPct val="0"/>
        </a:spcAft>
        <a:buClr>
          <a:srgbClr val="51B948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7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74D1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17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B948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17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pitchFamily="17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ＭＳ Ｐゴシック" pitchFamily="17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cal knowledge header.jpg"/>
          <p:cNvPicPr>
            <a:picLocks noChangeAspect="1"/>
          </p:cNvPicPr>
          <p:nvPr/>
        </p:nvPicPr>
        <p:blipFill>
          <a:blip r:embed="rId7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007608" cy="1216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80" y="1474072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KOCG_368_C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39314" y="990600"/>
            <a:ext cx="1005849" cy="244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1413" y="6565900"/>
            <a:ext cx="30638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069D857-B5CC-4B75-AF1B-D9D36AF03DDE}" type="slidenum">
              <a:rPr lang="en-US" sz="800">
                <a:solidFill>
                  <a:schemeClr val="tx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2" r:id="rId4"/>
    <p:sldLayoutId id="2147483737" r:id="rId5"/>
  </p:sldLayoutIdLst>
  <p:txStyles>
    <p:titleStyle>
      <a:lvl1pPr marL="236538" indent="0"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36538" indent="-236538" algn="l" defTabSz="914400" rtl="0" eaLnBrk="1" latinLnBrk="0" hangingPunct="1">
        <a:spcBef>
          <a:spcPct val="20000"/>
        </a:spcBef>
        <a:buClr>
          <a:srgbClr val="51B948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74D1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B948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74D1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1B948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obe header.jpg"/>
          <p:cNvPicPr>
            <a:picLocks noChangeAspect="1"/>
          </p:cNvPicPr>
          <p:nvPr/>
        </p:nvPicPr>
        <p:blipFill>
          <a:blip r:embed="rId7" cstate="print"/>
          <a:srcRect b="80460"/>
          <a:stretch>
            <a:fillRect/>
          </a:stretch>
        </p:blipFill>
        <p:spPr>
          <a:xfrm>
            <a:off x="0" y="0"/>
            <a:ext cx="9144000" cy="1340069"/>
          </a:xfrm>
          <a:prstGeom prst="rect">
            <a:avLst/>
          </a:prstGeom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6743" y="1463566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itle Placeholder 7"/>
          <p:cNvSpPr>
            <a:spLocks noGrp="1"/>
          </p:cNvSpPr>
          <p:nvPr>
            <p:ph type="title"/>
          </p:nvPr>
        </p:nvSpPr>
        <p:spPr bwMode="auto">
          <a:xfrm>
            <a:off x="0" y="-1"/>
            <a:ext cx="6007608" cy="12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1413" y="6565900"/>
            <a:ext cx="30638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D066FEF-FA81-415A-80A6-693098E3E860}" type="slidenum">
              <a:rPr lang="en-US" sz="80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KOCG_368_C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39314" y="990600"/>
            <a:ext cx="1005849" cy="2440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49" r:id="rId4"/>
    <p:sldLayoutId id="2147483750" r:id="rId5"/>
  </p:sldLayoutIdLst>
  <p:txStyles>
    <p:titleStyle>
      <a:lvl1pPr marL="225425" indent="3175"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17" charset="-128"/>
          <a:cs typeface="Arial"/>
        </a:defRPr>
      </a:lvl1pPr>
      <a:lvl2pPr marL="225425" indent="-225425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ＭＳ Ｐゴシック" pitchFamily="17" charset="-128"/>
          <a:cs typeface="Arial" pitchFamily="34" charset="0"/>
        </a:defRPr>
      </a:lvl2pPr>
      <a:lvl3pPr marL="225425" indent="-225425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ＭＳ Ｐゴシック" pitchFamily="17" charset="-128"/>
          <a:cs typeface="Arial" pitchFamily="34" charset="0"/>
        </a:defRPr>
      </a:lvl3pPr>
      <a:lvl4pPr marL="225425" indent="-225425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ＭＳ Ｐゴシック" pitchFamily="17" charset="-128"/>
          <a:cs typeface="Arial" pitchFamily="34" charset="0"/>
        </a:defRPr>
      </a:lvl4pPr>
      <a:lvl5pPr marL="225425" indent="-225425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ＭＳ Ｐゴシック" pitchFamily="17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rgbClr val="50B948"/>
          </a:solidFill>
          <a:latin typeface="Arial" pitchFamily="17" charset="0"/>
          <a:ea typeface="ＭＳ Ｐゴシック" pitchFamily="1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rgbClr val="50B948"/>
          </a:solidFill>
          <a:latin typeface="Arial" pitchFamily="17" charset="0"/>
          <a:ea typeface="ＭＳ Ｐゴシック" pitchFamily="1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rgbClr val="50B948"/>
          </a:solidFill>
          <a:latin typeface="Arial" pitchFamily="17" charset="0"/>
          <a:ea typeface="ＭＳ Ｐゴシック" pitchFamily="1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rgbClr val="50B948"/>
          </a:solidFill>
          <a:latin typeface="Arial" pitchFamily="17" charset="0"/>
          <a:ea typeface="ＭＳ Ｐゴシック" pitchFamily="17" charset="-128"/>
        </a:defRPr>
      </a:lvl9pPr>
    </p:titleStyle>
    <p:bodyStyle>
      <a:lvl1pPr marL="236538" indent="-236538" algn="l" defTabSz="457200" rtl="0" eaLnBrk="0" fontAlgn="base" hangingPunct="0">
        <a:spcBef>
          <a:spcPct val="20000"/>
        </a:spcBef>
        <a:spcAft>
          <a:spcPct val="0"/>
        </a:spcAft>
        <a:buClr>
          <a:srgbClr val="51B948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7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74D1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17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0B948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17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pitchFamily="17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ＭＳ Ｐゴシック" pitchFamily="17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uds header.jpg"/>
          <p:cNvPicPr>
            <a:picLocks noChangeAspect="1"/>
          </p:cNvPicPr>
          <p:nvPr/>
        </p:nvPicPr>
        <p:blipFill>
          <a:blip r:embed="rId5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007608" cy="1216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646" y="1458306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KOCG_368_C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9314" y="990600"/>
            <a:ext cx="1005849" cy="2440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61413" y="6565900"/>
            <a:ext cx="30638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069D857-B5CC-4B75-AF1B-D9D36AF03DDE}" type="slidenum">
              <a:rPr lang="en-US" sz="80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marL="236538" indent="0"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576"/>
        </a:spcBef>
        <a:buClr>
          <a:srgbClr val="51B948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576"/>
        </a:spcBef>
        <a:buClr>
          <a:srgbClr val="E74D1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576"/>
        </a:spcBef>
        <a:buClr>
          <a:srgbClr val="51B948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576"/>
        </a:spcBef>
        <a:buClr>
          <a:srgbClr val="E74D1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576"/>
        </a:spcBef>
        <a:buClr>
          <a:srgbClr val="51B948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8054" y="596961"/>
            <a:ext cx="9101045" cy="1447739"/>
          </a:xfrm>
        </p:spPr>
        <p:txBody>
          <a:bodyPr/>
          <a:lstStyle/>
          <a:p>
            <a:r>
              <a:rPr lang="ru-RU" dirty="0" smtClean="0"/>
              <a:t>БУДУЩЕЕ </a:t>
            </a:r>
            <a:r>
              <a:rPr lang="en-US" dirty="0" smtClean="0"/>
              <a:t>HR</a:t>
            </a:r>
            <a:br>
              <a:rPr lang="en-US" dirty="0" smtClean="0"/>
            </a:br>
            <a:r>
              <a:rPr lang="en-US" dirty="0" smtClean="0"/>
              <a:t>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							         </a:t>
            </a:r>
            <a:r>
              <a:rPr lang="ru-RU" sz="1600" dirty="0" smtClean="0"/>
              <a:t>09 декабря 2011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 3 Управление изменениями и трансформация культуры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1434" y="1941285"/>
            <a:ext cx="8702566" cy="46482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ВОПРОСЫ:</a:t>
            </a:r>
          </a:p>
          <a:p>
            <a:pPr>
              <a:buNone/>
            </a:pPr>
            <a:endParaRPr lang="ru-R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вас есть план, как делать больше с меньшими затратами?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Ваша компания способна быстро меняться?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3155" y="495361"/>
            <a:ext cx="7772400" cy="1470025"/>
          </a:xfrm>
        </p:spPr>
        <p:txBody>
          <a:bodyPr/>
          <a:lstStyle/>
          <a:p>
            <a:r>
              <a:rPr lang="ru-RU" sz="2800" dirty="0" smtClean="0"/>
              <a:t>КЕЙС.</a:t>
            </a:r>
            <a:r>
              <a:rPr lang="ru-RU" dirty="0" smtClean="0"/>
              <a:t> </a:t>
            </a:r>
            <a:r>
              <a:rPr lang="ru-RU" sz="2800" dirty="0" smtClean="0"/>
              <a:t>РАБОТОДАТЕЛЬ БУДУЩЕГО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5584" y="2400300"/>
            <a:ext cx="8702566" cy="46482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Ограниченность во времени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Уникальные специалисты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Масштабы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среда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одержимое 3"/>
          <p:cNvGrpSpPr>
            <a:grpSpLocks noGrp="1"/>
          </p:cNvGrpSpPr>
          <p:nvPr/>
        </p:nvGrpSpPr>
        <p:grpSpPr>
          <a:xfrm>
            <a:off x="441325" y="1752600"/>
            <a:ext cx="8547162" cy="4656246"/>
            <a:chOff x="1776687" y="674712"/>
            <a:chExt cx="6662231" cy="5190570"/>
          </a:xfrm>
        </p:grpSpPr>
        <p:cxnSp>
          <p:nvCxnSpPr>
            <p:cNvPr id="5" name="AutoShape 18"/>
            <p:cNvCxnSpPr>
              <a:cxnSpLocks noChangeShapeType="1"/>
            </p:cNvCxnSpPr>
            <p:nvPr/>
          </p:nvCxnSpPr>
          <p:spPr bwMode="auto">
            <a:xfrm>
              <a:off x="4952176" y="854100"/>
              <a:ext cx="50555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" name="AutoShape 19"/>
            <p:cNvCxnSpPr>
              <a:cxnSpLocks noChangeShapeType="1"/>
            </p:cNvCxnSpPr>
            <p:nvPr/>
          </p:nvCxnSpPr>
          <p:spPr bwMode="auto">
            <a:xfrm rot="5400000">
              <a:off x="4690300" y="132948"/>
              <a:ext cx="331787" cy="2161443"/>
            </a:xfrm>
            <a:prstGeom prst="bentConnector3">
              <a:avLst>
                <a:gd name="adj1" fmla="val 49759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" name="AutoShape 20"/>
            <p:cNvCxnSpPr>
              <a:cxnSpLocks noChangeShapeType="1"/>
            </p:cNvCxnSpPr>
            <p:nvPr/>
          </p:nvCxnSpPr>
          <p:spPr bwMode="auto">
            <a:xfrm>
              <a:off x="4952176" y="3076600"/>
              <a:ext cx="50555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21"/>
            <p:cNvCxnSpPr>
              <a:cxnSpLocks noChangeShapeType="1"/>
            </p:cNvCxnSpPr>
            <p:nvPr/>
          </p:nvCxnSpPr>
          <p:spPr bwMode="auto">
            <a:xfrm>
              <a:off x="4952176" y="3713188"/>
              <a:ext cx="505557" cy="111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22"/>
            <p:cNvCxnSpPr>
              <a:cxnSpLocks noChangeShapeType="1"/>
            </p:cNvCxnSpPr>
            <p:nvPr/>
          </p:nvCxnSpPr>
          <p:spPr bwMode="auto">
            <a:xfrm flipV="1">
              <a:off x="4952176" y="4372000"/>
              <a:ext cx="505557" cy="47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AutoShape 23"/>
            <p:cNvCxnSpPr>
              <a:cxnSpLocks noChangeShapeType="1"/>
            </p:cNvCxnSpPr>
            <p:nvPr/>
          </p:nvCxnSpPr>
          <p:spPr bwMode="auto">
            <a:xfrm flipV="1">
              <a:off x="4952176" y="5018113"/>
              <a:ext cx="505557" cy="31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25"/>
            <p:cNvCxnSpPr>
              <a:cxnSpLocks noChangeShapeType="1"/>
            </p:cNvCxnSpPr>
            <p:nvPr/>
          </p:nvCxnSpPr>
          <p:spPr bwMode="auto">
            <a:xfrm rot="5400000">
              <a:off x="4629302" y="1578244"/>
              <a:ext cx="450850" cy="215851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" name="AutoShape 26"/>
            <p:cNvCxnSpPr>
              <a:cxnSpLocks noChangeShapeType="1"/>
            </p:cNvCxnSpPr>
            <p:nvPr/>
          </p:nvCxnSpPr>
          <p:spPr bwMode="auto">
            <a:xfrm rot="5400000">
              <a:off x="4731575" y="2314173"/>
              <a:ext cx="249237" cy="2161443"/>
            </a:xfrm>
            <a:prstGeom prst="bentConnector3">
              <a:avLst>
                <a:gd name="adj1" fmla="val 4968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" name="AutoShape 27"/>
            <p:cNvCxnSpPr>
              <a:cxnSpLocks noChangeShapeType="1"/>
            </p:cNvCxnSpPr>
            <p:nvPr/>
          </p:nvCxnSpPr>
          <p:spPr bwMode="auto">
            <a:xfrm rot="5400000">
              <a:off x="4723637" y="2969809"/>
              <a:ext cx="265112" cy="2161443"/>
            </a:xfrm>
            <a:prstGeom prst="bentConnector3">
              <a:avLst>
                <a:gd name="adj1" fmla="val 49699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4" name="AutoShape 28"/>
            <p:cNvCxnSpPr>
              <a:cxnSpLocks noChangeShapeType="1"/>
            </p:cNvCxnSpPr>
            <p:nvPr/>
          </p:nvCxnSpPr>
          <p:spPr bwMode="auto">
            <a:xfrm rot="5400000">
              <a:off x="4725225" y="3615923"/>
              <a:ext cx="261937" cy="2161443"/>
            </a:xfrm>
            <a:prstGeom prst="bentConnector3">
              <a:avLst>
                <a:gd name="adj1" fmla="val 49699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5" name="AutoShape 38"/>
            <p:cNvCxnSpPr>
              <a:cxnSpLocks noChangeShapeType="1"/>
            </p:cNvCxnSpPr>
            <p:nvPr/>
          </p:nvCxnSpPr>
          <p:spPr bwMode="auto">
            <a:xfrm rot="5400000">
              <a:off x="4720584" y="823632"/>
              <a:ext cx="268287" cy="2164374"/>
            </a:xfrm>
            <a:prstGeom prst="bentConnector3">
              <a:avLst>
                <a:gd name="adj1" fmla="val 4970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" name="AutoShape 40"/>
            <p:cNvCxnSpPr>
              <a:cxnSpLocks noChangeShapeType="1"/>
            </p:cNvCxnSpPr>
            <p:nvPr/>
          </p:nvCxnSpPr>
          <p:spPr bwMode="auto">
            <a:xfrm>
              <a:off x="4949246" y="2233638"/>
              <a:ext cx="505557" cy="47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41"/>
            <p:cNvCxnSpPr>
              <a:cxnSpLocks noChangeShapeType="1"/>
            </p:cNvCxnSpPr>
            <p:nvPr/>
          </p:nvCxnSpPr>
          <p:spPr bwMode="auto">
            <a:xfrm>
              <a:off x="4952176" y="1573238"/>
              <a:ext cx="505557" cy="47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8" name="Group 5"/>
            <p:cNvGrpSpPr>
              <a:grpSpLocks/>
            </p:cNvGrpSpPr>
            <p:nvPr/>
          </p:nvGrpSpPr>
          <p:grpSpPr bwMode="auto">
            <a:xfrm>
              <a:off x="7665195" y="4791433"/>
              <a:ext cx="773723" cy="1073849"/>
              <a:chOff x="3796" y="1808"/>
              <a:chExt cx="1200" cy="1879"/>
            </a:xfrm>
            <a:solidFill>
              <a:srgbClr val="FFFF00"/>
            </a:solidFill>
          </p:grpSpPr>
          <p:sp>
            <p:nvSpPr>
              <p:cNvPr id="45" name="AutoShape 6"/>
              <p:cNvSpPr>
                <a:spLocks noChangeArrowheads="1"/>
              </p:cNvSpPr>
              <p:nvPr/>
            </p:nvSpPr>
            <p:spPr bwMode="auto">
              <a:xfrm rot="1470905">
                <a:off x="3796" y="1808"/>
                <a:ext cx="1200" cy="1879"/>
              </a:xfrm>
              <a:prstGeom prst="star8">
                <a:avLst>
                  <a:gd name="adj" fmla="val 3825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Text Box 7"/>
              <p:cNvSpPr txBox="1">
                <a:spLocks noChangeArrowheads="1"/>
              </p:cNvSpPr>
              <p:nvPr/>
            </p:nvSpPr>
            <p:spPr bwMode="auto">
              <a:xfrm>
                <a:off x="3975" y="2487"/>
                <a:ext cx="818" cy="54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 smtClean="0">
                    <a:latin typeface="+mj-lt"/>
                  </a:rPr>
                  <a:t>&lt;1</a:t>
                </a:r>
                <a:r>
                  <a:rPr lang="en-US" sz="1200" b="1" dirty="0">
                    <a:latin typeface="+mj-lt"/>
                  </a:rPr>
                  <a:t>%</a:t>
                </a:r>
                <a:endParaRPr lang="ru-RU" sz="1200" b="1" dirty="0">
                  <a:latin typeface="+mj-lt"/>
                </a:endParaRPr>
              </a:p>
            </p:txBody>
          </p:sp>
        </p:grpSp>
        <p:cxnSp>
          <p:nvCxnSpPr>
            <p:cNvPr id="19" name="AutoShape 28"/>
            <p:cNvCxnSpPr>
              <a:cxnSpLocks noChangeShapeType="1"/>
            </p:cNvCxnSpPr>
            <p:nvPr/>
          </p:nvCxnSpPr>
          <p:spPr bwMode="auto">
            <a:xfrm rot="5400000">
              <a:off x="4695917" y="4250923"/>
              <a:ext cx="261937" cy="2161443"/>
            </a:xfrm>
            <a:prstGeom prst="bentConnector3">
              <a:avLst>
                <a:gd name="adj1" fmla="val 49699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" name="AutoShape 23"/>
            <p:cNvCxnSpPr>
              <a:cxnSpLocks noChangeShapeType="1"/>
            </p:cNvCxnSpPr>
            <p:nvPr/>
          </p:nvCxnSpPr>
          <p:spPr bwMode="auto">
            <a:xfrm flipV="1">
              <a:off x="4941918" y="5707088"/>
              <a:ext cx="505557" cy="31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" name="Скругленный прямоугольник 20"/>
            <p:cNvSpPr/>
            <p:nvPr/>
          </p:nvSpPr>
          <p:spPr>
            <a:xfrm>
              <a:off x="1776687" y="674712"/>
              <a:ext cx="3165231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Количество резюме</a:t>
              </a: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776687" y="2046312"/>
              <a:ext cx="3165231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Личное  интервью</a:t>
              </a: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776687" y="2884512"/>
              <a:ext cx="3165231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Интервью с </a:t>
              </a:r>
              <a:r>
                <a:rPr lang="ru-RU" sz="1600" b="1" dirty="0" err="1" smtClean="0">
                  <a:solidFill>
                    <a:schemeClr val="bg1"/>
                  </a:solidFill>
                  <a:latin typeface="Calibri" pitchFamily="34" charset="0"/>
                </a:rPr>
                <a:t>Лин</a:t>
              </a:r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. Менеджером</a:t>
              </a: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776687" y="3494112"/>
              <a:ext cx="3165231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Тестирование</a:t>
              </a: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776687" y="4179912"/>
              <a:ext cx="3165231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Интервью с </a:t>
              </a: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</a:rPr>
                <a:t>HR </a:t>
              </a:r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менеджером</a:t>
              </a: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776687" y="4789512"/>
              <a:ext cx="3165231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Сбор рекомендаций</a:t>
              </a: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776687" y="5475312"/>
              <a:ext cx="3165231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Выход на работу</a:t>
              </a: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1776687" y="1360512"/>
              <a:ext cx="3165231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</a:rPr>
                <a:t>Телефонное интервью</a:t>
              </a:r>
              <a:endParaRPr lang="ru-RU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434287" y="6747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67786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559702" y="6747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Calibri" pitchFamily="34" charset="0"/>
                </a:rPr>
                <a:t>100%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5434287" y="13605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6384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6559702" y="13605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10%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5434287" y="20463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2842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6559702" y="20463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44%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5434287" y="28845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912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6559702" y="28845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ru-RU" b="1" dirty="0" smtClean="0">
                  <a:solidFill>
                    <a:schemeClr val="bg1"/>
                  </a:solidFill>
                  <a:latin typeface="Calibri" pitchFamily="34" charset="0"/>
                </a:rPr>
                <a:t>%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5434287" y="34941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453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6559702" y="34941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Calibri" pitchFamily="34" charset="0"/>
                </a:rPr>
                <a:t>50%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5434287" y="41799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302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559702" y="41799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66</a:t>
              </a:r>
              <a:r>
                <a:rPr lang="ru-RU" b="1" dirty="0" smtClean="0">
                  <a:solidFill>
                    <a:schemeClr val="bg1"/>
                  </a:solidFill>
                  <a:latin typeface="Calibri" pitchFamily="34" charset="0"/>
                </a:rPr>
                <a:t>%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5434287" y="47895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220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6559702" y="47895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73%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5434287" y="54753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51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6559702" y="5475312"/>
              <a:ext cx="914400" cy="381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</a:rPr>
                <a:t>68%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Воронка </a:t>
            </a:r>
            <a:r>
              <a:rPr lang="ru-RU" dirty="0" err="1" smtClean="0"/>
              <a:t>рекрутмента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617" y="1753961"/>
            <a:ext cx="8582616" cy="4267200"/>
          </a:xfrm>
        </p:spPr>
      </p:pic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сетью поставщиков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HR</a:t>
            </a:r>
            <a:r>
              <a:rPr lang="ru-RU" dirty="0" smtClean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–</a:t>
            </a:r>
            <a:r>
              <a:rPr lang="ru-RU" dirty="0" smtClean="0">
                <a:latin typeface="Arial" pitchFamily="34" charset="0"/>
                <a:ea typeface="ＭＳ Ｐゴシック"/>
                <a:cs typeface="Arial" pitchFamily="34" charset="0"/>
              </a:rPr>
              <a:t> стратегический партнер</a:t>
            </a:r>
          </a:p>
        </p:txBody>
      </p:sp>
      <p:pic>
        <p:nvPicPr>
          <p:cNvPr id="6147" name="Picture 2" descr="S:\Agapova\shutterstock_74409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35163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S:\Agapova\1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295400"/>
            <a:ext cx="4122738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как 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8866"/>
            <a:ext cx="8686800" cy="4267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Управляете талантами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Управляете демографической средой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Способствуете адаптивности компании и трансформируете культуру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3155" y="495361"/>
            <a:ext cx="7772400" cy="1470025"/>
          </a:xfrm>
        </p:spPr>
        <p:txBody>
          <a:bodyPr/>
          <a:lstStyle/>
          <a:p>
            <a:r>
              <a:rPr lang="ru-RU" sz="2400" dirty="0" smtClean="0"/>
              <a:t>Наталия Матусова, Вице-президент, исполнительный директор К</a:t>
            </a:r>
            <a:r>
              <a:rPr lang="en-US" sz="2400" dirty="0" err="1" smtClean="0"/>
              <a:t>ellyOCG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тел +7-985-9675378, </a:t>
            </a:r>
            <a:r>
              <a:rPr lang="en-US" sz="2400" dirty="0" smtClean="0"/>
              <a:t>n.matusova@kellyocg.com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  <a:ea typeface="ＭＳ Ｐゴシック"/>
                <a:cs typeface="Arial" pitchFamily="34" charset="0"/>
              </a:rPr>
              <a:t>Будущее </a:t>
            </a:r>
            <a:r>
              <a:rPr lang="en-US" dirty="0" smtClean="0">
                <a:latin typeface="Calibri" pitchFamily="34" charset="0"/>
                <a:ea typeface="ＭＳ Ｐゴシック"/>
                <a:cs typeface="Arial" pitchFamily="34" charset="0"/>
              </a:rPr>
              <a:t>HR</a:t>
            </a:r>
            <a:endParaRPr lang="ru-RU" dirty="0" smtClean="0">
              <a:latin typeface="Calibri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41" name="Рисунок 40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581" y="1399974"/>
            <a:ext cx="6698951" cy="524822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112000" y="6342743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Источник: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BCG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ФАКТОР1. Управление Талантами</a:t>
            </a:r>
            <a:endParaRPr lang="ru-RU" dirty="0"/>
          </a:p>
        </p:txBody>
      </p:sp>
      <p:pic>
        <p:nvPicPr>
          <p:cNvPr id="1026" name="Picture 2" descr="S:\Agapova\Для Милы\shutterstock_788886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65200"/>
            <a:ext cx="9144000" cy="589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ФАКТОР1. Управление Талантами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1434" y="1738085"/>
            <a:ext cx="8702566" cy="46482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ВОПРОСЫ:</a:t>
            </a:r>
          </a:p>
          <a:p>
            <a:pPr>
              <a:buNone/>
            </a:pPr>
            <a:endParaRPr lang="ru-R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/>
              <a:t>Есть ли в вашей компании четкое понимание, какими компетенциями  и навыками должен обладать сотрудник в ближайшие 2-3 года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/>
              <a:t>Как вы планируете привлечь и удержать таланты?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/>
              <a:t>Какой план обучения есть в вашей компании?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ФАКТОР2. Управление демографической средой</a:t>
            </a:r>
            <a:endParaRPr lang="ru-RU" dirty="0"/>
          </a:p>
        </p:txBody>
      </p:sp>
      <p:pic>
        <p:nvPicPr>
          <p:cNvPr id="1026" name="Picture 2" descr="S:\Agapova\shutterstock_1885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880" y="1943099"/>
            <a:ext cx="7712470" cy="391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2748" y="1883228"/>
            <a:ext cx="8702566" cy="46482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ВОПРОСЫ:</a:t>
            </a:r>
          </a:p>
          <a:p>
            <a:pPr>
              <a:buNone/>
            </a:pPr>
            <a:endParaRPr lang="ru-R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/>
              <a:t>Где найти персонал?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/>
              <a:t>Как организовать  работу персонала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/>
              <a:t>Как мотивировать и управлять удаленными сотрудниками?</a:t>
            </a:r>
            <a:endParaRPr lang="ru-RU" i="1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203200" y="181428"/>
            <a:ext cx="6007608" cy="12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25425" marR="0" lvl="0" indent="3175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pitchFamily="17" charset="-128"/>
                <a:cs typeface="Arial"/>
              </a:rPr>
              <a:t>ФАКТОР2. Управление демографической средой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pitchFamily="17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ФАКТОР3. Управление изменениями и трансформация культуры</a:t>
            </a:r>
            <a:endParaRPr lang="ru-RU" dirty="0"/>
          </a:p>
        </p:txBody>
      </p:sp>
      <p:pic>
        <p:nvPicPr>
          <p:cNvPr id="6" name="Рисунок 5" descr="297060_258487294195199_100001017920643_780145_102115379_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058" y="2203632"/>
            <a:ext cx="5780313" cy="3797344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изменениями и трансформация культуры</a:t>
            </a:r>
            <a:endParaRPr lang="ru-RU" dirty="0"/>
          </a:p>
        </p:txBody>
      </p:sp>
      <p:pic>
        <p:nvPicPr>
          <p:cNvPr id="2050" name="Picture 2" descr="S:\Agapova\shutterstock_72952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903" y="1556203"/>
            <a:ext cx="5136697" cy="5136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 3 Управление изменениями и трансформация культуры</a:t>
            </a:r>
            <a:endParaRPr lang="ru-RU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676400" y="5181600"/>
            <a:ext cx="6019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895600" y="3657600"/>
            <a:ext cx="641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istral" pitchFamily="66" charset="0"/>
              </a:rPr>
              <a:t>Fit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Mistral" pitchFamily="66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5638800" y="3733800"/>
            <a:ext cx="79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istral" pitchFamily="66" charset="0"/>
              </a:rPr>
              <a:t>Sexy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Mistral" pitchFamily="66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3657600" y="52070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istral" pitchFamily="66" charset="0"/>
              </a:rPr>
              <a:t>Evolution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Mistral" pitchFamily="66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773238" y="2616200"/>
            <a:ext cx="3124200" cy="2724150"/>
          </a:xfrm>
          <a:custGeom>
            <a:avLst/>
            <a:gdLst>
              <a:gd name="connsiteX0" fmla="*/ 0 w 2877015"/>
              <a:gd name="connsiteY0" fmla="*/ 2321311 h 2683726"/>
              <a:gd name="connsiteX1" fmla="*/ 1248937 w 2877015"/>
              <a:gd name="connsiteY1" fmla="*/ 1858 h 2683726"/>
              <a:gd name="connsiteX2" fmla="*/ 2397512 w 2877015"/>
              <a:gd name="connsiteY2" fmla="*/ 2310160 h 2683726"/>
              <a:gd name="connsiteX3" fmla="*/ 2877015 w 2877015"/>
              <a:gd name="connsiteY3" fmla="*/ 2243253 h 2683726"/>
              <a:gd name="connsiteX0" fmla="*/ 247185 w 3124200"/>
              <a:gd name="connsiteY0" fmla="*/ 2323480 h 2723066"/>
              <a:gd name="connsiteX1" fmla="*/ 208156 w 3124200"/>
              <a:gd name="connsiteY1" fmla="*/ 2336490 h 2723066"/>
              <a:gd name="connsiteX2" fmla="*/ 1496122 w 3124200"/>
              <a:gd name="connsiteY2" fmla="*/ 4027 h 2723066"/>
              <a:gd name="connsiteX3" fmla="*/ 2644697 w 3124200"/>
              <a:gd name="connsiteY3" fmla="*/ 2312329 h 2723066"/>
              <a:gd name="connsiteX4" fmla="*/ 3124200 w 3124200"/>
              <a:gd name="connsiteY4" fmla="*/ 2245422 h 272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2723066">
                <a:moveTo>
                  <a:pt x="247185" y="2323480"/>
                </a:moveTo>
                <a:cubicBezTo>
                  <a:pt x="247185" y="2321622"/>
                  <a:pt x="0" y="2723066"/>
                  <a:pt x="208156" y="2336490"/>
                </a:cubicBezTo>
                <a:cubicBezTo>
                  <a:pt x="416312" y="1949914"/>
                  <a:pt x="1090032" y="8054"/>
                  <a:pt x="1496122" y="4027"/>
                </a:cubicBezTo>
                <a:cubicBezTo>
                  <a:pt x="1902212" y="0"/>
                  <a:pt x="2373351" y="1938763"/>
                  <a:pt x="2644697" y="2312329"/>
                </a:cubicBezTo>
                <a:cubicBezTo>
                  <a:pt x="2916043" y="2685895"/>
                  <a:pt x="3020121" y="2465658"/>
                  <a:pt x="3124200" y="2245422"/>
                </a:cubicBezTo>
              </a:path>
            </a:pathLst>
          </a:cu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897438" y="2616200"/>
            <a:ext cx="2106612" cy="2546350"/>
          </a:xfrm>
          <a:custGeom>
            <a:avLst/>
            <a:gdLst>
              <a:gd name="connsiteX0" fmla="*/ 0 w 2107580"/>
              <a:gd name="connsiteY0" fmla="*/ 2256264 h 2546196"/>
              <a:gd name="connsiteX1" fmla="*/ 1159727 w 2107580"/>
              <a:gd name="connsiteY1" fmla="*/ 48322 h 2546196"/>
              <a:gd name="connsiteX2" fmla="*/ 2107580 w 2107580"/>
              <a:gd name="connsiteY2" fmla="*/ 2546196 h 254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580" h="2546196">
                <a:moveTo>
                  <a:pt x="0" y="2256264"/>
                </a:moveTo>
                <a:cubicBezTo>
                  <a:pt x="404232" y="1128132"/>
                  <a:pt x="808464" y="0"/>
                  <a:pt x="1159727" y="48322"/>
                </a:cubicBezTo>
                <a:cubicBezTo>
                  <a:pt x="1510990" y="96644"/>
                  <a:pt x="1809285" y="1321420"/>
                  <a:pt x="2107580" y="2546196"/>
                </a:cubicBezTo>
              </a:path>
            </a:pathLst>
          </a:cu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Novartis">
  <a:themeElements>
    <a:clrScheme name="CWO Template Colors">
      <a:dk1>
        <a:sysClr val="windowText" lastClr="000000"/>
      </a:dk1>
      <a:lt1>
        <a:sysClr val="window" lastClr="FFFFFF"/>
      </a:lt1>
      <a:dk2>
        <a:srgbClr val="404040"/>
      </a:dk2>
      <a:lt2>
        <a:srgbClr val="9FB8CD"/>
      </a:lt2>
      <a:accent1>
        <a:srgbClr val="727CA3"/>
      </a:accent1>
      <a:accent2>
        <a:srgbClr val="808080"/>
      </a:accent2>
      <a:accent3>
        <a:srgbClr val="81AF2F"/>
      </a:accent3>
      <a:accent4>
        <a:srgbClr val="FADA7A"/>
      </a:accent4>
      <a:accent5>
        <a:srgbClr val="D4C294"/>
      </a:accent5>
      <a:accent6>
        <a:srgbClr val="8E736A"/>
      </a:accent6>
      <a:hlink>
        <a:srgbClr val="FFFFFF"/>
      </a:hlink>
      <a:folHlink>
        <a:srgbClr val="CC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FFFF">
            <a:alpha val="49020"/>
          </a:srgbClr>
        </a:solidFill>
      </a:spPr>
      <a:bodyPr wrap="square" rtlCol="0">
        <a:spAutoFit/>
      </a:bodyPr>
      <a:lstStyle>
        <a:defPPr>
          <a:defRPr sz="2000" b="1" dirty="0" smtClean="0">
            <a:solidFill>
              <a:srgbClr val="336EE5"/>
            </a:solidFill>
            <a:latin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223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Novartis</vt:lpstr>
      <vt:lpstr>Custom Design</vt:lpstr>
      <vt:lpstr>1_Office Theme</vt:lpstr>
      <vt:lpstr>3_Custom Design</vt:lpstr>
      <vt:lpstr>БУДУЩЕЕ HR                                                                                 09 декабря 2011</vt:lpstr>
      <vt:lpstr>Будущее HR</vt:lpstr>
      <vt:lpstr>ФАКТОР1. Управление Талантами</vt:lpstr>
      <vt:lpstr>ФАКТОР1. Управление Талантами</vt:lpstr>
      <vt:lpstr>ФАКТОР2. Управление демографической средой</vt:lpstr>
      <vt:lpstr>Презентация PowerPoint</vt:lpstr>
      <vt:lpstr>ФАКТОР3. Управление изменениями и трансформация культуры</vt:lpstr>
      <vt:lpstr>Управление изменениями и трансформация культуры</vt:lpstr>
      <vt:lpstr>ФАКТОР 3 Управление изменениями и трансформация культуры</vt:lpstr>
      <vt:lpstr>ФАКТОР 3 Управление изменениями и трансформация культуры</vt:lpstr>
      <vt:lpstr>КЕЙС. РАБОТОДАТЕЛЬ БУДУЩЕГО</vt:lpstr>
      <vt:lpstr>Рабочая среда</vt:lpstr>
      <vt:lpstr>Воронка рекрутмента</vt:lpstr>
      <vt:lpstr>Управление сетью поставщиков</vt:lpstr>
      <vt:lpstr>HR – стратегический партнер</vt:lpstr>
      <vt:lpstr>А как вы:</vt:lpstr>
      <vt:lpstr>Наталия Матусова, Вице-президент, исполнительный директор КellyOCG тел +7-985-9675378, n.matusova@kellyocg.com</vt:lpstr>
    </vt:vector>
  </TitlesOfParts>
  <Company>Kelly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bobcech</dc:creator>
  <cp:lastModifiedBy>Татьяна Шаршун</cp:lastModifiedBy>
  <cp:revision>565</cp:revision>
  <dcterms:created xsi:type="dcterms:W3CDTF">2010-03-17T20:04:02Z</dcterms:created>
  <dcterms:modified xsi:type="dcterms:W3CDTF">2011-12-22T10:45:25Z</dcterms:modified>
</cp:coreProperties>
</file>