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65" r:id="rId4"/>
    <p:sldId id="267" r:id="rId5"/>
    <p:sldId id="266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>
        <p:scale>
          <a:sx n="90" d="100"/>
          <a:sy n="90" d="100"/>
        </p:scale>
        <p:origin x="-49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BC5916-7E4B-4744-AE25-0FC30F0A9E08}" type="doc">
      <dgm:prSet loTypeId="urn:microsoft.com/office/officeart/2005/8/layout/cycle6" loCatId="cycle" qsTypeId="urn:microsoft.com/office/officeart/2005/8/quickstyle/simple5" qsCatId="simple" csTypeId="urn:microsoft.com/office/officeart/2005/8/colors/accent6_3" csCatId="accent6" phldr="1"/>
      <dgm:spPr/>
      <dgm:t>
        <a:bodyPr/>
        <a:lstStyle/>
        <a:p>
          <a:endParaRPr lang="de-DE"/>
        </a:p>
      </dgm:t>
    </dgm:pt>
    <dgm:pt modelId="{1B0E812E-9A60-465A-A5B7-ECD1D2460A80}">
      <dgm:prSet phldrT="[Text]"/>
      <dgm:spPr/>
      <dgm:t>
        <a:bodyPr/>
        <a:lstStyle/>
        <a:p>
          <a:r>
            <a:rPr lang="ru-RU" dirty="0" smtClean="0"/>
            <a:t>Подготовка</a:t>
          </a:r>
          <a:endParaRPr lang="de-DE" dirty="0"/>
        </a:p>
      </dgm:t>
    </dgm:pt>
    <dgm:pt modelId="{8F57E392-B80E-4A02-BFC3-F5B03C6EFE25}" type="parTrans" cxnId="{18279500-F42F-48AC-B0F5-73F2EF900226}">
      <dgm:prSet/>
      <dgm:spPr/>
      <dgm:t>
        <a:bodyPr/>
        <a:lstStyle/>
        <a:p>
          <a:endParaRPr lang="de-DE"/>
        </a:p>
      </dgm:t>
    </dgm:pt>
    <dgm:pt modelId="{89E4376E-8B4C-44DE-9A06-B31712289A16}" type="sibTrans" cxnId="{18279500-F42F-48AC-B0F5-73F2EF900226}">
      <dgm:prSet/>
      <dgm:spPr/>
      <dgm:t>
        <a:bodyPr/>
        <a:lstStyle/>
        <a:p>
          <a:endParaRPr lang="de-DE"/>
        </a:p>
      </dgm:t>
    </dgm:pt>
    <dgm:pt modelId="{7E3194B6-92CF-4DB7-AD13-1A88A1F30BA5}">
      <dgm:prSet phldrT="[Text]"/>
      <dgm:spPr/>
      <dgm:t>
        <a:bodyPr/>
        <a:lstStyle/>
        <a:p>
          <a:r>
            <a:rPr lang="ru-RU" dirty="0" smtClean="0"/>
            <a:t>Комитет</a:t>
          </a:r>
          <a:endParaRPr lang="de-DE" dirty="0"/>
        </a:p>
      </dgm:t>
    </dgm:pt>
    <dgm:pt modelId="{98DF7325-3B3C-40A8-ABFC-2A994B174372}" type="parTrans" cxnId="{E56B7EA2-FD4E-4C96-A1C7-34A3BBF7CFAB}">
      <dgm:prSet/>
      <dgm:spPr/>
      <dgm:t>
        <a:bodyPr/>
        <a:lstStyle/>
        <a:p>
          <a:endParaRPr lang="de-DE"/>
        </a:p>
      </dgm:t>
    </dgm:pt>
    <dgm:pt modelId="{25E04CA2-63F1-45A3-9142-CBDC45289BC5}" type="sibTrans" cxnId="{E56B7EA2-FD4E-4C96-A1C7-34A3BBF7CFAB}">
      <dgm:prSet/>
      <dgm:spPr/>
      <dgm:t>
        <a:bodyPr/>
        <a:lstStyle/>
        <a:p>
          <a:endParaRPr lang="de-DE"/>
        </a:p>
      </dgm:t>
    </dgm:pt>
    <dgm:pt modelId="{283D953F-FEC4-46FA-B4A3-06CAF46D19BE}">
      <dgm:prSet phldrT="[Text]"/>
      <dgm:spPr/>
      <dgm:t>
        <a:bodyPr/>
        <a:lstStyle/>
        <a:p>
          <a:r>
            <a:rPr lang="ru-RU" dirty="0" smtClean="0"/>
            <a:t>Подведение итогов</a:t>
          </a:r>
          <a:endParaRPr lang="de-DE" dirty="0"/>
        </a:p>
      </dgm:t>
    </dgm:pt>
    <dgm:pt modelId="{02CFD3C1-F115-48EC-8687-1348FCD5AFF2}" type="parTrans" cxnId="{3E31D4BF-0453-415F-95B9-529AAE431EA6}">
      <dgm:prSet/>
      <dgm:spPr/>
      <dgm:t>
        <a:bodyPr/>
        <a:lstStyle/>
        <a:p>
          <a:endParaRPr lang="de-DE"/>
        </a:p>
      </dgm:t>
    </dgm:pt>
    <dgm:pt modelId="{11E9D642-F080-49E6-9E59-DEFCE861A95C}" type="sibTrans" cxnId="{3E31D4BF-0453-415F-95B9-529AAE431EA6}">
      <dgm:prSet/>
      <dgm:spPr/>
      <dgm:t>
        <a:bodyPr/>
        <a:lstStyle/>
        <a:p>
          <a:endParaRPr lang="de-DE"/>
        </a:p>
      </dgm:t>
    </dgm:pt>
    <dgm:pt modelId="{09ED4897-6A00-41EF-AC94-AB73DEB7DB1B}" type="pres">
      <dgm:prSet presAssocID="{B7BC5916-7E4B-4744-AE25-0FC30F0A9E0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7D25915-E409-49CC-9BB2-71298DB35B5C}" type="pres">
      <dgm:prSet presAssocID="{1B0E812E-9A60-465A-A5B7-ECD1D2460A8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4783D74-F4F4-4BCE-BCF6-C16BF30C6987}" type="pres">
      <dgm:prSet presAssocID="{1B0E812E-9A60-465A-A5B7-ECD1D2460A80}" presName="spNode" presStyleCnt="0"/>
      <dgm:spPr/>
      <dgm:t>
        <a:bodyPr/>
        <a:lstStyle/>
        <a:p>
          <a:endParaRPr lang="ru-RU"/>
        </a:p>
      </dgm:t>
    </dgm:pt>
    <dgm:pt modelId="{1AEDBEAF-611D-4310-8BEC-9E1D983C3D08}" type="pres">
      <dgm:prSet presAssocID="{89E4376E-8B4C-44DE-9A06-B31712289A16}" presName="sibTrans" presStyleLbl="sibTrans1D1" presStyleIdx="0" presStyleCnt="3"/>
      <dgm:spPr/>
      <dgm:t>
        <a:bodyPr/>
        <a:lstStyle/>
        <a:p>
          <a:endParaRPr lang="de-DE"/>
        </a:p>
      </dgm:t>
    </dgm:pt>
    <dgm:pt modelId="{E9235945-6AFC-47B2-8FA5-B811A7BB77CC}" type="pres">
      <dgm:prSet presAssocID="{7E3194B6-92CF-4DB7-AD13-1A88A1F30BA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9BA3A78-EF45-449F-B78D-910D1996FD9F}" type="pres">
      <dgm:prSet presAssocID="{7E3194B6-92CF-4DB7-AD13-1A88A1F30BA5}" presName="spNode" presStyleCnt="0"/>
      <dgm:spPr/>
      <dgm:t>
        <a:bodyPr/>
        <a:lstStyle/>
        <a:p>
          <a:endParaRPr lang="ru-RU"/>
        </a:p>
      </dgm:t>
    </dgm:pt>
    <dgm:pt modelId="{570E511D-1CEA-480E-8E43-D6DEFA15C469}" type="pres">
      <dgm:prSet presAssocID="{25E04CA2-63F1-45A3-9142-CBDC45289BC5}" presName="sibTrans" presStyleLbl="sibTrans1D1" presStyleIdx="1" presStyleCnt="3"/>
      <dgm:spPr/>
      <dgm:t>
        <a:bodyPr/>
        <a:lstStyle/>
        <a:p>
          <a:endParaRPr lang="de-DE"/>
        </a:p>
      </dgm:t>
    </dgm:pt>
    <dgm:pt modelId="{49D4A38E-7560-44EF-B14E-9842D0496129}" type="pres">
      <dgm:prSet presAssocID="{283D953F-FEC4-46FA-B4A3-06CAF46D19BE}" presName="node" presStyleLbl="node1" presStyleIdx="2" presStyleCnt="3" custScaleX="104838" custScaleY="9812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D5A2E92-BE3D-413A-BF81-F15645EF6A23}" type="pres">
      <dgm:prSet presAssocID="{283D953F-FEC4-46FA-B4A3-06CAF46D19BE}" presName="spNode" presStyleCnt="0"/>
      <dgm:spPr/>
      <dgm:t>
        <a:bodyPr/>
        <a:lstStyle/>
        <a:p>
          <a:endParaRPr lang="ru-RU"/>
        </a:p>
      </dgm:t>
    </dgm:pt>
    <dgm:pt modelId="{CA3107C7-27CA-4F8F-B055-7E9EB0C5DF27}" type="pres">
      <dgm:prSet presAssocID="{11E9D642-F080-49E6-9E59-DEFCE861A95C}" presName="sibTrans" presStyleLbl="sibTrans1D1" presStyleIdx="2" presStyleCnt="3"/>
      <dgm:spPr/>
      <dgm:t>
        <a:bodyPr/>
        <a:lstStyle/>
        <a:p>
          <a:endParaRPr lang="de-DE"/>
        </a:p>
      </dgm:t>
    </dgm:pt>
  </dgm:ptLst>
  <dgm:cxnLst>
    <dgm:cxn modelId="{6D983931-32C1-43D5-B530-620491FB1874}" type="presOf" srcId="{25E04CA2-63F1-45A3-9142-CBDC45289BC5}" destId="{570E511D-1CEA-480E-8E43-D6DEFA15C469}" srcOrd="0" destOrd="0" presId="urn:microsoft.com/office/officeart/2005/8/layout/cycle6"/>
    <dgm:cxn modelId="{0165F99F-CCBA-44D9-BEB7-33A622FE2F37}" type="presOf" srcId="{11E9D642-F080-49E6-9E59-DEFCE861A95C}" destId="{CA3107C7-27CA-4F8F-B055-7E9EB0C5DF27}" srcOrd="0" destOrd="0" presId="urn:microsoft.com/office/officeart/2005/8/layout/cycle6"/>
    <dgm:cxn modelId="{E56B7EA2-FD4E-4C96-A1C7-34A3BBF7CFAB}" srcId="{B7BC5916-7E4B-4744-AE25-0FC30F0A9E08}" destId="{7E3194B6-92CF-4DB7-AD13-1A88A1F30BA5}" srcOrd="1" destOrd="0" parTransId="{98DF7325-3B3C-40A8-ABFC-2A994B174372}" sibTransId="{25E04CA2-63F1-45A3-9142-CBDC45289BC5}"/>
    <dgm:cxn modelId="{A26A49BA-6863-4F18-995A-23867E02BFF0}" type="presOf" srcId="{7E3194B6-92CF-4DB7-AD13-1A88A1F30BA5}" destId="{E9235945-6AFC-47B2-8FA5-B811A7BB77CC}" srcOrd="0" destOrd="0" presId="urn:microsoft.com/office/officeart/2005/8/layout/cycle6"/>
    <dgm:cxn modelId="{6BEF34DD-1F89-45D2-B8E9-1294A1D10E99}" type="presOf" srcId="{283D953F-FEC4-46FA-B4A3-06CAF46D19BE}" destId="{49D4A38E-7560-44EF-B14E-9842D0496129}" srcOrd="0" destOrd="0" presId="urn:microsoft.com/office/officeart/2005/8/layout/cycle6"/>
    <dgm:cxn modelId="{042845D6-6613-4782-86E5-0E67A51F3C03}" type="presOf" srcId="{1B0E812E-9A60-465A-A5B7-ECD1D2460A80}" destId="{A7D25915-E409-49CC-9BB2-71298DB35B5C}" srcOrd="0" destOrd="0" presId="urn:microsoft.com/office/officeart/2005/8/layout/cycle6"/>
    <dgm:cxn modelId="{D7DAA64E-AFF8-43FA-A7CC-9C9E85F93E40}" type="presOf" srcId="{B7BC5916-7E4B-4744-AE25-0FC30F0A9E08}" destId="{09ED4897-6A00-41EF-AC94-AB73DEB7DB1B}" srcOrd="0" destOrd="0" presId="urn:microsoft.com/office/officeart/2005/8/layout/cycle6"/>
    <dgm:cxn modelId="{56E71892-FE64-4A38-897D-688AC0A3299F}" type="presOf" srcId="{89E4376E-8B4C-44DE-9A06-B31712289A16}" destId="{1AEDBEAF-611D-4310-8BEC-9E1D983C3D08}" srcOrd="0" destOrd="0" presId="urn:microsoft.com/office/officeart/2005/8/layout/cycle6"/>
    <dgm:cxn modelId="{18279500-F42F-48AC-B0F5-73F2EF900226}" srcId="{B7BC5916-7E4B-4744-AE25-0FC30F0A9E08}" destId="{1B0E812E-9A60-465A-A5B7-ECD1D2460A80}" srcOrd="0" destOrd="0" parTransId="{8F57E392-B80E-4A02-BFC3-F5B03C6EFE25}" sibTransId="{89E4376E-8B4C-44DE-9A06-B31712289A16}"/>
    <dgm:cxn modelId="{3E31D4BF-0453-415F-95B9-529AAE431EA6}" srcId="{B7BC5916-7E4B-4744-AE25-0FC30F0A9E08}" destId="{283D953F-FEC4-46FA-B4A3-06CAF46D19BE}" srcOrd="2" destOrd="0" parTransId="{02CFD3C1-F115-48EC-8687-1348FCD5AFF2}" sibTransId="{11E9D642-F080-49E6-9E59-DEFCE861A95C}"/>
    <dgm:cxn modelId="{43669AE4-2B06-4C23-B00E-FC57C5021665}" type="presParOf" srcId="{09ED4897-6A00-41EF-AC94-AB73DEB7DB1B}" destId="{A7D25915-E409-49CC-9BB2-71298DB35B5C}" srcOrd="0" destOrd="0" presId="urn:microsoft.com/office/officeart/2005/8/layout/cycle6"/>
    <dgm:cxn modelId="{DFD0A13B-54E6-470B-8219-BE93B7378729}" type="presParOf" srcId="{09ED4897-6A00-41EF-AC94-AB73DEB7DB1B}" destId="{84783D74-F4F4-4BCE-BCF6-C16BF30C6987}" srcOrd="1" destOrd="0" presId="urn:microsoft.com/office/officeart/2005/8/layout/cycle6"/>
    <dgm:cxn modelId="{125AA03D-3682-48AE-9AB1-7E1F18547FCD}" type="presParOf" srcId="{09ED4897-6A00-41EF-AC94-AB73DEB7DB1B}" destId="{1AEDBEAF-611D-4310-8BEC-9E1D983C3D08}" srcOrd="2" destOrd="0" presId="urn:microsoft.com/office/officeart/2005/8/layout/cycle6"/>
    <dgm:cxn modelId="{45961615-09B8-4791-827F-CD43F6607376}" type="presParOf" srcId="{09ED4897-6A00-41EF-AC94-AB73DEB7DB1B}" destId="{E9235945-6AFC-47B2-8FA5-B811A7BB77CC}" srcOrd="3" destOrd="0" presId="urn:microsoft.com/office/officeart/2005/8/layout/cycle6"/>
    <dgm:cxn modelId="{771885D0-7DE3-4C86-82A2-E7CA107DCC2F}" type="presParOf" srcId="{09ED4897-6A00-41EF-AC94-AB73DEB7DB1B}" destId="{89BA3A78-EF45-449F-B78D-910D1996FD9F}" srcOrd="4" destOrd="0" presId="urn:microsoft.com/office/officeart/2005/8/layout/cycle6"/>
    <dgm:cxn modelId="{F45131A3-6B00-4D72-BC3C-ADF326AC470A}" type="presParOf" srcId="{09ED4897-6A00-41EF-AC94-AB73DEB7DB1B}" destId="{570E511D-1CEA-480E-8E43-D6DEFA15C469}" srcOrd="5" destOrd="0" presId="urn:microsoft.com/office/officeart/2005/8/layout/cycle6"/>
    <dgm:cxn modelId="{7C1918EA-49B1-42E0-BA66-44A05CF4CC19}" type="presParOf" srcId="{09ED4897-6A00-41EF-AC94-AB73DEB7DB1B}" destId="{49D4A38E-7560-44EF-B14E-9842D0496129}" srcOrd="6" destOrd="0" presId="urn:microsoft.com/office/officeart/2005/8/layout/cycle6"/>
    <dgm:cxn modelId="{264F2DF3-6624-4755-A3C2-593E8B73BD63}" type="presParOf" srcId="{09ED4897-6A00-41EF-AC94-AB73DEB7DB1B}" destId="{8D5A2E92-BE3D-413A-BF81-F15645EF6A23}" srcOrd="7" destOrd="0" presId="urn:microsoft.com/office/officeart/2005/8/layout/cycle6"/>
    <dgm:cxn modelId="{CDAC82DB-5BE3-4DAF-B199-57112D25CCEF}" type="presParOf" srcId="{09ED4897-6A00-41EF-AC94-AB73DEB7DB1B}" destId="{CA3107C7-27CA-4F8F-B055-7E9EB0C5DF27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D25915-E409-49CC-9BB2-71298DB35B5C}">
      <dsp:nvSpPr>
        <dsp:cNvPr id="0" name=""/>
        <dsp:cNvSpPr/>
      </dsp:nvSpPr>
      <dsp:spPr>
        <a:xfrm>
          <a:off x="2138872" y="1372"/>
          <a:ext cx="1863328" cy="1211163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Подготовка</a:t>
          </a:r>
          <a:endParaRPr lang="de-DE" sz="2400" kern="1200" dirty="0"/>
        </a:p>
      </dsp:txBody>
      <dsp:txXfrm>
        <a:off x="2138872" y="1372"/>
        <a:ext cx="1863328" cy="1211163"/>
      </dsp:txXfrm>
    </dsp:sp>
    <dsp:sp modelId="{1AEDBEAF-611D-4310-8BEC-9E1D983C3D08}">
      <dsp:nvSpPr>
        <dsp:cNvPr id="0" name=""/>
        <dsp:cNvSpPr/>
      </dsp:nvSpPr>
      <dsp:spPr>
        <a:xfrm>
          <a:off x="1454500" y="606954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2561250" y="305256"/>
              </a:moveTo>
              <a:arcTo wR="1616036" hR="1616036" stAng="18347740" swAng="3648625"/>
            </a:path>
          </a:pathLst>
        </a:custGeom>
        <a:noFill/>
        <a:ln w="9525" cap="flat" cmpd="sng" algn="ctr">
          <a:solidFill>
            <a:schemeClr val="accent6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235945-6AFC-47B2-8FA5-B811A7BB77CC}">
      <dsp:nvSpPr>
        <dsp:cNvPr id="0" name=""/>
        <dsp:cNvSpPr/>
      </dsp:nvSpPr>
      <dsp:spPr>
        <a:xfrm>
          <a:off x="3538401" y="2425427"/>
          <a:ext cx="1863328" cy="1211163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269175"/>
                <a:satOff val="-37113"/>
                <a:lumOff val="21472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269175"/>
                <a:satOff val="-37113"/>
                <a:lumOff val="21472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269175"/>
                <a:satOff val="-37113"/>
                <a:lumOff val="2147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Комитет</a:t>
          </a:r>
          <a:endParaRPr lang="de-DE" sz="2400" kern="1200" dirty="0"/>
        </a:p>
      </dsp:txBody>
      <dsp:txXfrm>
        <a:off x="3538401" y="2425427"/>
        <a:ext cx="1863328" cy="1211163"/>
      </dsp:txXfrm>
    </dsp:sp>
    <dsp:sp modelId="{570E511D-1CEA-480E-8E43-D6DEFA15C469}">
      <dsp:nvSpPr>
        <dsp:cNvPr id="0" name=""/>
        <dsp:cNvSpPr/>
      </dsp:nvSpPr>
      <dsp:spPr>
        <a:xfrm>
          <a:off x="1454500" y="606954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2385262" y="3037256"/>
              </a:moveTo>
              <a:arcTo wR="1616036" hR="1616036" stAng="3694550" swAng="3460187"/>
            </a:path>
          </a:pathLst>
        </a:custGeom>
        <a:noFill/>
        <a:ln w="9525" cap="flat" cmpd="sng" algn="ctr">
          <a:solidFill>
            <a:schemeClr val="accent6">
              <a:shade val="90000"/>
              <a:hueOff val="-269594"/>
              <a:satOff val="-36623"/>
              <a:lumOff val="2086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4A38E-7560-44EF-B14E-9842D0496129}">
      <dsp:nvSpPr>
        <dsp:cNvPr id="0" name=""/>
        <dsp:cNvSpPr/>
      </dsp:nvSpPr>
      <dsp:spPr>
        <a:xfrm>
          <a:off x="694270" y="2436800"/>
          <a:ext cx="1953475" cy="1188417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538350"/>
                <a:satOff val="-74225"/>
                <a:lumOff val="42944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538350"/>
                <a:satOff val="-74225"/>
                <a:lumOff val="42944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538350"/>
                <a:satOff val="-74225"/>
                <a:lumOff val="429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Подведение итогов</a:t>
          </a:r>
          <a:endParaRPr lang="de-DE" sz="2400" kern="1200" dirty="0"/>
        </a:p>
      </dsp:txBody>
      <dsp:txXfrm>
        <a:off x="694270" y="2436800"/>
        <a:ext cx="1953475" cy="1188417"/>
      </dsp:txXfrm>
    </dsp:sp>
    <dsp:sp modelId="{CA3107C7-27CA-4F8F-B055-7E9EB0C5DF27}">
      <dsp:nvSpPr>
        <dsp:cNvPr id="0" name=""/>
        <dsp:cNvSpPr/>
      </dsp:nvSpPr>
      <dsp:spPr>
        <a:xfrm>
          <a:off x="1454500" y="606954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12077" y="1813239"/>
              </a:moveTo>
              <a:arcTo wR="1616036" hR="1616036" stAng="10379447" swAng="3672603"/>
            </a:path>
          </a:pathLst>
        </a:custGeom>
        <a:noFill/>
        <a:ln w="9525" cap="flat" cmpd="sng" algn="ctr">
          <a:solidFill>
            <a:schemeClr val="accent6">
              <a:shade val="90000"/>
              <a:hueOff val="-539189"/>
              <a:satOff val="-73245"/>
              <a:lumOff val="417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9F4F0-F07E-4AE8-A1DF-EE1B11D58089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3CA16-99DB-40B0-839E-EC5BCEE3BA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579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части интерфейса основной тренд</a:t>
            </a:r>
            <a:r>
              <a:rPr lang="ru-RU" baseline="0" dirty="0" smtClean="0"/>
              <a:t> никого не удивит. Все больше и больше нас всех засасывают социальные сети (обычные и профессиональные). И наша система пошла по этим следам в части интерфейса.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3CA16-99DB-40B0-839E-EC5BCEE3BA7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ru-RU" dirty="0" smtClean="0"/>
              <a:t>Интерфейс</a:t>
            </a:r>
            <a:r>
              <a:rPr lang="ru-RU" baseline="0" dirty="0" smtClean="0"/>
              <a:t> – </a:t>
            </a:r>
            <a:r>
              <a:rPr lang="ru-RU" baseline="0" dirty="0" err="1" smtClean="0"/>
              <a:t>соц</a:t>
            </a:r>
            <a:r>
              <a:rPr lang="ru-RU" baseline="0" dirty="0" smtClean="0"/>
              <a:t> сеть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Выбор подчиненных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Изменить форму отображения диаграммы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Быстрые кнопки (скрытие лишнего уровня меню за счет этого) и отчеты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3CA16-99DB-40B0-839E-EC5BCEE3BA7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ru-RU" dirty="0" smtClean="0"/>
              <a:t>Что такое кадровые</a:t>
            </a:r>
            <a:r>
              <a:rPr lang="ru-RU" baseline="0" dirty="0" smtClean="0"/>
              <a:t> комитеты? Аттестационные комиссии / оценочные сессии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Куча документов / отчетов по сотруднику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Что предлагает </a:t>
            </a:r>
            <a:r>
              <a:rPr lang="en-US" baseline="0" dirty="0" smtClean="0"/>
              <a:t>ETWeb?</a:t>
            </a:r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3CA16-99DB-40B0-839E-EC5BCEE3BA7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Дополнить про роль менеджера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3CA16-99DB-40B0-839E-EC5BCEE3BA7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772400" cy="147002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996952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549D-1C46-4D25-A96D-6637527BF512}" type="datetime1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Нижний колонтитул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DA01-A340-4698-8A58-F55F95A85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206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6A19-31C4-4DE1-92A8-09F58B05E7CC}" type="datetime1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Нижний колонтитул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DA01-A340-4698-8A58-F55F95A85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1347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77B3-1EA1-46E7-A1E4-9AC71273DA6E}" type="datetime1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Нижний колонтитул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DA01-A340-4698-8A58-F55F95A85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4609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CC6F-4EC6-476F-BD2A-E1F5037DB8FC}" type="datetime1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Нижний колонтитул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DA01-A340-4698-8A58-F55F95A85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1622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6815-95DC-459F-9C2F-CD58E7E3121F}" type="datetime1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Нижний колонтитул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DA01-A340-4698-8A58-F55F95A85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0098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4511-7A1A-437B-B5DF-8828B0CC7A53}" type="datetime1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Нижний колонтитул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DA01-A340-4698-8A58-F55F95A85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062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6FCA-990F-4BC3-9DDD-4CC9A6B6D012}" type="datetime1">
              <a:rPr lang="ru-RU" smtClean="0"/>
              <a:pPr/>
              <a:t>14.12.2012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Нижний колонтитул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DA01-A340-4698-8A58-F55F95A85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5714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F5BB-1F46-4783-95A7-969CC929011B}" type="datetime1">
              <a:rPr lang="ru-RU" smtClean="0"/>
              <a:pPr/>
              <a:t>14.12.2012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Нижний колонтитул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DA01-A340-4698-8A58-F55F95A85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6815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4BF9-AFFC-474F-8AF1-942858FC8F7C}" type="datetime1">
              <a:rPr lang="ru-RU" smtClean="0"/>
              <a:pPr/>
              <a:t>14.12.2012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Нижний колонтитул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DA01-A340-4698-8A58-F55F95A85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528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B812-6180-4145-9246-967C4960B3E7}" type="datetime1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Нижний колонтитул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DA01-A340-4698-8A58-F55F95A85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1515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56DB-A2A1-445F-99B3-41962849A941}" type="datetime1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Нижний колонтитул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DA01-A340-4698-8A58-F55F95A85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534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axes.pro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256" y="4968552"/>
            <a:ext cx="10030445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8229600" cy="44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07CDCC2-5184-4A7B-A96D-35609F31BB75}" type="datetime1">
              <a:rPr lang="ru-RU" smtClean="0"/>
              <a:pPr/>
              <a:t>14.12.2012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279DA01-A340-4698-8A58-F55F95A85A7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7" name="Picture 3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15144"/>
            <a:ext cx="1908026" cy="30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1182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5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4.png"/><Relationship Id="rId4" Type="http://schemas.openxmlformats.org/officeDocument/2006/relationships/diagramData" Target="../diagrams/data1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14959"/>
            <a:ext cx="7772400" cy="1470025"/>
          </a:xfrm>
        </p:spPr>
        <p:txBody>
          <a:bodyPr/>
          <a:lstStyle/>
          <a:p>
            <a:r>
              <a:rPr lang="ru-RU" dirty="0" smtClean="0"/>
              <a:t>Когда мечты становятся реальностью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996952"/>
            <a:ext cx="6624736" cy="1752600"/>
          </a:xfrm>
        </p:spPr>
        <p:txBody>
          <a:bodyPr/>
          <a:lstStyle/>
          <a:p>
            <a:r>
              <a:rPr lang="ru-RU" dirty="0" smtClean="0"/>
              <a:t>Возможности новой версии </a:t>
            </a:r>
            <a:r>
              <a:rPr lang="en-US" dirty="0" smtClean="0"/>
              <a:t>Lumesse ETWeb 11.2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EA77-493D-4EBE-A0D7-5F3BDF3128B0}" type="datetime1">
              <a:rPr lang="ru-RU" smtClean="0"/>
              <a:pPr/>
              <a:t>14.12.2012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366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</a:t>
            </a:r>
            <a:r>
              <a:rPr lang="ru-RU" dirty="0" smtClean="0"/>
              <a:t>Кадровые комитеты: подготовка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CC6F-4EC6-476F-BD2A-E1F5037DB8FC}" type="datetime1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DA01-A340-4698-8A58-F55F95A85A77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845964"/>
            <a:ext cx="8964487" cy="488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Callout 1 14"/>
          <p:cNvSpPr/>
          <p:nvPr/>
        </p:nvSpPr>
        <p:spPr>
          <a:xfrm>
            <a:off x="5076056" y="2420888"/>
            <a:ext cx="1296144" cy="504056"/>
          </a:xfrm>
          <a:prstGeom prst="borderCallout1">
            <a:avLst>
              <a:gd name="adj1" fmla="val 109004"/>
              <a:gd name="adj2" fmla="val 49677"/>
              <a:gd name="adj3" fmla="val 208947"/>
              <a:gd name="adj4" fmla="val -182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/>
              <a:t>Список участников и оцениваемых</a:t>
            </a:r>
            <a:endParaRPr lang="de-DE" sz="1100" b="1" dirty="0"/>
          </a:p>
        </p:txBody>
      </p:sp>
      <p:sp>
        <p:nvSpPr>
          <p:cNvPr id="9" name="Line Callout 1 14"/>
          <p:cNvSpPr/>
          <p:nvPr/>
        </p:nvSpPr>
        <p:spPr>
          <a:xfrm>
            <a:off x="1691680" y="1700808"/>
            <a:ext cx="1296144" cy="504056"/>
          </a:xfrm>
          <a:prstGeom prst="borderCallout1">
            <a:avLst>
              <a:gd name="adj1" fmla="val -4904"/>
              <a:gd name="adj2" fmla="val 49677"/>
              <a:gd name="adj3" fmla="val -58947"/>
              <a:gd name="adj4" fmla="val 88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/>
              <a:t>Создать новый комитет (встречу)</a:t>
            </a:r>
            <a:endParaRPr lang="de-DE" sz="11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3861048"/>
            <a:ext cx="1512168" cy="288032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7094537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119" y="1844824"/>
            <a:ext cx="8542337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 Кадровые комитеты: подготовка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CC6F-4EC6-476F-BD2A-E1F5037DB8FC}" type="datetime1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DA01-A340-4698-8A58-F55F95A85A77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1" name="Line Callout 1 14"/>
          <p:cNvSpPr/>
          <p:nvPr/>
        </p:nvSpPr>
        <p:spPr>
          <a:xfrm>
            <a:off x="1979712" y="2492896"/>
            <a:ext cx="1296144" cy="504056"/>
          </a:xfrm>
          <a:prstGeom prst="borderCallout1">
            <a:avLst>
              <a:gd name="adj1" fmla="val 109004"/>
              <a:gd name="adj2" fmla="val 49677"/>
              <a:gd name="adj3" fmla="val 156212"/>
              <a:gd name="adj4" fmla="val -174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/>
              <a:t>Отбор оцениваемых по фильтру</a:t>
            </a:r>
            <a:endParaRPr lang="de-DE" sz="1100" b="1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4355976" y="3633917"/>
            <a:ext cx="1443325" cy="1019219"/>
            <a:chOff x="4355976" y="3633917"/>
            <a:chExt cx="1443325" cy="875203"/>
          </a:xfrm>
        </p:grpSpPr>
        <p:sp>
          <p:nvSpPr>
            <p:cNvPr id="10" name="Line Callout 1 12"/>
            <p:cNvSpPr/>
            <p:nvPr/>
          </p:nvSpPr>
          <p:spPr>
            <a:xfrm>
              <a:off x="4355976" y="3921949"/>
              <a:ext cx="1443325" cy="587171"/>
            </a:xfrm>
            <a:prstGeom prst="borderCallout1">
              <a:avLst>
                <a:gd name="adj1" fmla="val -505"/>
                <a:gd name="adj2" fmla="val 49989"/>
                <a:gd name="adj3" fmla="val -73033"/>
                <a:gd name="adj4" fmla="val 888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100" b="1" dirty="0" smtClean="0"/>
                <a:t>Индивидуальный или групповой выбор оцениваемых</a:t>
              </a:r>
              <a:endParaRPr lang="de-DE" sz="1100" b="1" dirty="0"/>
            </a:p>
          </p:txBody>
        </p:sp>
        <p:cxnSp>
          <p:nvCxnSpPr>
            <p:cNvPr id="14" name="Прямая соединительная линия 13"/>
            <p:cNvCxnSpPr>
              <a:stCxn id="10" idx="3"/>
            </p:cNvCxnSpPr>
            <p:nvPr/>
          </p:nvCxnSpPr>
          <p:spPr>
            <a:xfrm flipH="1" flipV="1">
              <a:off x="4427984" y="3633917"/>
              <a:ext cx="649655" cy="28803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483" y="2420888"/>
            <a:ext cx="8609013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 Кадровые комитеты: проверка готовности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CC6F-4EC6-476F-BD2A-E1F5037DB8FC}" type="datetime1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DA01-A340-4698-8A58-F55F95A85A77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52737"/>
            <a:ext cx="8903537" cy="460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Callout 1 14"/>
          <p:cNvSpPr/>
          <p:nvPr/>
        </p:nvSpPr>
        <p:spPr>
          <a:xfrm>
            <a:off x="3203848" y="836712"/>
            <a:ext cx="1296144" cy="504056"/>
          </a:xfrm>
          <a:prstGeom prst="borderCallout1">
            <a:avLst>
              <a:gd name="adj1" fmla="val 109004"/>
              <a:gd name="adj2" fmla="val 49677"/>
              <a:gd name="adj3" fmla="val 166759"/>
              <a:gd name="adj4" fmla="val -166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/>
              <a:t>Фильтрация по руководителям</a:t>
            </a:r>
            <a:endParaRPr lang="de-DE" sz="11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628800"/>
            <a:ext cx="5282157" cy="419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Callout 1 14"/>
          <p:cNvSpPr/>
          <p:nvPr/>
        </p:nvSpPr>
        <p:spPr>
          <a:xfrm>
            <a:off x="971600" y="3789040"/>
            <a:ext cx="1296144" cy="504056"/>
          </a:xfrm>
          <a:prstGeom prst="borderCallout1">
            <a:avLst>
              <a:gd name="adj1" fmla="val -2794"/>
              <a:gd name="adj2" fmla="val 51318"/>
              <a:gd name="adj3" fmla="val -115901"/>
              <a:gd name="adj4" fmla="val 350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/>
              <a:t>Выбрать сотрудника</a:t>
            </a:r>
            <a:endParaRPr lang="de-DE" sz="1100" b="1" dirty="0"/>
          </a:p>
        </p:txBody>
      </p:sp>
      <p:sp>
        <p:nvSpPr>
          <p:cNvPr id="11" name="Овал 10"/>
          <p:cNvSpPr/>
          <p:nvPr/>
        </p:nvSpPr>
        <p:spPr>
          <a:xfrm>
            <a:off x="2267744" y="2348880"/>
            <a:ext cx="360040" cy="432048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 Кадровый комитет: встреча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CC6F-4EC6-476F-BD2A-E1F5037DB8FC}" type="datetime1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DA01-A340-4698-8A58-F55F95A85A77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" y="836712"/>
            <a:ext cx="8551863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Callout 1 14"/>
          <p:cNvSpPr/>
          <p:nvPr/>
        </p:nvSpPr>
        <p:spPr>
          <a:xfrm>
            <a:off x="107504" y="764704"/>
            <a:ext cx="1296144" cy="504056"/>
          </a:xfrm>
          <a:prstGeom prst="borderCallout1">
            <a:avLst>
              <a:gd name="adj1" fmla="val 45722"/>
              <a:gd name="adj2" fmla="val 100537"/>
              <a:gd name="adj3" fmla="val 177306"/>
              <a:gd name="adj4" fmla="val 1212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/>
              <a:t>Матрицы могут быть разных видов.</a:t>
            </a:r>
            <a:endParaRPr lang="de-DE" sz="1100" b="1" dirty="0"/>
          </a:p>
        </p:txBody>
      </p:sp>
      <p:sp>
        <p:nvSpPr>
          <p:cNvPr id="9" name="Line Callout 1 14"/>
          <p:cNvSpPr/>
          <p:nvPr/>
        </p:nvSpPr>
        <p:spPr>
          <a:xfrm>
            <a:off x="7020272" y="3356992"/>
            <a:ext cx="1296144" cy="648072"/>
          </a:xfrm>
          <a:prstGeom prst="borderCallout1">
            <a:avLst>
              <a:gd name="adj1" fmla="val -5841"/>
              <a:gd name="adj2" fmla="val 49677"/>
              <a:gd name="adj3" fmla="val -72071"/>
              <a:gd name="adj4" fmla="val 63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/>
              <a:t>Индикаторы показывают статус оцениваемого</a:t>
            </a:r>
            <a:endParaRPr lang="de-DE" sz="1100" b="1" dirty="0"/>
          </a:p>
        </p:txBody>
      </p:sp>
      <p:sp>
        <p:nvSpPr>
          <p:cNvPr id="10" name="Line Callout 1 14"/>
          <p:cNvSpPr/>
          <p:nvPr/>
        </p:nvSpPr>
        <p:spPr>
          <a:xfrm>
            <a:off x="6732240" y="5373216"/>
            <a:ext cx="1296144" cy="648072"/>
          </a:xfrm>
          <a:prstGeom prst="borderCallout1">
            <a:avLst>
              <a:gd name="adj1" fmla="val 46660"/>
              <a:gd name="adj2" fmla="val 1278"/>
              <a:gd name="adj3" fmla="val 82150"/>
              <a:gd name="adj4" fmla="val -633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/>
              <a:t>Сотрудники с незавершенными оценками</a:t>
            </a:r>
            <a:endParaRPr lang="de-DE" sz="1100" b="1" dirty="0"/>
          </a:p>
        </p:txBody>
      </p:sp>
      <p:sp>
        <p:nvSpPr>
          <p:cNvPr id="11" name="Line Callout 1 14"/>
          <p:cNvSpPr/>
          <p:nvPr/>
        </p:nvSpPr>
        <p:spPr>
          <a:xfrm>
            <a:off x="1763688" y="2420888"/>
            <a:ext cx="1800200" cy="720080"/>
          </a:xfrm>
          <a:prstGeom prst="borderCallout1">
            <a:avLst>
              <a:gd name="adj1" fmla="val 53105"/>
              <a:gd name="adj2" fmla="val 100537"/>
              <a:gd name="adj3" fmla="val -727"/>
              <a:gd name="adj4" fmla="val 1196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/>
              <a:t>В ходе обсуждения меняйте место сотрудника, перетаскивая в другую ячейку </a:t>
            </a:r>
            <a:endParaRPr lang="de-DE" sz="11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124744"/>
            <a:ext cx="6609357" cy="509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Callout 1 14"/>
          <p:cNvSpPr/>
          <p:nvPr/>
        </p:nvSpPr>
        <p:spPr>
          <a:xfrm>
            <a:off x="2987824" y="1340768"/>
            <a:ext cx="1296144" cy="504056"/>
          </a:xfrm>
          <a:prstGeom prst="borderCallout1">
            <a:avLst>
              <a:gd name="adj1" fmla="val 104785"/>
              <a:gd name="adj2" fmla="val 49677"/>
              <a:gd name="adj3" fmla="val 183634"/>
              <a:gd name="adj4" fmla="val 826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/>
              <a:t>Выставляйте оценки по итогам встречи</a:t>
            </a:r>
            <a:endParaRPr lang="de-DE" sz="1100" b="1" dirty="0"/>
          </a:p>
        </p:txBody>
      </p:sp>
      <p:sp>
        <p:nvSpPr>
          <p:cNvPr id="15" name="Line Callout 1 14"/>
          <p:cNvSpPr/>
          <p:nvPr/>
        </p:nvSpPr>
        <p:spPr>
          <a:xfrm>
            <a:off x="5796136" y="3717032"/>
            <a:ext cx="1296144" cy="504056"/>
          </a:xfrm>
          <a:prstGeom prst="borderCallout1">
            <a:avLst>
              <a:gd name="adj1" fmla="val 47831"/>
              <a:gd name="adj2" fmla="val -1183"/>
              <a:gd name="adj3" fmla="val 133009"/>
              <a:gd name="adj4" fmla="val -1158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/>
              <a:t>Посмотрите подробную информацию </a:t>
            </a:r>
            <a:endParaRPr lang="de-DE" sz="1100" b="1" dirty="0"/>
          </a:p>
        </p:txBody>
      </p:sp>
      <p:sp>
        <p:nvSpPr>
          <p:cNvPr id="17" name="Line Callout 1 14"/>
          <p:cNvSpPr/>
          <p:nvPr/>
        </p:nvSpPr>
        <p:spPr>
          <a:xfrm>
            <a:off x="7524328" y="1556792"/>
            <a:ext cx="1296144" cy="504056"/>
          </a:xfrm>
          <a:prstGeom prst="borderCallout1">
            <a:avLst>
              <a:gd name="adj1" fmla="val 47831"/>
              <a:gd name="adj2" fmla="val -1183"/>
              <a:gd name="adj3" fmla="val 198400"/>
              <a:gd name="adj4" fmla="val -55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/>
              <a:t>Укажите необходимые задачи по итогам</a:t>
            </a:r>
            <a:endParaRPr lang="de-DE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 Кадровый комитет: Итоги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CC6F-4EC6-476F-BD2A-E1F5037DB8FC}" type="datetime1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DA01-A340-4698-8A58-F55F95A85A77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9"/>
          <a:stretch/>
        </p:blipFill>
        <p:spPr bwMode="auto">
          <a:xfrm>
            <a:off x="153833" y="980728"/>
            <a:ext cx="878476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Callout 1 9"/>
          <p:cNvSpPr/>
          <p:nvPr/>
        </p:nvSpPr>
        <p:spPr>
          <a:xfrm>
            <a:off x="4013270" y="1844824"/>
            <a:ext cx="1494834" cy="332563"/>
          </a:xfrm>
          <a:prstGeom prst="borderCallout1">
            <a:avLst>
              <a:gd name="adj1" fmla="val 45985"/>
              <a:gd name="adj2" fmla="val 99983"/>
              <a:gd name="adj3" fmla="val 90672"/>
              <a:gd name="adj4" fmla="val 1633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/>
              <a:t>Напоминания о б открытых задачах</a:t>
            </a:r>
            <a:endParaRPr lang="de-DE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 Кадровый комитет: Итоги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CC6F-4EC6-476F-BD2A-E1F5037DB8FC}" type="datetime1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Нижний колонтитул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DA01-A340-4698-8A58-F55F95A85A77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871" b="10132"/>
          <a:stretch/>
        </p:blipFill>
        <p:spPr bwMode="auto">
          <a:xfrm>
            <a:off x="40441" y="980728"/>
            <a:ext cx="9140071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Callout 1 7"/>
          <p:cNvSpPr/>
          <p:nvPr/>
        </p:nvSpPr>
        <p:spPr>
          <a:xfrm>
            <a:off x="4860032" y="3068960"/>
            <a:ext cx="2448272" cy="648072"/>
          </a:xfrm>
          <a:prstGeom prst="borderCallout1">
            <a:avLst>
              <a:gd name="adj1" fmla="val 58196"/>
              <a:gd name="adj2" fmla="val 177"/>
              <a:gd name="adj3" fmla="val 14455"/>
              <a:gd name="adj4" fmla="val -316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/>
              <a:t>Индикаторы показывают разницу между результатами кадрового комитета и первоначальной оценкой</a:t>
            </a:r>
            <a:endParaRPr lang="de-DE" sz="1100" b="1" dirty="0"/>
          </a:p>
        </p:txBody>
      </p:sp>
      <p:sp>
        <p:nvSpPr>
          <p:cNvPr id="10" name="Line Callout 1 7"/>
          <p:cNvSpPr/>
          <p:nvPr/>
        </p:nvSpPr>
        <p:spPr>
          <a:xfrm>
            <a:off x="6732240" y="2060848"/>
            <a:ext cx="2088232" cy="648072"/>
          </a:xfrm>
          <a:prstGeom prst="borderCallout1">
            <a:avLst>
              <a:gd name="adj1" fmla="val -867"/>
              <a:gd name="adj2" fmla="val 48039"/>
              <a:gd name="adj3" fmla="val -105312"/>
              <a:gd name="adj4" fmla="val 605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/>
              <a:t>После итоговой сверки всех оценок кадровый комитет можно закрыть</a:t>
            </a:r>
            <a:endParaRPr lang="de-DE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такое </a:t>
            </a:r>
            <a:r>
              <a:rPr lang="en-US" dirty="0" smtClean="0"/>
              <a:t>ETWeb?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CC6F-4EC6-476F-BD2A-E1F5037DB8FC}" type="datetime1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DA01-A340-4698-8A58-F55F95A85A77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4100" name="Picture 4" descr="\\axes\SHARED DOCUMENTS\AXES PRO\Identity\resources\lumessewheelru\fullpurp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5688632" cy="5688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1573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такое </a:t>
            </a:r>
            <a:r>
              <a:rPr lang="en-US" dirty="0" smtClean="0"/>
              <a:t>ETWeb?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tx2"/>
              </a:buClr>
              <a:buNone/>
            </a:pPr>
            <a:r>
              <a:rPr lang="en-US" b="1" dirty="0" smtClean="0"/>
              <a:t>	</a:t>
            </a:r>
            <a:r>
              <a:rPr lang="ru-RU" b="1" dirty="0" smtClean="0"/>
              <a:t>Lumesse ETWeb – решение, позволяющее автоматизировать весь комплекс HR процессов по управлению талантами. 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ru-RU" b="1" dirty="0" smtClean="0"/>
              <a:t>Lumesse ETWeb: 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ru-RU" dirty="0" smtClean="0"/>
              <a:t>На рынке с</a:t>
            </a:r>
            <a:r>
              <a:rPr lang="en-US" dirty="0" smtClean="0"/>
              <a:t> 1983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Web-</a:t>
            </a:r>
            <a:r>
              <a:rPr lang="ru-RU" dirty="0" smtClean="0"/>
              <a:t>технологии, «тонкий клиент», 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ru-RU" dirty="0" smtClean="0"/>
              <a:t>Установка системы на сервера клиента или «в облаке» 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ru-RU" dirty="0" smtClean="0"/>
              <a:t>Возможность легко масштабировать решение на любое количество пользователей 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ru-RU" dirty="0" smtClean="0"/>
              <a:t>Интеграция с любыми ERP и кадрово-учетными системами 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ru-RU" dirty="0" smtClean="0"/>
              <a:t>Полнофункциональные рабочие места для всех участников процессов (HR администраторов, сотрудников, руководителей)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CC6F-4EC6-476F-BD2A-E1F5037DB8FC}" type="datetime1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DA01-A340-4698-8A58-F55F95A85A7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Интерфейс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CC6F-4EC6-476F-BD2A-E1F5037DB8FC}" type="datetime1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DA01-A340-4698-8A58-F55F95A85A77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67497"/>
            <a:ext cx="8892480" cy="536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810798"/>
            <a:ext cx="8856984" cy="555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Callout 1 14"/>
          <p:cNvSpPr/>
          <p:nvPr/>
        </p:nvSpPr>
        <p:spPr>
          <a:xfrm>
            <a:off x="7524328" y="4797152"/>
            <a:ext cx="1296144" cy="288032"/>
          </a:xfrm>
          <a:prstGeom prst="borderCallout1">
            <a:avLst>
              <a:gd name="adj1" fmla="val -5958"/>
              <a:gd name="adj2" fmla="val 50497"/>
              <a:gd name="adj3" fmla="val -406471"/>
              <a:gd name="adj4" fmla="val 309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/>
              <a:t>Выбор разделов для публикации</a:t>
            </a:r>
            <a:endParaRPr lang="de-DE" sz="1100" b="1" dirty="0"/>
          </a:p>
        </p:txBody>
      </p:sp>
      <p:sp>
        <p:nvSpPr>
          <p:cNvPr id="10" name="Line Callout 1 14"/>
          <p:cNvSpPr/>
          <p:nvPr/>
        </p:nvSpPr>
        <p:spPr>
          <a:xfrm>
            <a:off x="6084168" y="1052736"/>
            <a:ext cx="1296144" cy="288032"/>
          </a:xfrm>
          <a:prstGeom prst="borderCallout1">
            <a:avLst>
              <a:gd name="adj1" fmla="val 115860"/>
              <a:gd name="adj2" fmla="val 50497"/>
              <a:gd name="adj3" fmla="val 276447"/>
              <a:gd name="adj4" fmla="val 96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/>
              <a:t>Посмотреть профиль</a:t>
            </a:r>
            <a:endParaRPr lang="de-DE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1"/>
            <a:ext cx="8496944" cy="533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</a:t>
            </a:r>
            <a:r>
              <a:rPr lang="ru-RU" dirty="0" smtClean="0"/>
              <a:t>Интерфейс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CC6F-4EC6-476F-BD2A-E1F5037DB8FC}" type="datetime1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DA01-A340-4698-8A58-F55F95A85A77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836712"/>
            <a:ext cx="8938716" cy="557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Callout 1 14"/>
          <p:cNvSpPr/>
          <p:nvPr/>
        </p:nvSpPr>
        <p:spPr>
          <a:xfrm>
            <a:off x="7380313" y="2492896"/>
            <a:ext cx="1512168" cy="360040"/>
          </a:xfrm>
          <a:prstGeom prst="borderCallout1">
            <a:avLst>
              <a:gd name="adj1" fmla="val -5958"/>
              <a:gd name="adj2" fmla="val 50497"/>
              <a:gd name="adj3" fmla="val -152499"/>
              <a:gd name="adj4" fmla="val 695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/>
              <a:t>Вывод диаграммы в различных форматах</a:t>
            </a:r>
            <a:endParaRPr lang="de-DE" sz="1100" b="1" dirty="0"/>
          </a:p>
        </p:txBody>
      </p:sp>
      <p:sp>
        <p:nvSpPr>
          <p:cNvPr id="10" name="Line Callout 1 14"/>
          <p:cNvSpPr/>
          <p:nvPr/>
        </p:nvSpPr>
        <p:spPr>
          <a:xfrm>
            <a:off x="1763688" y="4005064"/>
            <a:ext cx="1296144" cy="288032"/>
          </a:xfrm>
          <a:prstGeom prst="borderCallout1">
            <a:avLst>
              <a:gd name="adj1" fmla="val -5958"/>
              <a:gd name="adj2" fmla="val 50497"/>
              <a:gd name="adj3" fmla="val -579969"/>
              <a:gd name="adj4" fmla="val 678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/>
              <a:t>Скрытие меню</a:t>
            </a:r>
            <a:endParaRPr lang="de-DE" sz="1100" b="1" dirty="0"/>
          </a:p>
        </p:txBody>
      </p:sp>
      <p:sp>
        <p:nvSpPr>
          <p:cNvPr id="11" name="Line Callout 1 14"/>
          <p:cNvSpPr/>
          <p:nvPr/>
        </p:nvSpPr>
        <p:spPr>
          <a:xfrm>
            <a:off x="3419872" y="404664"/>
            <a:ext cx="1296144" cy="288032"/>
          </a:xfrm>
          <a:prstGeom prst="borderCallout1">
            <a:avLst>
              <a:gd name="adj1" fmla="val 97403"/>
              <a:gd name="adj2" fmla="val 48856"/>
              <a:gd name="adj3" fmla="val 239533"/>
              <a:gd name="adj4" fmla="val -1183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/>
              <a:t>Кнопки быстрого доступа</a:t>
            </a:r>
            <a:endParaRPr lang="de-DE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Полный цикл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CC6F-4EC6-476F-BD2A-E1F5037DB8FC}" type="datetime1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DA01-A340-4698-8A58-F55F95A85A77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712968" cy="547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Callout 1 14"/>
          <p:cNvSpPr/>
          <p:nvPr/>
        </p:nvSpPr>
        <p:spPr>
          <a:xfrm>
            <a:off x="6300192" y="1628800"/>
            <a:ext cx="1296144" cy="288032"/>
          </a:xfrm>
          <a:prstGeom prst="borderCallout1">
            <a:avLst>
              <a:gd name="adj1" fmla="val 115860"/>
              <a:gd name="adj2" fmla="val 50497"/>
              <a:gd name="adj3" fmla="val 276447"/>
              <a:gd name="adj4" fmla="val 96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/>
              <a:t>Вход в каталог</a:t>
            </a:r>
            <a:endParaRPr lang="de-DE" sz="1100" b="1" dirty="0"/>
          </a:p>
        </p:txBody>
      </p:sp>
      <p:sp>
        <p:nvSpPr>
          <p:cNvPr id="9" name="Line Callout 1 14"/>
          <p:cNvSpPr/>
          <p:nvPr/>
        </p:nvSpPr>
        <p:spPr>
          <a:xfrm>
            <a:off x="1763688" y="5229200"/>
            <a:ext cx="1296144" cy="360040"/>
          </a:xfrm>
          <a:prstGeom prst="borderCallout1">
            <a:avLst>
              <a:gd name="adj1" fmla="val -17032"/>
              <a:gd name="adj2" fmla="val 49677"/>
              <a:gd name="adj3" fmla="val -166527"/>
              <a:gd name="adj4" fmla="val 170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/>
              <a:t>Выбор  очного курса</a:t>
            </a:r>
            <a:endParaRPr lang="de-DE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Полный цикл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CC6F-4EC6-476F-BD2A-E1F5037DB8FC}" type="datetime1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DA01-A340-4698-8A58-F55F95A85A77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863542"/>
            <a:ext cx="8676456" cy="522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Callout 1 14"/>
          <p:cNvSpPr/>
          <p:nvPr/>
        </p:nvSpPr>
        <p:spPr>
          <a:xfrm>
            <a:off x="395536" y="1772816"/>
            <a:ext cx="1296144" cy="504056"/>
          </a:xfrm>
          <a:prstGeom prst="borderCallout1">
            <a:avLst>
              <a:gd name="adj1" fmla="val 3534"/>
              <a:gd name="adj2" fmla="val 50497"/>
              <a:gd name="adj3" fmla="val -82151"/>
              <a:gd name="adj4" fmla="val 465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/>
              <a:t>Быстрый доступ к полному каталогу обучения</a:t>
            </a:r>
            <a:endParaRPr lang="de-DE" sz="1100" b="1" dirty="0"/>
          </a:p>
        </p:txBody>
      </p:sp>
      <p:sp>
        <p:nvSpPr>
          <p:cNvPr id="9" name="Line Callout 1 14"/>
          <p:cNvSpPr/>
          <p:nvPr/>
        </p:nvSpPr>
        <p:spPr>
          <a:xfrm>
            <a:off x="467544" y="5301208"/>
            <a:ext cx="1296144" cy="720080"/>
          </a:xfrm>
          <a:prstGeom prst="borderCallout1">
            <a:avLst>
              <a:gd name="adj1" fmla="val 3534"/>
              <a:gd name="adj2" fmla="val 50497"/>
              <a:gd name="adj3" fmla="val -82151"/>
              <a:gd name="adj4" fmla="val 465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/>
              <a:t>Возможность фильтрации среди  обоих типов обучения</a:t>
            </a:r>
            <a:endParaRPr lang="de-DE" sz="1100" b="1" dirty="0"/>
          </a:p>
        </p:txBody>
      </p:sp>
      <p:sp>
        <p:nvSpPr>
          <p:cNvPr id="10" name="Line Callout 1 14"/>
          <p:cNvSpPr/>
          <p:nvPr/>
        </p:nvSpPr>
        <p:spPr>
          <a:xfrm>
            <a:off x="3347864" y="2060848"/>
            <a:ext cx="2376264" cy="288032"/>
          </a:xfrm>
          <a:prstGeom prst="borderCallout1">
            <a:avLst>
              <a:gd name="adj1" fmla="val 3534"/>
              <a:gd name="adj2" fmla="val 50497"/>
              <a:gd name="adj3" fmla="val -82151"/>
              <a:gd name="adj4" fmla="val 465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/>
              <a:t>Строка прогресса подсказывает текущий этап</a:t>
            </a:r>
            <a:endParaRPr lang="de-DE" sz="1100" b="1" dirty="0"/>
          </a:p>
        </p:txBody>
      </p:sp>
      <p:sp>
        <p:nvSpPr>
          <p:cNvPr id="11" name="Line Callout 1 14"/>
          <p:cNvSpPr/>
          <p:nvPr/>
        </p:nvSpPr>
        <p:spPr>
          <a:xfrm>
            <a:off x="6588224" y="2564904"/>
            <a:ext cx="1440160" cy="576064"/>
          </a:xfrm>
          <a:prstGeom prst="borderCallout1">
            <a:avLst>
              <a:gd name="adj1" fmla="val 3534"/>
              <a:gd name="adj2" fmla="val 50497"/>
              <a:gd name="adj3" fmla="val -98024"/>
              <a:gd name="adj4" fmla="val 874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/>
              <a:t>Отслеживание количества отобранных курсов</a:t>
            </a:r>
            <a:endParaRPr lang="de-DE" sz="1100" b="1" dirty="0"/>
          </a:p>
        </p:txBody>
      </p:sp>
      <p:sp>
        <p:nvSpPr>
          <p:cNvPr id="12" name="Овал 11"/>
          <p:cNvSpPr/>
          <p:nvPr/>
        </p:nvSpPr>
        <p:spPr>
          <a:xfrm>
            <a:off x="8028384" y="2492896"/>
            <a:ext cx="360040" cy="432048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028384" y="4221088"/>
            <a:ext cx="360040" cy="432048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028384" y="5085184"/>
            <a:ext cx="360040" cy="432048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Полный цикл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CC6F-4EC6-476F-BD2A-E1F5037DB8FC}" type="datetime1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DA01-A340-4698-8A58-F55F95A85A77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836712"/>
            <a:ext cx="9017408" cy="542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Callout 1 14"/>
          <p:cNvSpPr/>
          <p:nvPr/>
        </p:nvSpPr>
        <p:spPr>
          <a:xfrm>
            <a:off x="6948264" y="4725144"/>
            <a:ext cx="1440160" cy="576064"/>
          </a:xfrm>
          <a:prstGeom prst="borderCallout1">
            <a:avLst>
              <a:gd name="adj1" fmla="val 3534"/>
              <a:gd name="adj2" fmla="val 50497"/>
              <a:gd name="adj3" fmla="val -55572"/>
              <a:gd name="adj4" fmla="val -469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/>
              <a:t>Старт обучения после утверждения заявки</a:t>
            </a:r>
            <a:endParaRPr lang="de-DE" sz="1100" b="1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3425" y="2992946"/>
            <a:ext cx="5467350" cy="3743325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 Кадровые комитеты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CC6F-4EC6-476F-BD2A-E1F5037DB8FC}" type="datetime1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DA01-A340-4698-8A58-F55F95A85A77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7" name="Picture 2" descr="C:\Users\meinet01\Desktop\Real Life Conference Photos\TalentConferences_Grid_EmployeeOverview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39" t="2605" r="168" b="11163"/>
          <a:stretch/>
        </p:blipFill>
        <p:spPr bwMode="auto">
          <a:xfrm>
            <a:off x="179512" y="908720"/>
            <a:ext cx="8816838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3"/>
          <p:cNvGraphicFramePr/>
          <p:nvPr>
            <p:extLst>
              <p:ext uri="{D42A27DB-BD31-4B8C-83A1-F6EECF244321}">
                <p14:modId xmlns="" xmlns:p14="http://schemas.microsoft.com/office/powerpoint/2010/main" val="1954841175"/>
              </p:ext>
            </p:extLst>
          </p:nvPr>
        </p:nvGraphicFramePr>
        <p:xfrm>
          <a:off x="1490791" y="16402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4437112"/>
            <a:ext cx="609273" cy="41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463" y="4437112"/>
            <a:ext cx="541390" cy="43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67" y="1268760"/>
            <a:ext cx="4476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AXES Pro AmberRubyPurple">
      <a:dk1>
        <a:sysClr val="windowText" lastClr="000000"/>
      </a:dk1>
      <a:lt1>
        <a:sysClr val="window" lastClr="FFFFFF"/>
      </a:lt1>
      <a:dk2>
        <a:srgbClr val="EC6A28"/>
      </a:dk2>
      <a:lt2>
        <a:srgbClr val="642363"/>
      </a:lt2>
      <a:accent1>
        <a:srgbClr val="4E0A64"/>
      </a:accent1>
      <a:accent2>
        <a:srgbClr val="E24132"/>
      </a:accent2>
      <a:accent3>
        <a:srgbClr val="00A14B"/>
      </a:accent3>
      <a:accent4>
        <a:srgbClr val="1C75BC"/>
      </a:accent4>
      <a:accent5>
        <a:srgbClr val="F6921E"/>
      </a:accent5>
      <a:accent6>
        <a:srgbClr val="4E0A64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</TotalTime>
  <Words>334</Words>
  <Application>Microsoft Office PowerPoint</Application>
  <PresentationFormat>Экран (4:3)</PresentationFormat>
  <Paragraphs>99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Когда мечты становятся реальностью</vt:lpstr>
      <vt:lpstr>Что такое ETWeb?</vt:lpstr>
      <vt:lpstr>Что такое ETWeb?</vt:lpstr>
      <vt:lpstr>1. Интерфейс</vt:lpstr>
      <vt:lpstr>1. Интерфейс</vt:lpstr>
      <vt:lpstr>2. Полный цикл обучения</vt:lpstr>
      <vt:lpstr>2. Полный цикл обучения</vt:lpstr>
      <vt:lpstr>2. Полный цикл обучения</vt:lpstr>
      <vt:lpstr>3. Кадровые комитеты</vt:lpstr>
      <vt:lpstr>3. Кадровые комитеты: подготовка</vt:lpstr>
      <vt:lpstr>3. Кадровые комитеты: подготовка</vt:lpstr>
      <vt:lpstr>3. Кадровые комитеты: проверка готовности</vt:lpstr>
      <vt:lpstr>3. Кадровый комитет: встреча</vt:lpstr>
      <vt:lpstr>3. Кадровый комитет: Итоги</vt:lpstr>
      <vt:lpstr>3. Кадровый комитет: Итоги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Рубен Акопян</dc:creator>
  <cp:lastModifiedBy>Ispiryan</cp:lastModifiedBy>
  <cp:revision>21</cp:revision>
  <dcterms:created xsi:type="dcterms:W3CDTF">2012-08-28T08:03:19Z</dcterms:created>
  <dcterms:modified xsi:type="dcterms:W3CDTF">2012-12-14T08:30:09Z</dcterms:modified>
</cp:coreProperties>
</file>