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7" r:id="rId2"/>
    <p:sldId id="331" r:id="rId3"/>
    <p:sldId id="333" r:id="rId4"/>
    <p:sldId id="335" r:id="rId5"/>
    <p:sldId id="334" r:id="rId6"/>
    <p:sldId id="303" r:id="rId7"/>
    <p:sldId id="300" r:id="rId8"/>
    <p:sldId id="302" r:id="rId9"/>
    <p:sldId id="301" r:id="rId10"/>
    <p:sldId id="306" r:id="rId11"/>
    <p:sldId id="307" r:id="rId12"/>
    <p:sldId id="304" r:id="rId13"/>
    <p:sldId id="330" r:id="rId14"/>
    <p:sldId id="309" r:id="rId15"/>
    <p:sldId id="332" r:id="rId16"/>
    <p:sldId id="317" r:id="rId17"/>
    <p:sldId id="318" r:id="rId18"/>
    <p:sldId id="319" r:id="rId19"/>
    <p:sldId id="321" r:id="rId20"/>
    <p:sldId id="336" r:id="rId21"/>
    <p:sldId id="337" r:id="rId22"/>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2079" autoAdjust="0"/>
  </p:normalViewPr>
  <p:slideViewPr>
    <p:cSldViewPr>
      <p:cViewPr varScale="1">
        <p:scale>
          <a:sx n="59" d="100"/>
          <a:sy n="59"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0CC09F8-37D3-4028-84AD-57E74FC38475}" type="datetimeFigureOut">
              <a:rPr lang="en-US"/>
              <a:pPr>
                <a:defRPr/>
              </a:pPr>
              <a:t>3/2/2012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D1398D6-2B02-44E7-AC92-0B4E9550A12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Stanford University English major is working in Cisco’s communications department, and the company planned to have him write blog posts over the summer to generate buzz about the company and incorporate its products — including Flip camcorders and </a:t>
            </a:r>
            <a:r>
              <a:rPr lang="en-US" dirty="0" err="1" smtClean="0"/>
              <a:t>TelePresence</a:t>
            </a:r>
            <a:r>
              <a:rPr lang="en-US" dirty="0" smtClean="0"/>
              <a:t> videoconferencing.</a:t>
            </a:r>
          </a:p>
          <a:p>
            <a:r>
              <a:rPr lang="en-US" dirty="0" smtClean="0"/>
              <a:t>The idea for the rap video came after a brainstorming session Mr. Justice had with his boss, John Earnhardt, Cisco’s director of corporate communications. They were inspired by the “World’s Most Interesting Man” campaign by Dos </a:t>
            </a:r>
            <a:r>
              <a:rPr lang="en-US" dirty="0" err="1" smtClean="0"/>
              <a:t>Equis</a:t>
            </a:r>
            <a:r>
              <a:rPr lang="en-US" dirty="0" smtClean="0"/>
              <a:t> beer, and Mr. Justice decided to call upon his rapping skills, which he had used in a group at Stanford, he said.</a:t>
            </a:r>
          </a:p>
          <a:p>
            <a:r>
              <a:rPr lang="en-US" dirty="0" smtClean="0"/>
              <a:t>His supervisor, by the way, told Mr. Justice not to get his hopes up. “He said, ‘Don’t worry if you hear crickets after this, because 99.99% of attempts at viral video fail,’” Mr. Justice said.</a:t>
            </a:r>
          </a:p>
          <a:p>
            <a:endParaRPr lang="nb-NO" dirty="0"/>
          </a:p>
        </p:txBody>
      </p:sp>
      <p:sp>
        <p:nvSpPr>
          <p:cNvPr id="4" name="Slide Number Placeholder 3"/>
          <p:cNvSpPr>
            <a:spLocks noGrp="1"/>
          </p:cNvSpPr>
          <p:nvPr>
            <p:ph type="sldNum" sz="quarter" idx="10"/>
          </p:nvPr>
        </p:nvSpPr>
        <p:spPr/>
        <p:txBody>
          <a:bodyPr/>
          <a:lstStyle/>
          <a:p>
            <a:pPr>
              <a:defRPr/>
            </a:pPr>
            <a:fld id="{0D1398D6-2B02-44E7-AC92-0B4E9550A127}" type="slidenum">
              <a:rPr lang="en-US" smtClean="0"/>
              <a:pPr>
                <a:defRPr/>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a:defRPr/>
            </a:pPr>
            <a:endParaRPr lang="en-US" sz="1200" dirty="0">
              <a:cs typeface="+mn-cs"/>
            </a:endParaRPr>
          </a:p>
        </p:txBody>
      </p:sp>
      <p:sp>
        <p:nvSpPr>
          <p:cNvPr id="18436" name="Slide Number Placeholder 3"/>
          <p:cNvSpPr>
            <a:spLocks noGrp="1"/>
          </p:cNvSpPr>
          <p:nvPr>
            <p:ph type="sldNum" sz="quarter" idx="5"/>
          </p:nvPr>
        </p:nvSpPr>
        <p:spPr>
          <a:noFill/>
        </p:spPr>
        <p:txBody>
          <a:bodyPr/>
          <a:lstStyle/>
          <a:p>
            <a:fld id="{7BE2C3B7-C708-4851-9979-132C5DB30C75}" type="slidenum">
              <a:rPr lang="en-GB" smtClean="0">
                <a:ea typeface="ＭＳ Ｐゴシック" pitchFamily="34" charset="-128"/>
              </a:rPr>
              <a:pPr/>
              <a:t>6</a:t>
            </a:fld>
            <a:endParaRPr lang="en-GB"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cs typeface="+mn-cs"/>
              </a:rPr>
              <a:t>E-learning is becoming more modular with 5 minute “courses” a coming trend. The LMS needs to track a larger number of small courses and understand how to track those towards a larger curriculum or performance goals</a:t>
            </a:r>
            <a:endParaRPr lang="nb-NO" sz="1200" dirty="0" smtClean="0">
              <a:cs typeface="+mn-cs"/>
            </a:endParaRPr>
          </a:p>
          <a:p>
            <a:pPr>
              <a:buFontTx/>
              <a:buChar char="-"/>
            </a:pPr>
            <a:endParaRPr lang="en-US" dirty="0" smtClean="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7BE2C3B7-C708-4851-9979-132C5DB30C75}" type="slidenum">
              <a:rPr lang="en-GB" smtClean="0">
                <a:ea typeface="ＭＳ Ｐゴシック" pitchFamily="34" charset="-128"/>
              </a:rPr>
              <a:pPr/>
              <a:t>7</a:t>
            </a:fld>
            <a:endParaRPr lang="en-GB"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a:defRPr/>
            </a:pPr>
            <a:r>
              <a:rPr lang="en-US" sz="1200" dirty="0" smtClean="0">
                <a:cs typeface="+mn-cs"/>
              </a:rPr>
              <a:t>The future LMS must open up and stimulate the end users wish and ability to produce, change or add to content. This while still making sure knowledge gained (whether it happens through formal or informal processes, ”being taught” or contributing) can still be tracked and measured to help you evaluate and improve your learning strategies. Social learning is important, but are we supporting it properly? The LMS needs to help you understand what to do and be part in enabling you to do it.</a:t>
            </a:r>
            <a:endParaRPr lang="en-US" sz="1200" dirty="0">
              <a:cs typeface="+mn-cs"/>
            </a:endParaRPr>
          </a:p>
        </p:txBody>
      </p:sp>
      <p:sp>
        <p:nvSpPr>
          <p:cNvPr id="18436" name="Slide Number Placeholder 3"/>
          <p:cNvSpPr>
            <a:spLocks noGrp="1"/>
          </p:cNvSpPr>
          <p:nvPr>
            <p:ph type="sldNum" sz="quarter" idx="5"/>
          </p:nvPr>
        </p:nvSpPr>
        <p:spPr>
          <a:noFill/>
        </p:spPr>
        <p:txBody>
          <a:bodyPr/>
          <a:lstStyle/>
          <a:p>
            <a:fld id="{7BE2C3B7-C708-4851-9979-132C5DB30C75}" type="slidenum">
              <a:rPr lang="en-GB" smtClean="0">
                <a:ea typeface="ＭＳ Ｐゴシック" pitchFamily="34" charset="-128"/>
              </a:rPr>
              <a:pPr/>
              <a:t>8</a:t>
            </a:fld>
            <a:endParaRPr lang="en-GB"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cs typeface="+mn-cs"/>
              </a:rPr>
              <a:t>Learning needs to find users in the context it addresses to a larger degree. The future LMS needs to be able to integrate, offer and track with other systems and devices. Examples of this are Offering speed-lessons from within another system or working with phones and other handhelds to offer and deliver suitable training based on location, tasks or appointments. Learning must present itself in the users natural workspaces.</a:t>
            </a:r>
            <a:endParaRPr lang="nb-NO" sz="1200" dirty="0" smtClean="0">
              <a:cs typeface="+mn-cs"/>
            </a:endParaRPr>
          </a:p>
          <a:p>
            <a:pPr>
              <a:buFontTx/>
              <a:buChar char="-"/>
            </a:pPr>
            <a:endParaRPr lang="en-US" dirty="0" smtClean="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7BE2C3B7-C708-4851-9979-132C5DB30C75}" type="slidenum">
              <a:rPr lang="en-GB" smtClean="0">
                <a:ea typeface="ＭＳ Ｐゴシック" pitchFamily="34" charset="-128"/>
              </a:rPr>
              <a:pPr/>
              <a:t>9</a:t>
            </a:fld>
            <a:endParaRPr lang="en-GB"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a:defRPr/>
            </a:pPr>
            <a:r>
              <a:rPr lang="en-US" sz="1200" dirty="0" smtClean="0">
                <a:cs typeface="+mn-cs"/>
              </a:rPr>
              <a:t>The future LMS must open up and stimulate the end users wish and ability to produce, change or add to content. This while still making sure knowledge gained (whether it happens through formal or informal processes, ”being taught” or contributing) can still be tracked and measured to help you evaluate and improve your learning strategies. Social learning is important, but are we supporting it properly? The LMS needs to help you understand what to do and be part in enabling you to do it.</a:t>
            </a:r>
            <a:endParaRPr lang="en-US" sz="1200" dirty="0">
              <a:cs typeface="+mn-cs"/>
            </a:endParaRPr>
          </a:p>
        </p:txBody>
      </p:sp>
      <p:sp>
        <p:nvSpPr>
          <p:cNvPr id="18436" name="Slide Number Placeholder 3"/>
          <p:cNvSpPr>
            <a:spLocks noGrp="1"/>
          </p:cNvSpPr>
          <p:nvPr>
            <p:ph type="sldNum" sz="quarter" idx="5"/>
          </p:nvPr>
        </p:nvSpPr>
        <p:spPr>
          <a:noFill/>
        </p:spPr>
        <p:txBody>
          <a:bodyPr/>
          <a:lstStyle/>
          <a:p>
            <a:fld id="{7BE2C3B7-C708-4851-9979-132C5DB30C75}" type="slidenum">
              <a:rPr lang="en-GB" smtClean="0">
                <a:ea typeface="ＭＳ Ｐゴシック" pitchFamily="34" charset="-128"/>
              </a:rPr>
              <a:pPr/>
              <a:t>12</a:t>
            </a:fld>
            <a:endParaRPr lang="en-GB"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nb-NO" dirty="0"/>
          </a:p>
        </p:txBody>
      </p:sp>
      <p:sp>
        <p:nvSpPr>
          <p:cNvPr id="4" name="Slide Number Placeholder 3"/>
          <p:cNvSpPr>
            <a:spLocks noGrp="1"/>
          </p:cNvSpPr>
          <p:nvPr>
            <p:ph type="sldNum" sz="quarter" idx="10"/>
          </p:nvPr>
        </p:nvSpPr>
        <p:spPr/>
        <p:txBody>
          <a:bodyPr/>
          <a:lstStyle/>
          <a:p>
            <a:pPr>
              <a:defRPr/>
            </a:pPr>
            <a:fld id="{37ADB0C8-DF78-435D-B80B-DD41152D2ECA}" type="slidenum">
              <a:rPr lang="en-GB" smtClean="0"/>
              <a:pPr>
                <a:defRPr/>
              </a:pPr>
              <a:t>13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dirty="0" smtClean="0"/>
              <a:t>Audiences have differents</a:t>
            </a:r>
            <a:r>
              <a:rPr lang="nb-NO" baseline="0" dirty="0" smtClean="0"/>
              <a:t> needs.</a:t>
            </a:r>
          </a:p>
          <a:p>
            <a:endParaRPr lang="nb-NO" baseline="0" dirty="0" smtClean="0"/>
          </a:p>
          <a:p>
            <a:r>
              <a:rPr lang="nb-NO" b="1" baseline="0" dirty="0" smtClean="0"/>
              <a:t>What’s wrong with the LMS’ of today?</a:t>
            </a:r>
          </a:p>
          <a:p>
            <a:endParaRPr lang="nb-NO" baseline="0" dirty="0" smtClean="0"/>
          </a:p>
          <a:p>
            <a:r>
              <a:rPr lang="nb-NO" baseline="0" dirty="0" smtClean="0"/>
              <a:t>LMS’ have traditionally catered to diverse needs by allowing you to control content access. Learning Gateway will give you control over the experience.</a:t>
            </a:r>
          </a:p>
          <a:p>
            <a:endParaRPr lang="nb-NO" baseline="0" dirty="0" smtClean="0"/>
          </a:p>
          <a:p>
            <a:r>
              <a:rPr lang="nb-NO" baseline="0" dirty="0" smtClean="0"/>
              <a:t>Bersin: Nr 1. reason for dissatifaction with LMS’. </a:t>
            </a:r>
            <a:r>
              <a:rPr lang="nb-NO" baseline="0" smtClean="0"/>
              <a:t>They can’t be customized to cater for diversing needs.</a:t>
            </a:r>
            <a:endParaRPr lang="nb-NO" dirty="0"/>
          </a:p>
        </p:txBody>
      </p:sp>
      <p:sp>
        <p:nvSpPr>
          <p:cNvPr id="4" name="Slide Number Placeholder 3"/>
          <p:cNvSpPr>
            <a:spLocks noGrp="1"/>
          </p:cNvSpPr>
          <p:nvPr>
            <p:ph type="sldNum" sz="quarter" idx="10"/>
          </p:nvPr>
        </p:nvSpPr>
        <p:spPr/>
        <p:txBody>
          <a:bodyPr/>
          <a:lstStyle/>
          <a:p>
            <a:pPr>
              <a:defRPr/>
            </a:pPr>
            <a:fld id="{01730A96-0823-46A5-8B09-BBBA5A115D1D}" type="slidenum">
              <a:rPr lang="en-GB" smtClean="0"/>
              <a:pPr>
                <a:defRPr/>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4" descr="HEADER-11"/>
          <p:cNvPicPr>
            <a:picLocks noChangeAspect="1" noChangeArrowheads="1"/>
          </p:cNvPicPr>
          <p:nvPr/>
        </p:nvPicPr>
        <p:blipFill>
          <a:blip r:embed="rId3" cstate="print"/>
          <a:srcRect/>
          <a:stretch>
            <a:fillRect/>
          </a:stretch>
        </p:blipFill>
        <p:spPr bwMode="auto">
          <a:xfrm>
            <a:off x="0" y="0"/>
            <a:ext cx="6884988" cy="6858000"/>
          </a:xfrm>
          <a:prstGeom prst="rect">
            <a:avLst/>
          </a:prstGeom>
          <a:noFill/>
          <a:ln w="9525">
            <a:noFill/>
            <a:miter lim="800000"/>
            <a:headEnd/>
            <a:tailEnd/>
          </a:ln>
        </p:spPr>
      </p:pic>
      <p:pic>
        <p:nvPicPr>
          <p:cNvPr id="5" name="Picture 32" descr="lumesse-large-logo-11"/>
          <p:cNvPicPr>
            <a:picLocks noChangeAspect="1" noChangeArrowheads="1"/>
          </p:cNvPicPr>
          <p:nvPr/>
        </p:nvPicPr>
        <p:blipFill>
          <a:blip r:embed="rId4" cstate="print"/>
          <a:srcRect/>
          <a:stretch>
            <a:fillRect/>
          </a:stretch>
        </p:blipFill>
        <p:spPr bwMode="auto">
          <a:xfrm>
            <a:off x="5230813" y="4916488"/>
            <a:ext cx="3913187" cy="1947862"/>
          </a:xfrm>
          <a:prstGeom prst="rect">
            <a:avLst/>
          </a:prstGeom>
          <a:noFill/>
          <a:ln w="9525">
            <a:noFill/>
            <a:miter lim="800000"/>
            <a:headEnd/>
            <a:tailEnd/>
          </a:ln>
        </p:spPr>
      </p:pic>
      <p:sp>
        <p:nvSpPr>
          <p:cNvPr id="9" name="Text Placeholder 2"/>
          <p:cNvSpPr>
            <a:spLocks noGrp="1"/>
          </p:cNvSpPr>
          <p:nvPr>
            <p:ph type="subTitle" idx="1"/>
          </p:nvPr>
        </p:nvSpPr>
        <p:spPr>
          <a:xfrm>
            <a:off x="714375" y="1085850"/>
            <a:ext cx="6400800" cy="1752600"/>
          </a:xfrm>
          <a:ln/>
        </p:spPr>
        <p:txBody>
          <a:bodyPr/>
          <a:lstStyle>
            <a:lvl1pPr marL="0" indent="0">
              <a:buFont typeface="Arial" charset="0"/>
              <a:buNone/>
              <a:defRPr sz="1800" smtClean="0">
                <a:solidFill>
                  <a:srgbClr val="FFFFFF"/>
                </a:solidFill>
                <a:latin typeface="Trebuchet MS" pitchFamily="34" charset="0"/>
              </a:defRPr>
            </a:lvl1pPr>
          </a:lstStyle>
          <a:p>
            <a:r>
              <a:rPr lang="en-US" smtClean="0"/>
              <a:t>Click to edit Master subtitle style</a:t>
            </a:r>
            <a:endParaRPr lang="en-GB" dirty="0" smtClean="0"/>
          </a:p>
        </p:txBody>
      </p:sp>
      <p:sp>
        <p:nvSpPr>
          <p:cNvPr id="10" name="Title Placeholder 1"/>
          <p:cNvSpPr>
            <a:spLocks noGrp="1"/>
          </p:cNvSpPr>
          <p:nvPr>
            <p:ph type="ctrTitle"/>
          </p:nvPr>
        </p:nvSpPr>
        <p:spPr>
          <a:xfrm>
            <a:off x="345058" y="231775"/>
            <a:ext cx="6770117" cy="965200"/>
          </a:xfrm>
          <a:prstGeom prst="rect">
            <a:avLst/>
          </a:prstGeom>
        </p:spPr>
        <p:txBody>
          <a:bodyPr/>
          <a:lstStyle>
            <a:lvl1pPr marL="361950" indent="-361950" algn="l">
              <a:buSzPct val="110000"/>
              <a:buFontTx/>
              <a:buBlip>
                <a:blip r:embed="rId5"/>
              </a:buBlip>
              <a:defRPr smtClean="0">
                <a:solidFill>
                  <a:srgbClr val="FFFFFF"/>
                </a:solidFill>
                <a:latin typeface="Trebuchet MS" pitchFamily="34" charset="0"/>
              </a:defRPr>
            </a:lvl1pPr>
          </a:lstStyle>
          <a:p>
            <a:r>
              <a:rPr lang="en-US" smtClean="0"/>
              <a:t>Click to edit Master title style</a:t>
            </a:r>
            <a:endParaRPr lang="en-GB" dirty="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ln/>
        </p:spPr>
        <p:txBody>
          <a:bodyPr/>
          <a:lstStyle>
            <a:lvl1pPr>
              <a:defRPr/>
            </a:lvl1pPr>
          </a:lstStyle>
          <a:p>
            <a:pPr>
              <a:defRPr/>
            </a:pPr>
            <a:fld id="{85DE898A-0441-44CB-856C-27E4A4A76D11}" type="datetimeFigureOut">
              <a:rPr lang="en-US"/>
              <a:pPr>
                <a:defRPr/>
              </a:pPr>
              <a:t>3/2/2012</a:t>
            </a:fld>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GB"/>
          </a:p>
        </p:txBody>
      </p:sp>
      <p:sp>
        <p:nvSpPr>
          <p:cNvPr id="5" name="Slide Number Placeholder 5"/>
          <p:cNvSpPr>
            <a:spLocks noGrp="1"/>
          </p:cNvSpPr>
          <p:nvPr>
            <p:ph type="sldNum" sz="quarter" idx="12"/>
          </p:nvPr>
        </p:nvSpPr>
        <p:spPr>
          <a:ln/>
        </p:spPr>
        <p:txBody>
          <a:bodyPr/>
          <a:lstStyle>
            <a:lvl1pPr>
              <a:defRPr/>
            </a:lvl1pPr>
          </a:lstStyle>
          <a:p>
            <a:pPr>
              <a:defRPr/>
            </a:pPr>
            <a:fld id="{E92BFE9E-4EF0-456B-A9C0-B6AD6D7C9C5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E4A2BFEC-1020-49C6-918B-DA2CFFBD27B0}" type="datetimeFigureOut">
              <a:rPr lang="en-US"/>
              <a:pPr>
                <a:defRPr/>
              </a:pPr>
              <a:t>3/2/2012</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GB"/>
          </a:p>
        </p:txBody>
      </p:sp>
      <p:sp>
        <p:nvSpPr>
          <p:cNvPr id="4" name="Slide Number Placeholder 5"/>
          <p:cNvSpPr>
            <a:spLocks noGrp="1"/>
          </p:cNvSpPr>
          <p:nvPr>
            <p:ph type="sldNum" sz="quarter" idx="12"/>
          </p:nvPr>
        </p:nvSpPr>
        <p:spPr>
          <a:ln/>
        </p:spPr>
        <p:txBody>
          <a:bodyPr/>
          <a:lstStyle>
            <a:lvl1pPr>
              <a:defRPr/>
            </a:lvl1pPr>
          </a:lstStyle>
          <a:p>
            <a:pPr>
              <a:defRPr/>
            </a:pPr>
            <a:fld id="{0723C739-F0E5-4348-9DAD-E1B3A71D1BB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47625" y="2400300"/>
            <a:ext cx="5264150" cy="1730375"/>
          </a:xfrm>
        </p:spPr>
        <p:txBody>
          <a:bodyPr/>
          <a:lstStyle/>
          <a:p>
            <a:pPr lvl="0"/>
            <a:r>
              <a:rPr lang="en-US" noProof="0" smtClean="0"/>
              <a:t>Click icon to add picture</a:t>
            </a:r>
            <a:endParaRPr lang="en-GB" noProof="0"/>
          </a:p>
        </p:txBody>
      </p:sp>
      <p:sp>
        <p:nvSpPr>
          <p:cNvPr id="7" name="Text Placeholder 2"/>
          <p:cNvSpPr>
            <a:spLocks noGrp="1"/>
          </p:cNvSpPr>
          <p:nvPr>
            <p:ph type="subTitle" idx="1"/>
          </p:nvPr>
        </p:nvSpPr>
        <p:spPr>
          <a:xfrm>
            <a:off x="3762375" y="5148963"/>
            <a:ext cx="5089525" cy="1403350"/>
          </a:xfrm>
        </p:spPr>
        <p:txBody>
          <a:bodyPr anchor="b"/>
          <a:lstStyle>
            <a:lvl1pPr marL="296863" indent="-296863" algn="r">
              <a:buSzPct val="150000"/>
              <a:defRPr/>
            </a:lvl1pPr>
            <a:lvl2pPr marL="320675" lvl="1" indent="0" algn="r">
              <a:spcBef>
                <a:spcPct val="0"/>
              </a:spcBef>
              <a:buFont typeface="Arial" charset="0"/>
              <a:buNone/>
              <a:defRPr sz="1100">
                <a:solidFill>
                  <a:schemeClr val="accent1"/>
                </a:solidFill>
                <a:cs typeface="Arial" charset="0"/>
              </a:defRPr>
            </a:lvl2pPr>
          </a:lstStyle>
          <a:p>
            <a:r>
              <a:rPr lang="en-US" smtClean="0"/>
              <a:t>Click to edit Master subtitle style</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 name="Content Placeholder 11"/>
          <p:cNvSpPr>
            <a:spLocks noGrp="1"/>
          </p:cNvSpPr>
          <p:nvPr>
            <p:ph sz="quarter" idx="22"/>
          </p:nvPr>
        </p:nvSpPr>
        <p:spPr>
          <a:xfrm>
            <a:off x="403225" y="1343867"/>
            <a:ext cx="8337550" cy="4367213"/>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403225" y="274638"/>
            <a:ext cx="8337550" cy="915987"/>
          </a:xfrm>
          <a:prstGeom prst="rect">
            <a:avLst/>
          </a:prstGeom>
        </p:spPr>
        <p:txBody>
          <a:bodyPr/>
          <a:lstStyle/>
          <a:p>
            <a:r>
              <a:rPr lang="en-US" smtClean="0"/>
              <a:t>Click to edit Master title style</a:t>
            </a:r>
            <a:endParaRPr lang="en-GB"/>
          </a:p>
        </p:txBody>
      </p:sp>
      <p:sp>
        <p:nvSpPr>
          <p:cNvPr id="4" name="Date Placeholder 7"/>
          <p:cNvSpPr>
            <a:spLocks noGrp="1"/>
          </p:cNvSpPr>
          <p:nvPr>
            <p:ph type="dt" sz="half" idx="23"/>
          </p:nvPr>
        </p:nvSpPr>
        <p:spPr/>
        <p:txBody>
          <a:bodyPr/>
          <a:lstStyle>
            <a:lvl1pPr>
              <a:defRPr/>
            </a:lvl1pPr>
          </a:lstStyle>
          <a:p>
            <a:pPr>
              <a:defRPr/>
            </a:pPr>
            <a:fld id="{5BFA9C7C-E284-410E-A411-3BDFC26831F2}" type="datetimeFigureOut">
              <a:rPr lang="en-US"/>
              <a:pPr>
                <a:defRPr/>
              </a:pPr>
              <a:t>3/2/2012</a:t>
            </a:fld>
            <a:endParaRPr lang="en-US"/>
          </a:p>
        </p:txBody>
      </p:sp>
      <p:sp>
        <p:nvSpPr>
          <p:cNvPr id="5" name="Slide Number Placeholder 8"/>
          <p:cNvSpPr>
            <a:spLocks noGrp="1"/>
          </p:cNvSpPr>
          <p:nvPr>
            <p:ph type="sldNum" sz="quarter" idx="24"/>
          </p:nvPr>
        </p:nvSpPr>
        <p:spPr/>
        <p:txBody>
          <a:bodyPr/>
          <a:lstStyle>
            <a:lvl1pPr>
              <a:defRPr/>
            </a:lvl1pPr>
          </a:lstStyle>
          <a:p>
            <a:pPr>
              <a:defRPr/>
            </a:pPr>
            <a:fld id="{5AB51B06-6F37-4620-9754-BE9836F2DEC3}" type="slidenum">
              <a:rPr lang="en-US"/>
              <a:pPr>
                <a:defRPr/>
              </a:pPr>
              <a:t>‹#›</a:t>
            </a:fld>
            <a:endParaRPr lang="en-US"/>
          </a:p>
        </p:txBody>
      </p:sp>
      <p:sp>
        <p:nvSpPr>
          <p:cNvPr id="6" name="Footer Placeholder 9"/>
          <p:cNvSpPr>
            <a:spLocks noGrp="1"/>
          </p:cNvSpPr>
          <p:nvPr>
            <p:ph type="ftr" sz="quarter" idx="25"/>
          </p:nvPr>
        </p:nvSpPr>
        <p:spPr/>
        <p:txBody>
          <a:bodyPr/>
          <a:lstStyle>
            <a:lvl1pPr>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a:xfrm>
            <a:off x="403225" y="274638"/>
            <a:ext cx="8337550" cy="915987"/>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Table">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1938338" y="1412875"/>
            <a:ext cx="5267325" cy="4330800"/>
          </a:xfrm>
        </p:spPr>
        <p:txBody>
          <a:bodyPr anchor="ctr" anchorCtr="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itle 6"/>
          <p:cNvSpPr>
            <a:spLocks noGrp="1"/>
          </p:cNvSpPr>
          <p:nvPr>
            <p:ph type="title"/>
          </p:nvPr>
        </p:nvSpPr>
        <p:spPr>
          <a:xfrm>
            <a:off x="403225" y="274638"/>
            <a:ext cx="8337550" cy="915987"/>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81000" y="2492375"/>
            <a:ext cx="8337550" cy="915987"/>
          </a:xfrm>
        </p:spPr>
        <p:txBody>
          <a:bodyPr/>
          <a:lstStyle/>
          <a:p>
            <a:r>
              <a:rPr lang="en-US" smtClean="0"/>
              <a:t>Click to edit Master title style</a:t>
            </a:r>
            <a:endParaRPr lang="en-GB"/>
          </a:p>
        </p:txBody>
      </p:sp>
      <p:sp>
        <p:nvSpPr>
          <p:cNvPr id="3" name="Date Placeholder 7"/>
          <p:cNvSpPr>
            <a:spLocks noGrp="1"/>
          </p:cNvSpPr>
          <p:nvPr>
            <p:ph type="dt" sz="half" idx="10"/>
          </p:nvPr>
        </p:nvSpPr>
        <p:spPr/>
        <p:txBody>
          <a:bodyPr/>
          <a:lstStyle>
            <a:lvl1pPr>
              <a:defRPr/>
            </a:lvl1pPr>
          </a:lstStyle>
          <a:p>
            <a:pPr>
              <a:defRPr/>
            </a:pPr>
            <a:fld id="{11ED25AD-79B4-4204-B5F9-D849C0191D53}" type="datetimeFigureOut">
              <a:rPr lang="en-US"/>
              <a:pPr>
                <a:defRPr/>
              </a:pPr>
              <a:t>3/2/2012</a:t>
            </a:fld>
            <a:endParaRPr lang="en-US"/>
          </a:p>
        </p:txBody>
      </p:sp>
      <p:sp>
        <p:nvSpPr>
          <p:cNvPr id="4" name="Slide Number Placeholder 8"/>
          <p:cNvSpPr>
            <a:spLocks noGrp="1"/>
          </p:cNvSpPr>
          <p:nvPr>
            <p:ph type="sldNum" sz="quarter" idx="11"/>
          </p:nvPr>
        </p:nvSpPr>
        <p:spPr/>
        <p:txBody>
          <a:bodyPr/>
          <a:lstStyle>
            <a:lvl1pPr>
              <a:defRPr/>
            </a:lvl1pPr>
          </a:lstStyle>
          <a:p>
            <a:pPr>
              <a:defRPr/>
            </a:pPr>
            <a:fld id="{3EAC8A0D-0881-4E0D-96E1-9A0FC447607E}" type="slidenum">
              <a:rPr lang="en-US"/>
              <a:pPr>
                <a:defRPr/>
              </a:pPr>
              <a:t>‹#›</a:t>
            </a:fld>
            <a:endParaRPr lang="en-US"/>
          </a:p>
        </p:txBody>
      </p:sp>
      <p:sp>
        <p:nvSpPr>
          <p:cNvPr id="5" name="Footer Placeholder 9"/>
          <p:cNvSpPr>
            <a:spLocks noGrp="1"/>
          </p:cNvSpPr>
          <p:nvPr>
            <p:ph type="ftr" sz="quarter" idx="12"/>
          </p:nvPr>
        </p:nvSpPr>
        <p:spPr/>
        <p:txBody>
          <a:bodyPr/>
          <a:lstStyle>
            <a:lvl1pPr>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Content Placeholder 10"/>
          <p:cNvSpPr>
            <a:spLocks noGrp="1"/>
          </p:cNvSpPr>
          <p:nvPr>
            <p:ph sz="quarter" idx="14"/>
          </p:nvPr>
        </p:nvSpPr>
        <p:spPr>
          <a:xfrm>
            <a:off x="403225" y="1412875"/>
            <a:ext cx="409257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Content Placeholder 8"/>
          <p:cNvSpPr>
            <a:spLocks noGrp="1"/>
          </p:cNvSpPr>
          <p:nvPr>
            <p:ph sz="quarter" idx="13"/>
          </p:nvPr>
        </p:nvSpPr>
        <p:spPr>
          <a:xfrm>
            <a:off x="4992688" y="1412875"/>
            <a:ext cx="3502247" cy="4367213"/>
          </a:xfrm>
        </p:spPr>
        <p:txBody>
          <a:bodyPr/>
          <a:lstStyle>
            <a:lvl1pPr marL="0" indent="0">
              <a:lnSpc>
                <a:spcPct val="100000"/>
              </a:lnSpc>
              <a:spcBef>
                <a:spcPts val="691"/>
              </a:spcBef>
              <a:spcAft>
                <a:spcPts val="346"/>
              </a:spcAft>
              <a:buFont typeface="Arial" pitchFamily="34" charset="0"/>
              <a:buNone/>
              <a:defRPr sz="1600" b="1">
                <a:solidFill>
                  <a:schemeClr val="accent1"/>
                </a:solidFill>
              </a:defRPr>
            </a:lvl1pPr>
            <a:lvl2pPr marL="0" indent="0" algn="l">
              <a:spcBef>
                <a:spcPts val="1800"/>
              </a:spcBef>
              <a:buFont typeface="Arial" pitchFamily="34" charset="0"/>
              <a:buNone/>
              <a:defRPr sz="1200">
                <a:solidFill>
                  <a:schemeClr val="bg1">
                    <a:lumMod val="50000"/>
                  </a:schemeClr>
                </a:solidFill>
              </a:defRPr>
            </a:lvl2pPr>
            <a:lvl3pPr marL="0" indent="0" algn="l">
              <a:spcBef>
                <a:spcPts val="1800"/>
              </a:spcBef>
              <a:buFont typeface="Arial" pitchFamily="34" charset="0"/>
              <a:buNone/>
              <a:defRPr sz="1200">
                <a:solidFill>
                  <a:schemeClr val="bg1">
                    <a:lumMod val="50000"/>
                  </a:schemeClr>
                </a:solidFill>
              </a:defRPr>
            </a:lvl3pPr>
            <a:lvl4pPr marL="0" indent="0" algn="l">
              <a:spcBef>
                <a:spcPts val="1800"/>
              </a:spcBef>
              <a:buFont typeface="Arial" pitchFamily="34" charset="0"/>
              <a:buNone/>
              <a:defRPr sz="1200">
                <a:solidFill>
                  <a:schemeClr val="bg1">
                    <a:lumMod val="50000"/>
                  </a:schemeClr>
                </a:solidFill>
              </a:defRPr>
            </a:lvl4pPr>
            <a:lvl5pPr marL="0" indent="0" algn="l">
              <a:spcBef>
                <a:spcPts val="1800"/>
              </a:spcBef>
              <a:buFont typeface="Arial" pitchFamily="34" charset="0"/>
              <a:buNone/>
              <a:defRPr sz="12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5"/>
          </p:nvPr>
        </p:nvSpPr>
        <p:spPr>
          <a:ln/>
        </p:spPr>
        <p:txBody>
          <a:bodyPr/>
          <a:lstStyle>
            <a:lvl1pPr>
              <a:defRPr/>
            </a:lvl1pPr>
          </a:lstStyle>
          <a:p>
            <a:pPr>
              <a:defRPr/>
            </a:pPr>
            <a:fld id="{054255C1-EBDA-4AA7-8D7D-1F66B0DEAAFE}" type="datetimeFigureOut">
              <a:rPr lang="en-US"/>
              <a:pPr>
                <a:defRPr/>
              </a:pPr>
              <a:t>3/2/2012</a:t>
            </a:fld>
            <a:endParaRPr lang="en-US"/>
          </a:p>
        </p:txBody>
      </p:sp>
      <p:sp>
        <p:nvSpPr>
          <p:cNvPr id="6" name="Footer Placeholder 4"/>
          <p:cNvSpPr>
            <a:spLocks noGrp="1"/>
          </p:cNvSpPr>
          <p:nvPr>
            <p:ph type="ftr" sz="quarter" idx="16"/>
          </p:nvPr>
        </p:nvSpPr>
        <p:spPr>
          <a:ln/>
        </p:spPr>
        <p:txBody>
          <a:bodyPr/>
          <a:lstStyle>
            <a:lvl1pPr>
              <a:defRPr/>
            </a:lvl1pPr>
          </a:lstStyle>
          <a:p>
            <a:pPr>
              <a:defRPr/>
            </a:pPr>
            <a:endParaRPr lang="en-GB"/>
          </a:p>
        </p:txBody>
      </p:sp>
      <p:sp>
        <p:nvSpPr>
          <p:cNvPr id="9" name="Slide Number Placeholder 5"/>
          <p:cNvSpPr>
            <a:spLocks noGrp="1"/>
          </p:cNvSpPr>
          <p:nvPr>
            <p:ph type="sldNum" sz="quarter" idx="17"/>
          </p:nvPr>
        </p:nvSpPr>
        <p:spPr>
          <a:ln/>
        </p:spPr>
        <p:txBody>
          <a:bodyPr/>
          <a:lstStyle>
            <a:lvl1pPr>
              <a:defRPr/>
            </a:lvl1pPr>
          </a:lstStyle>
          <a:p>
            <a:pPr>
              <a:defRPr/>
            </a:pPr>
            <a:fld id="{B4C31B68-D78A-45CE-B453-03AE71C687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1938338" y="1412875"/>
            <a:ext cx="5267325" cy="4332288"/>
          </a:xfrm>
          <a:noFill/>
          <a:ln w="9525" algn="ctr">
            <a:noFill/>
            <a:miter lim="800000"/>
            <a:headEnd/>
            <a:tailEnd/>
          </a:ln>
        </p:spPr>
        <p:txBody>
          <a:bodyPr anchor="ctr"/>
          <a:lstStyle>
            <a:lvl1pPr marL="0" indent="0" algn="l" defTabSz="457200" rtl="0" eaLnBrk="1" fontAlgn="base" latinLnBrk="0" hangingPunct="1">
              <a:buSzPct val="110000"/>
              <a:buFont typeface="Arial" pitchFamily="34" charset="0"/>
              <a:buNone/>
              <a:defRPr lang="en-US" sz="1600" b="1" kern="1200" smtClean="0">
                <a:solidFill>
                  <a:schemeClr val="accent1"/>
                </a:solidFill>
                <a:latin typeface="+mn-lt"/>
                <a:ea typeface="+mn-ea"/>
                <a:cs typeface="+mn-cs"/>
              </a:defRPr>
            </a:lvl1pPr>
            <a:lvl2pPr marL="0" indent="0" algn="l" defTabSz="457200" rtl="0" eaLnBrk="1" fontAlgn="base" latinLnBrk="0" hangingPunct="1">
              <a:spcBef>
                <a:spcPts val="1800"/>
              </a:spcBef>
              <a:spcAft>
                <a:spcPts val="3000"/>
              </a:spcAft>
              <a:buSzPct val="110000"/>
              <a:buFont typeface="Arial" pitchFamily="34" charset="0"/>
              <a:buNone/>
              <a:defRPr lang="en-GB" sz="1200" kern="1200" dirty="0">
                <a:solidFill>
                  <a:schemeClr val="bg1">
                    <a:lumMod val="50000"/>
                  </a:schemeClr>
                </a:solidFill>
                <a:latin typeface="+mn-lt"/>
                <a:ea typeface="+mn-ea"/>
                <a:cs typeface="+mn-cs"/>
              </a:defRPr>
            </a:lvl2pPr>
            <a:lvl3pPr marL="0" indent="0" algn="l" defTabSz="457200" rtl="0" eaLnBrk="1" fontAlgn="base" latinLnBrk="0" hangingPunct="1">
              <a:buSzPct val="110000"/>
              <a:buFont typeface="Arial" pitchFamily="34" charset="0"/>
              <a:buNone/>
              <a:defRPr lang="en-US" sz="1600" b="1" kern="1200" smtClean="0">
                <a:solidFill>
                  <a:schemeClr val="accent1"/>
                </a:solidFill>
                <a:latin typeface="+mn-lt"/>
                <a:ea typeface="+mn-ea"/>
                <a:cs typeface="+mn-cs"/>
              </a:defRPr>
            </a:lvl3pPr>
            <a:lvl4pPr marL="0" indent="0" algn="l" defTabSz="457200" rtl="0" eaLnBrk="1" fontAlgn="base" latinLnBrk="0" hangingPunct="1">
              <a:buSzPct val="110000"/>
              <a:buFont typeface="Arial" pitchFamily="34" charset="0"/>
              <a:buNone/>
              <a:defRPr lang="en-US" sz="1600" b="1" kern="1200" smtClean="0">
                <a:solidFill>
                  <a:schemeClr val="accent1"/>
                </a:solidFill>
                <a:latin typeface="+mn-lt"/>
                <a:ea typeface="+mn-ea"/>
                <a:cs typeface="+mn-cs"/>
              </a:defRPr>
            </a:lvl4pPr>
            <a:lvl5pPr marL="0" indent="0" algn="l" defTabSz="457200" rtl="0" eaLnBrk="1" fontAlgn="base" latinLnBrk="0" hangingPunct="1">
              <a:buSzPct val="110000"/>
              <a:buFont typeface="Arial" pitchFamily="34" charset="0"/>
              <a:buNone/>
              <a:defRPr lang="en-GB" sz="1600" b="1" kern="1200" dirty="0">
                <a:solidFill>
                  <a:schemeClr val="accent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itle 6"/>
          <p:cNvSpPr>
            <a:spLocks noGrp="1"/>
          </p:cNvSpPr>
          <p:nvPr>
            <p:ph type="title"/>
          </p:nvPr>
        </p:nvSpPr>
        <p:spPr>
          <a:xfrm>
            <a:off x="403225" y="274638"/>
            <a:ext cx="8337550" cy="915987"/>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Content Placeholder 10"/>
          <p:cNvSpPr>
            <a:spLocks noGrp="1"/>
          </p:cNvSpPr>
          <p:nvPr>
            <p:ph sz="quarter" idx="14"/>
          </p:nvPr>
        </p:nvSpPr>
        <p:spPr>
          <a:xfrm>
            <a:off x="403225" y="1412875"/>
            <a:ext cx="409257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9"/>
          <p:cNvSpPr>
            <a:spLocks noGrp="1"/>
          </p:cNvSpPr>
          <p:nvPr>
            <p:ph sz="quarter" idx="13"/>
          </p:nvPr>
        </p:nvSpPr>
        <p:spPr>
          <a:xfrm>
            <a:off x="4648200" y="1412875"/>
            <a:ext cx="409257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5"/>
          </p:nvPr>
        </p:nvSpPr>
        <p:spPr>
          <a:ln/>
        </p:spPr>
        <p:txBody>
          <a:bodyPr/>
          <a:lstStyle>
            <a:lvl1pPr>
              <a:defRPr/>
            </a:lvl1pPr>
          </a:lstStyle>
          <a:p>
            <a:pPr>
              <a:defRPr/>
            </a:pPr>
            <a:fld id="{61496B1F-71C4-4067-874B-279D5A6EA00E}" type="datetimeFigureOut">
              <a:rPr lang="en-US"/>
              <a:pPr>
                <a:defRPr/>
              </a:pPr>
              <a:t>3/2/2012</a:t>
            </a:fld>
            <a:endParaRPr lang="en-US"/>
          </a:p>
        </p:txBody>
      </p:sp>
      <p:sp>
        <p:nvSpPr>
          <p:cNvPr id="6" name="Footer Placeholder 4"/>
          <p:cNvSpPr>
            <a:spLocks noGrp="1"/>
          </p:cNvSpPr>
          <p:nvPr>
            <p:ph type="ftr" sz="quarter" idx="16"/>
          </p:nvPr>
        </p:nvSpPr>
        <p:spPr>
          <a:ln/>
        </p:spPr>
        <p:txBody>
          <a:bodyPr/>
          <a:lstStyle>
            <a:lvl1pPr>
              <a:defRPr/>
            </a:lvl1pPr>
          </a:lstStyle>
          <a:p>
            <a:pPr>
              <a:defRPr/>
            </a:pPr>
            <a:endParaRPr lang="en-GB"/>
          </a:p>
        </p:txBody>
      </p:sp>
      <p:sp>
        <p:nvSpPr>
          <p:cNvPr id="8" name="Slide Number Placeholder 5"/>
          <p:cNvSpPr>
            <a:spLocks noGrp="1"/>
          </p:cNvSpPr>
          <p:nvPr>
            <p:ph type="sldNum" sz="quarter" idx="17"/>
          </p:nvPr>
        </p:nvSpPr>
        <p:spPr>
          <a:ln/>
        </p:spPr>
        <p:txBody>
          <a:bodyPr/>
          <a:lstStyle>
            <a:lvl1pPr>
              <a:defRPr/>
            </a:lvl1pPr>
          </a:lstStyle>
          <a:p>
            <a:pPr>
              <a:defRPr/>
            </a:pPr>
            <a:fld id="{FCD2FCD3-8E05-42D7-9ECB-31733157BF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ictur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Content Placeholder 2"/>
          <p:cNvSpPr>
            <a:spLocks noGrp="1"/>
          </p:cNvSpPr>
          <p:nvPr>
            <p:ph sz="quarter" idx="1"/>
          </p:nvPr>
        </p:nvSpPr>
        <p:spPr>
          <a:xfrm>
            <a:off x="1897722" y="1412875"/>
            <a:ext cx="2556000" cy="2106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3"/>
          <p:cNvSpPr>
            <a:spLocks noGrp="1"/>
          </p:cNvSpPr>
          <p:nvPr>
            <p:ph sz="quarter" idx="2"/>
          </p:nvPr>
        </p:nvSpPr>
        <p:spPr>
          <a:xfrm>
            <a:off x="4648201" y="1412875"/>
            <a:ext cx="2554288" cy="2106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Content Placeholder 4"/>
          <p:cNvSpPr>
            <a:spLocks noGrp="1"/>
          </p:cNvSpPr>
          <p:nvPr>
            <p:ph sz="quarter" idx="3"/>
          </p:nvPr>
        </p:nvSpPr>
        <p:spPr>
          <a:xfrm>
            <a:off x="1897722" y="3671888"/>
            <a:ext cx="2556000" cy="210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5"/>
          <p:cNvSpPr>
            <a:spLocks noGrp="1"/>
          </p:cNvSpPr>
          <p:nvPr>
            <p:ph sz="quarter" idx="4"/>
          </p:nvPr>
        </p:nvSpPr>
        <p:spPr>
          <a:xfrm>
            <a:off x="4648201" y="3671888"/>
            <a:ext cx="2554288" cy="210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ln/>
        </p:spPr>
        <p:txBody>
          <a:bodyPr/>
          <a:lstStyle>
            <a:lvl1pPr>
              <a:defRPr/>
            </a:lvl1pPr>
          </a:lstStyle>
          <a:p>
            <a:pPr>
              <a:defRPr/>
            </a:pPr>
            <a:fld id="{6FCA586D-8793-4EC6-9FA4-A62656E77AC0}" type="datetimeFigureOut">
              <a:rPr lang="en-US"/>
              <a:pPr>
                <a:defRPr/>
              </a:pPr>
              <a:t>3/2/2012</a:t>
            </a:fld>
            <a:endParaRPr lang="en-US"/>
          </a:p>
        </p:txBody>
      </p:sp>
      <p:sp>
        <p:nvSpPr>
          <p:cNvPr id="11" name="Footer Placeholder 4"/>
          <p:cNvSpPr>
            <a:spLocks noGrp="1"/>
          </p:cNvSpPr>
          <p:nvPr>
            <p:ph type="ftr" sz="quarter" idx="11"/>
          </p:nvPr>
        </p:nvSpPr>
        <p:spPr>
          <a:ln/>
        </p:spPr>
        <p:txBody>
          <a:bodyPr/>
          <a:lstStyle>
            <a:lvl1pPr>
              <a:defRPr/>
            </a:lvl1pPr>
          </a:lstStyle>
          <a:p>
            <a:pPr>
              <a:defRPr/>
            </a:pPr>
            <a:endParaRPr lang="en-GB"/>
          </a:p>
        </p:txBody>
      </p:sp>
      <p:sp>
        <p:nvSpPr>
          <p:cNvPr id="12" name="Slide Number Placeholder 5"/>
          <p:cNvSpPr>
            <a:spLocks noGrp="1"/>
          </p:cNvSpPr>
          <p:nvPr>
            <p:ph type="sldNum" sz="quarter" idx="12"/>
          </p:nvPr>
        </p:nvSpPr>
        <p:spPr>
          <a:ln/>
        </p:spPr>
        <p:txBody>
          <a:bodyPr/>
          <a:lstStyle>
            <a:lvl1pPr>
              <a:defRPr/>
            </a:lvl1pPr>
          </a:lstStyle>
          <a:p>
            <a:pPr>
              <a:defRPr/>
            </a:pPr>
            <a:fld id="{4B4B2D08-BB39-4A01-B1E4-501ACD5D7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03225" y="1412875"/>
            <a:ext cx="8345488" cy="4367213"/>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27" name="Picture 6" descr="Lumesse PowerPoint 15-02.png"/>
          <p:cNvPicPr>
            <a:picLocks noChangeAspect="1"/>
          </p:cNvPicPr>
          <p:nvPr/>
        </p:nvPicPr>
        <p:blipFill>
          <a:blip r:embed="rId16" cstate="print"/>
          <a:srcRect/>
          <a:stretch>
            <a:fillRect/>
          </a:stretch>
        </p:blipFill>
        <p:spPr bwMode="auto">
          <a:xfrm>
            <a:off x="34925" y="5824538"/>
            <a:ext cx="1993900" cy="1033462"/>
          </a:xfrm>
          <a:prstGeom prst="rect">
            <a:avLst/>
          </a:prstGeom>
          <a:noFill/>
          <a:ln w="9525">
            <a:noFill/>
            <a:miter lim="800000"/>
            <a:headEnd/>
            <a:tailEnd/>
          </a:ln>
        </p:spPr>
      </p:pic>
      <p:sp>
        <p:nvSpPr>
          <p:cNvPr id="10" name="Date Placeholder 3"/>
          <p:cNvSpPr>
            <a:spLocks noGrp="1"/>
          </p:cNvSpPr>
          <p:nvPr>
            <p:ph type="dt" sz="half" idx="2"/>
          </p:nvPr>
        </p:nvSpPr>
        <p:spPr bwMode="auto">
          <a:xfrm>
            <a:off x="2563813" y="6262688"/>
            <a:ext cx="2133600" cy="365125"/>
          </a:xfrm>
          <a:prstGeom prst="rect">
            <a:avLst/>
          </a:prstGeom>
          <a:noFill/>
          <a:ln w="9525">
            <a:noFill/>
            <a:miter lim="800000"/>
            <a:headEnd/>
            <a:tailEnd/>
          </a:ln>
        </p:spPr>
        <p:txBody>
          <a:bodyPr vert="horz" wrap="none" lIns="54000" tIns="10800" rIns="54000" bIns="10800" numCol="1" anchor="ctr" anchorCtr="0" compatLnSpc="1">
            <a:prstTxWarp prst="textNoShape">
              <a:avLst/>
            </a:prstTxWarp>
          </a:bodyPr>
          <a:lstStyle>
            <a:lvl1pPr fontAlgn="auto">
              <a:lnSpc>
                <a:spcPct val="92000"/>
              </a:lnSpc>
              <a:spcBef>
                <a:spcPct val="32000"/>
              </a:spcBef>
              <a:spcAft>
                <a:spcPct val="16000"/>
              </a:spcAft>
              <a:defRPr sz="1200">
                <a:solidFill>
                  <a:schemeClr val="bg1">
                    <a:lumMod val="75000"/>
                  </a:schemeClr>
                </a:solidFill>
                <a:latin typeface="+mn-lt"/>
                <a:cs typeface="+mn-cs"/>
              </a:defRPr>
            </a:lvl1pPr>
          </a:lstStyle>
          <a:p>
            <a:pPr>
              <a:defRPr/>
            </a:pPr>
            <a:fld id="{7009FD48-108E-42A6-BCFF-D7EBFC600C14}" type="datetimeFigureOut">
              <a:rPr lang="en-US"/>
              <a:pPr>
                <a:defRPr/>
              </a:pPr>
              <a:t>3/2/2012</a:t>
            </a:fld>
            <a:endParaRPr lang="en-US"/>
          </a:p>
        </p:txBody>
      </p:sp>
      <p:sp>
        <p:nvSpPr>
          <p:cNvPr id="11" name="Footer Placeholder 4"/>
          <p:cNvSpPr>
            <a:spLocks noGrp="1"/>
          </p:cNvSpPr>
          <p:nvPr>
            <p:ph type="ftr" sz="quarter" idx="3"/>
          </p:nvPr>
        </p:nvSpPr>
        <p:spPr bwMode="auto">
          <a:xfrm>
            <a:off x="4819650" y="6262688"/>
            <a:ext cx="2895600" cy="365125"/>
          </a:xfrm>
          <a:prstGeom prst="rect">
            <a:avLst/>
          </a:prstGeom>
          <a:noFill/>
          <a:ln w="9525">
            <a:noFill/>
            <a:miter lim="800000"/>
            <a:headEnd/>
            <a:tailEnd/>
          </a:ln>
        </p:spPr>
        <p:txBody>
          <a:bodyPr vert="horz" wrap="none" lIns="54000" tIns="10800" rIns="54000" bIns="10800" numCol="1" anchor="ctr" anchorCtr="0" compatLnSpc="1">
            <a:prstTxWarp prst="textNoShape">
              <a:avLst/>
            </a:prstTxWarp>
          </a:bodyPr>
          <a:lstStyle>
            <a:lvl1pPr fontAlgn="auto">
              <a:lnSpc>
                <a:spcPct val="92000"/>
              </a:lnSpc>
              <a:spcBef>
                <a:spcPct val="32000"/>
              </a:spcBef>
              <a:spcAft>
                <a:spcPct val="16000"/>
              </a:spcAft>
              <a:defRPr sz="1200">
                <a:solidFill>
                  <a:schemeClr val="bg1">
                    <a:lumMod val="75000"/>
                  </a:schemeClr>
                </a:solidFill>
                <a:latin typeface="+mn-lt"/>
                <a:cs typeface="+mn-cs"/>
              </a:defRPr>
            </a:lvl1pPr>
          </a:lstStyle>
          <a:p>
            <a:pPr>
              <a:defRPr/>
            </a:pPr>
            <a:endParaRPr lang="en-GB"/>
          </a:p>
        </p:txBody>
      </p:sp>
      <p:sp>
        <p:nvSpPr>
          <p:cNvPr id="12" name="Slide Number Placeholder 5"/>
          <p:cNvSpPr>
            <a:spLocks noGrp="1"/>
          </p:cNvSpPr>
          <p:nvPr>
            <p:ph type="sldNum" sz="quarter" idx="4"/>
          </p:nvPr>
        </p:nvSpPr>
        <p:spPr bwMode="auto">
          <a:xfrm>
            <a:off x="7826375" y="6262688"/>
            <a:ext cx="860425" cy="365125"/>
          </a:xfrm>
          <a:prstGeom prst="rect">
            <a:avLst/>
          </a:prstGeom>
          <a:noFill/>
          <a:ln w="9525">
            <a:noFill/>
            <a:miter lim="800000"/>
            <a:headEnd/>
            <a:tailEnd/>
          </a:ln>
        </p:spPr>
        <p:txBody>
          <a:bodyPr vert="horz" wrap="none" lIns="54000" tIns="10800" rIns="54000" bIns="10800" numCol="1" anchor="ctr" anchorCtr="0" compatLnSpc="1">
            <a:prstTxWarp prst="textNoShape">
              <a:avLst/>
            </a:prstTxWarp>
          </a:bodyPr>
          <a:lstStyle>
            <a:lvl1pPr fontAlgn="auto">
              <a:lnSpc>
                <a:spcPct val="92000"/>
              </a:lnSpc>
              <a:spcBef>
                <a:spcPct val="32000"/>
              </a:spcBef>
              <a:spcAft>
                <a:spcPct val="16000"/>
              </a:spcAft>
              <a:defRPr sz="1200">
                <a:solidFill>
                  <a:schemeClr val="bg1">
                    <a:lumMod val="75000"/>
                  </a:schemeClr>
                </a:solidFill>
                <a:latin typeface="+mn-lt"/>
                <a:cs typeface="+mn-cs"/>
              </a:defRPr>
            </a:lvl1pPr>
          </a:lstStyle>
          <a:p>
            <a:pPr>
              <a:defRPr/>
            </a:pPr>
            <a:fld id="{0E311068-794D-46B4-ABE2-83F5472B24DF}" type="slidenum">
              <a:rPr lang="en-US"/>
              <a:pPr>
                <a:defRPr/>
              </a:pPr>
              <a:t>‹#›</a:t>
            </a:fld>
            <a:endParaRPr lang="en-US"/>
          </a:p>
        </p:txBody>
      </p:sp>
      <p:sp>
        <p:nvSpPr>
          <p:cNvPr id="1031" name="Title Placeholder 1"/>
          <p:cNvSpPr>
            <a:spLocks noGrp="1"/>
          </p:cNvSpPr>
          <p:nvPr>
            <p:ph type="title"/>
          </p:nvPr>
        </p:nvSpPr>
        <p:spPr bwMode="auto">
          <a:xfrm>
            <a:off x="403225" y="274638"/>
            <a:ext cx="8337550" cy="91598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endParaRPr lang="en-GB" smtClean="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693" r:id="rId6"/>
    <p:sldLayoutId id="2147483703" r:id="rId7"/>
    <p:sldLayoutId id="2147483694" r:id="rId8"/>
    <p:sldLayoutId id="2147483695" r:id="rId9"/>
    <p:sldLayoutId id="2147483696" r:id="rId10"/>
    <p:sldLayoutId id="2147483697" r:id="rId11"/>
    <p:sldLayoutId id="2147483704" r:id="rId12"/>
    <p:sldLayoutId id="2147483705" r:id="rId13"/>
  </p:sldLayoutIdLst>
  <p:txStyles>
    <p:titleStyle>
      <a:lvl1pPr algn="l" rtl="0" eaLnBrk="1" fontAlgn="base" hangingPunct="1">
        <a:spcBef>
          <a:spcPct val="0"/>
        </a:spcBef>
        <a:spcAft>
          <a:spcPct val="0"/>
        </a:spcAft>
        <a:defRPr lang="en-GB" sz="3200" kern="1200" dirty="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Trebuchet MS" pitchFamily="34" charset="0"/>
        </a:defRPr>
      </a:lvl2pPr>
      <a:lvl3pPr algn="l" rtl="0" eaLnBrk="1" fontAlgn="base" hangingPunct="1">
        <a:spcBef>
          <a:spcPct val="0"/>
        </a:spcBef>
        <a:spcAft>
          <a:spcPct val="0"/>
        </a:spcAft>
        <a:defRPr sz="3200">
          <a:solidFill>
            <a:schemeClr val="tx1"/>
          </a:solidFill>
          <a:latin typeface="Trebuchet MS" pitchFamily="34" charset="0"/>
        </a:defRPr>
      </a:lvl3pPr>
      <a:lvl4pPr algn="l" rtl="0" eaLnBrk="1" fontAlgn="base" hangingPunct="1">
        <a:spcBef>
          <a:spcPct val="0"/>
        </a:spcBef>
        <a:spcAft>
          <a:spcPct val="0"/>
        </a:spcAft>
        <a:defRPr sz="3200">
          <a:solidFill>
            <a:schemeClr val="tx1"/>
          </a:solidFill>
          <a:latin typeface="Trebuchet MS" pitchFamily="34" charset="0"/>
        </a:defRPr>
      </a:lvl4pPr>
      <a:lvl5pPr algn="l" rtl="0" eaLnBrk="1" fontAlgn="base" hangingPunct="1">
        <a:spcBef>
          <a:spcPct val="0"/>
        </a:spcBef>
        <a:spcAft>
          <a:spcPct val="0"/>
        </a:spcAft>
        <a:defRPr sz="3200">
          <a:solidFill>
            <a:schemeClr val="tx1"/>
          </a:solidFill>
          <a:latin typeface="Trebuchet MS" pitchFamily="34" charset="0"/>
        </a:defRPr>
      </a:lvl5pPr>
      <a:lvl6pPr marL="457200" algn="l" rtl="0" eaLnBrk="1" fontAlgn="base" hangingPunct="1">
        <a:spcBef>
          <a:spcPct val="0"/>
        </a:spcBef>
        <a:spcAft>
          <a:spcPct val="0"/>
        </a:spcAft>
        <a:defRPr sz="3200">
          <a:solidFill>
            <a:schemeClr val="tx1"/>
          </a:solidFill>
          <a:latin typeface="Trebuchet MS" pitchFamily="34" charset="0"/>
        </a:defRPr>
      </a:lvl6pPr>
      <a:lvl7pPr marL="914400" algn="l" rtl="0" eaLnBrk="1" fontAlgn="base" hangingPunct="1">
        <a:spcBef>
          <a:spcPct val="0"/>
        </a:spcBef>
        <a:spcAft>
          <a:spcPct val="0"/>
        </a:spcAft>
        <a:defRPr sz="3200">
          <a:solidFill>
            <a:schemeClr val="tx1"/>
          </a:solidFill>
          <a:latin typeface="Trebuchet MS" pitchFamily="34" charset="0"/>
        </a:defRPr>
      </a:lvl7pPr>
      <a:lvl8pPr marL="1371600" algn="l" rtl="0" eaLnBrk="1" fontAlgn="base" hangingPunct="1">
        <a:spcBef>
          <a:spcPct val="0"/>
        </a:spcBef>
        <a:spcAft>
          <a:spcPct val="0"/>
        </a:spcAft>
        <a:defRPr sz="3200">
          <a:solidFill>
            <a:schemeClr val="tx1"/>
          </a:solidFill>
          <a:latin typeface="Trebuchet MS" pitchFamily="34" charset="0"/>
        </a:defRPr>
      </a:lvl8pPr>
      <a:lvl9pPr marL="1828800" algn="l" rtl="0" eaLnBrk="1" fontAlgn="base" hangingPunct="1">
        <a:spcBef>
          <a:spcPct val="0"/>
        </a:spcBef>
        <a:spcAft>
          <a:spcPct val="0"/>
        </a:spcAft>
        <a:defRPr sz="3200">
          <a:solidFill>
            <a:schemeClr val="tx1"/>
          </a:solidFill>
          <a:latin typeface="Trebuchet MS" pitchFamily="34" charset="0"/>
        </a:defRPr>
      </a:lvl9pPr>
    </p:titleStyle>
    <p:bodyStyle>
      <a:lvl1pPr marL="342900" indent="-342900" algn="l" defTabSz="457200" rtl="0" eaLnBrk="1" fontAlgn="base" hangingPunct="1">
        <a:lnSpc>
          <a:spcPct val="92000"/>
        </a:lnSpc>
        <a:spcBef>
          <a:spcPct val="32000"/>
        </a:spcBef>
        <a:spcAft>
          <a:spcPct val="16000"/>
        </a:spcAft>
        <a:buSzPct val="110000"/>
        <a:buFont typeface="Arial" charset="0"/>
        <a:buBlip>
          <a:blip r:embed="rId17"/>
        </a:buBlip>
        <a:defRPr lang="en-US" kern="1200" dirty="0">
          <a:solidFill>
            <a:schemeClr val="tx2"/>
          </a:solidFill>
          <a:latin typeface="+mn-lt"/>
          <a:ea typeface="+mn-ea"/>
          <a:cs typeface="+mn-cs"/>
        </a:defRPr>
      </a:lvl1pPr>
      <a:lvl2pPr marL="742950" indent="-285750" algn="l" defTabSz="457200" rtl="0" eaLnBrk="1" fontAlgn="base" hangingPunct="1">
        <a:lnSpc>
          <a:spcPct val="92000"/>
        </a:lnSpc>
        <a:spcBef>
          <a:spcPct val="32000"/>
        </a:spcBef>
        <a:spcAft>
          <a:spcPct val="16000"/>
        </a:spcAft>
        <a:buSzPct val="110000"/>
        <a:buFont typeface="Arial" charset="0"/>
        <a:buBlip>
          <a:blip r:embed="rId17"/>
        </a:buBlip>
        <a:defRPr lang="en-US" sz="1600" kern="1200" dirty="0">
          <a:solidFill>
            <a:schemeClr val="tx2"/>
          </a:solidFill>
          <a:latin typeface="+mn-lt"/>
          <a:ea typeface="+mn-ea"/>
          <a:cs typeface="+mn-cs"/>
        </a:defRPr>
      </a:lvl2pPr>
      <a:lvl3pPr marL="1143000" indent="-228600" algn="l" defTabSz="457200" rtl="0" eaLnBrk="1" fontAlgn="base" hangingPunct="1">
        <a:lnSpc>
          <a:spcPct val="92000"/>
        </a:lnSpc>
        <a:spcBef>
          <a:spcPct val="32000"/>
        </a:spcBef>
        <a:spcAft>
          <a:spcPct val="16000"/>
        </a:spcAft>
        <a:buSzPct val="110000"/>
        <a:buFont typeface="Arial" charset="0"/>
        <a:buBlip>
          <a:blip r:embed="rId17"/>
        </a:buBlip>
        <a:defRPr lang="en-US" sz="1600" kern="1200" dirty="0">
          <a:solidFill>
            <a:schemeClr val="tx2"/>
          </a:solidFill>
          <a:latin typeface="+mn-lt"/>
          <a:ea typeface="+mn-ea"/>
          <a:cs typeface="+mn-cs"/>
        </a:defRPr>
      </a:lvl3pPr>
      <a:lvl4pPr marL="1600200" indent="-228600" algn="l" defTabSz="457200" rtl="0" eaLnBrk="1" fontAlgn="base" hangingPunct="1">
        <a:lnSpc>
          <a:spcPct val="92000"/>
        </a:lnSpc>
        <a:spcBef>
          <a:spcPct val="32000"/>
        </a:spcBef>
        <a:spcAft>
          <a:spcPct val="16000"/>
        </a:spcAft>
        <a:buSzPct val="110000"/>
        <a:buFont typeface="Arial" charset="0"/>
        <a:buBlip>
          <a:blip r:embed="rId17"/>
        </a:buBlip>
        <a:defRPr lang="en-US" sz="1600" kern="1200" dirty="0">
          <a:solidFill>
            <a:schemeClr val="tx2"/>
          </a:solidFill>
          <a:latin typeface="+mn-lt"/>
          <a:ea typeface="+mn-ea"/>
          <a:cs typeface="+mn-cs"/>
        </a:defRPr>
      </a:lvl4pPr>
      <a:lvl5pPr marL="2057400" indent="-228600" algn="l" defTabSz="457200" rtl="0" eaLnBrk="1" fontAlgn="base" hangingPunct="1">
        <a:lnSpc>
          <a:spcPct val="92000"/>
        </a:lnSpc>
        <a:spcBef>
          <a:spcPct val="32000"/>
        </a:spcBef>
        <a:spcAft>
          <a:spcPct val="16000"/>
        </a:spcAft>
        <a:buSzPct val="110000"/>
        <a:buFont typeface="Arial" charset="0"/>
        <a:buBlip>
          <a:blip r:embed="rId17"/>
        </a:buBlip>
        <a:defRPr lang="en-GB" sz="1600" kern="1200" dirty="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35.png"/><Relationship Id="rId4" Type="http://schemas.openxmlformats.org/officeDocument/2006/relationships/image" Target="../media/image33.jpe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LuPA9Nrnz7U"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1"/>
          <p:cNvSpPr>
            <a:spLocks noGrp="1"/>
          </p:cNvSpPr>
          <p:nvPr>
            <p:ph type="subTitle" idx="1"/>
          </p:nvPr>
        </p:nvSpPr>
        <p:spPr/>
        <p:txBody>
          <a:bodyPr/>
          <a:lstStyle/>
          <a:p>
            <a:pPr eaLnBrk="1" hangingPunct="1"/>
            <a:r>
              <a:rPr lang="nb-NO" dirty="0" smtClean="0"/>
              <a:t>Strategy &amp; trends</a:t>
            </a:r>
          </a:p>
          <a:p>
            <a:pPr eaLnBrk="1" hangingPunct="1"/>
            <a:r>
              <a:rPr lang="nb-NO" dirty="0" smtClean="0"/>
              <a:t>Content – will it change?</a:t>
            </a:r>
          </a:p>
          <a:p>
            <a:pPr eaLnBrk="1" hangingPunct="1"/>
            <a:r>
              <a:rPr lang="nb-NO" dirty="0" smtClean="0"/>
              <a:t>Learning Portal – is it a LMS?</a:t>
            </a:r>
          </a:p>
        </p:txBody>
      </p:sp>
      <p:sp>
        <p:nvSpPr>
          <p:cNvPr id="9219" name="Title 2"/>
          <p:cNvSpPr>
            <a:spLocks noGrp="1"/>
          </p:cNvSpPr>
          <p:nvPr>
            <p:ph type="ctrTitle"/>
          </p:nvPr>
        </p:nvSpPr>
        <p:spPr>
          <a:xfrm>
            <a:off x="344488" y="231775"/>
            <a:ext cx="6770687" cy="965200"/>
          </a:xfrm>
        </p:spPr>
        <p:txBody>
          <a:bodyPr/>
          <a:lstStyle/>
          <a:p>
            <a:pPr eaLnBrk="1" hangingPunct="1"/>
            <a:r>
              <a:rPr lang="nb-NO" dirty="0" smtClean="0"/>
              <a:t>The future of Learning</a:t>
            </a:r>
            <a:endParaRPr lang="nb-NO" dirty="0"/>
          </a:p>
        </p:txBody>
      </p:sp>
      <p:sp>
        <p:nvSpPr>
          <p:cNvPr id="5" name="TextBox 4"/>
          <p:cNvSpPr txBox="1"/>
          <p:nvPr/>
        </p:nvSpPr>
        <p:spPr>
          <a:xfrm>
            <a:off x="179512" y="5446965"/>
            <a:ext cx="4104456" cy="646331"/>
          </a:xfrm>
          <a:prstGeom prst="rect">
            <a:avLst/>
          </a:prstGeom>
          <a:noFill/>
        </p:spPr>
        <p:txBody>
          <a:bodyPr wrap="square" rtlCol="0">
            <a:spAutoFit/>
          </a:bodyPr>
          <a:lstStyle/>
          <a:p>
            <a:r>
              <a:rPr lang="nb-NO" sz="2000" b="1" dirty="0" smtClean="0">
                <a:solidFill>
                  <a:schemeClr val="bg1">
                    <a:lumMod val="95000"/>
                  </a:schemeClr>
                </a:solidFill>
              </a:rPr>
              <a:t>Adrian Zuffi</a:t>
            </a:r>
          </a:p>
          <a:p>
            <a:r>
              <a:rPr lang="nb-NO" sz="1600" dirty="0" smtClean="0">
                <a:solidFill>
                  <a:schemeClr val="bg1">
                    <a:lumMod val="95000"/>
                  </a:schemeClr>
                </a:solidFill>
              </a:rPr>
              <a:t>Manager Learning Channel &amp; Alliances</a:t>
            </a:r>
            <a:endParaRPr lang="nb-NO" sz="16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533400" y="390508"/>
            <a:ext cx="7772400" cy="609600"/>
          </a:xfrm>
          <a:prstGeom prst="rect">
            <a:avLst/>
          </a:prstGeom>
          <a:noFill/>
          <a:ln w="9525">
            <a:noFill/>
            <a:miter lim="800000"/>
            <a:headEnd/>
            <a:tailEnd/>
          </a:ln>
        </p:spPr>
        <p:txBody>
          <a:bodyPr/>
          <a:lstStyle/>
          <a:p>
            <a:pPr eaLnBrk="1" hangingPunct="1"/>
            <a:r>
              <a:rPr lang="nb-NO" sz="2000" dirty="0" smtClean="0"/>
              <a:t>November 2009: </a:t>
            </a:r>
            <a:r>
              <a:rPr lang="en-US" sz="2000" kern="0" dirty="0" smtClean="0">
                <a:solidFill>
                  <a:srgbClr val="000000"/>
                </a:solidFill>
                <a:latin typeface="Arial" pitchFamily="34" charset="0"/>
                <a:cs typeface="Arial" pitchFamily="34" charset="0"/>
              </a:rPr>
              <a:t>The world </a:t>
            </a:r>
            <a:r>
              <a:rPr lang="en-US" sz="2000" i="1" kern="0" dirty="0" smtClean="0">
                <a:solidFill>
                  <a:srgbClr val="000000"/>
                </a:solidFill>
                <a:latin typeface="Arial" pitchFamily="34" charset="0"/>
                <a:cs typeface="Arial" pitchFamily="34" charset="0"/>
              </a:rPr>
              <a:t>still</a:t>
            </a:r>
            <a:r>
              <a:rPr lang="en-US" sz="2000" kern="0" dirty="0" smtClean="0">
                <a:solidFill>
                  <a:srgbClr val="000000"/>
                </a:solidFill>
                <a:latin typeface="Arial" pitchFamily="34" charset="0"/>
                <a:cs typeface="Arial" pitchFamily="34" charset="0"/>
              </a:rPr>
              <a:t> is not ready for mobile learning</a:t>
            </a:r>
            <a:endParaRPr lang="nb-NO" sz="2200" dirty="0">
              <a:cs typeface="Arial" charset="0"/>
            </a:endParaRPr>
          </a:p>
        </p:txBody>
      </p:sp>
      <p:sp>
        <p:nvSpPr>
          <p:cNvPr id="14" name="Rectangle 13"/>
          <p:cNvSpPr/>
          <p:nvPr/>
        </p:nvSpPr>
        <p:spPr>
          <a:xfrm>
            <a:off x="571472" y="1142984"/>
            <a:ext cx="8001056" cy="2862322"/>
          </a:xfrm>
          <a:prstGeom prst="rect">
            <a:avLst/>
          </a:prstGeom>
        </p:spPr>
        <p:txBody>
          <a:bodyPr wrap="square">
            <a:spAutoFit/>
          </a:bodyPr>
          <a:lstStyle/>
          <a:p>
            <a:endParaRPr lang="en-GB" sz="6000" b="1" dirty="0" smtClean="0"/>
          </a:p>
          <a:p>
            <a:endParaRPr lang="en-GB" sz="6000" b="1" dirty="0" smtClean="0"/>
          </a:p>
          <a:p>
            <a:endParaRPr lang="nb-NO" sz="6000" dirty="0"/>
          </a:p>
        </p:txBody>
      </p:sp>
      <p:pic>
        <p:nvPicPr>
          <p:cNvPr id="17" name="Picture 16" descr="douglasbrick.jpg"/>
          <p:cNvPicPr>
            <a:picLocks noChangeAspect="1"/>
          </p:cNvPicPr>
          <p:nvPr/>
        </p:nvPicPr>
        <p:blipFill>
          <a:blip r:embed="rId2" cstate="print"/>
          <a:stretch>
            <a:fillRect/>
          </a:stretch>
        </p:blipFill>
        <p:spPr>
          <a:xfrm>
            <a:off x="2843808" y="1484784"/>
            <a:ext cx="3193398" cy="3672408"/>
          </a:xfrm>
          <a:prstGeom prst="rect">
            <a:avLst/>
          </a:prstGeom>
          <a:ln>
            <a:noFill/>
          </a:ln>
          <a:effectLst>
            <a:softEdge rad="112500"/>
          </a:effectLst>
        </p:spPr>
      </p:pic>
      <p:sp>
        <p:nvSpPr>
          <p:cNvPr id="18" name="TextBox 17"/>
          <p:cNvSpPr txBox="1"/>
          <p:nvPr/>
        </p:nvSpPr>
        <p:spPr>
          <a:xfrm>
            <a:off x="1619672" y="5661248"/>
            <a:ext cx="6768752" cy="369332"/>
          </a:xfrm>
          <a:prstGeom prst="rect">
            <a:avLst/>
          </a:prstGeom>
          <a:noFill/>
        </p:spPr>
        <p:txBody>
          <a:bodyPr wrap="square" rtlCol="0">
            <a:spAutoFit/>
          </a:bodyPr>
          <a:lstStyle/>
          <a:p>
            <a:r>
              <a:rPr lang="nb-NO" sz="1800" dirty="0" smtClean="0"/>
              <a:t>Gordon is still waiting for a suitable device for learning!</a:t>
            </a:r>
            <a:endParaRPr lang="nb-NO"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533400" y="390508"/>
            <a:ext cx="7772400" cy="609600"/>
          </a:xfrm>
          <a:prstGeom prst="rect">
            <a:avLst/>
          </a:prstGeom>
          <a:noFill/>
          <a:ln w="9525">
            <a:noFill/>
            <a:miter lim="800000"/>
            <a:headEnd/>
            <a:tailEnd/>
          </a:ln>
        </p:spPr>
        <p:txBody>
          <a:bodyPr/>
          <a:lstStyle/>
          <a:p>
            <a:pPr eaLnBrk="1" hangingPunct="1"/>
            <a:r>
              <a:rPr lang="nb-NO" sz="2000" dirty="0" smtClean="0"/>
              <a:t>March 2012: </a:t>
            </a:r>
            <a:r>
              <a:rPr lang="en-US" sz="2000" kern="0" dirty="0" smtClean="0">
                <a:solidFill>
                  <a:srgbClr val="000000"/>
                </a:solidFill>
                <a:latin typeface="Arial" pitchFamily="34" charset="0"/>
                <a:cs typeface="Arial" pitchFamily="34" charset="0"/>
              </a:rPr>
              <a:t>The world </a:t>
            </a:r>
            <a:r>
              <a:rPr lang="en-US" sz="2000" i="1" kern="0" dirty="0" smtClean="0">
                <a:solidFill>
                  <a:srgbClr val="000000"/>
                </a:solidFill>
                <a:latin typeface="Arial" pitchFamily="34" charset="0"/>
                <a:cs typeface="Arial" pitchFamily="34" charset="0"/>
              </a:rPr>
              <a:t>has </a:t>
            </a:r>
            <a:r>
              <a:rPr lang="en-US" sz="2000" kern="0" dirty="0" smtClean="0">
                <a:solidFill>
                  <a:srgbClr val="000000"/>
                </a:solidFill>
                <a:latin typeface="Arial" pitchFamily="34" charset="0"/>
                <a:cs typeface="Arial" pitchFamily="34" charset="0"/>
              </a:rPr>
              <a:t>changed. Mobile devices are changing our expectations and behavior.</a:t>
            </a:r>
            <a:endParaRPr lang="nb-NO" sz="2200" dirty="0">
              <a:cs typeface="Arial" charset="0"/>
            </a:endParaRPr>
          </a:p>
        </p:txBody>
      </p:sp>
      <p:sp>
        <p:nvSpPr>
          <p:cNvPr id="14" name="Rectangle 13"/>
          <p:cNvSpPr/>
          <p:nvPr/>
        </p:nvSpPr>
        <p:spPr>
          <a:xfrm>
            <a:off x="571472" y="1142984"/>
            <a:ext cx="8001056" cy="2862322"/>
          </a:xfrm>
          <a:prstGeom prst="rect">
            <a:avLst/>
          </a:prstGeom>
        </p:spPr>
        <p:txBody>
          <a:bodyPr wrap="square">
            <a:spAutoFit/>
          </a:bodyPr>
          <a:lstStyle/>
          <a:p>
            <a:endParaRPr lang="en-GB" sz="6000" b="1" dirty="0" smtClean="0"/>
          </a:p>
          <a:p>
            <a:endParaRPr lang="en-GB" sz="6000" b="1" dirty="0" smtClean="0"/>
          </a:p>
          <a:p>
            <a:endParaRPr lang="nb-NO" sz="6000" dirty="0"/>
          </a:p>
        </p:txBody>
      </p:sp>
      <p:pic>
        <p:nvPicPr>
          <p:cNvPr id="1026" name="Picture 2"/>
          <p:cNvPicPr>
            <a:picLocks noChangeAspect="1" noChangeArrowheads="1"/>
          </p:cNvPicPr>
          <p:nvPr/>
        </p:nvPicPr>
        <p:blipFill>
          <a:blip r:embed="rId2" cstate="print"/>
          <a:srcRect/>
          <a:stretch>
            <a:fillRect/>
          </a:stretch>
        </p:blipFill>
        <p:spPr bwMode="auto">
          <a:xfrm>
            <a:off x="83503" y="1700808"/>
            <a:ext cx="4992553" cy="3744416"/>
          </a:xfrm>
          <a:prstGeom prst="rect">
            <a:avLst/>
          </a:prstGeom>
          <a:noFill/>
          <a:ln w="9525">
            <a:noFill/>
            <a:miter lim="800000"/>
            <a:headEnd/>
            <a:tailEnd/>
          </a:ln>
          <a:effectLst/>
        </p:spPr>
      </p:pic>
      <p:pic>
        <p:nvPicPr>
          <p:cNvPr id="28674" name="Picture 2"/>
          <p:cNvPicPr>
            <a:picLocks noChangeAspect="1" noChangeArrowheads="1"/>
          </p:cNvPicPr>
          <p:nvPr/>
        </p:nvPicPr>
        <p:blipFill>
          <a:blip r:embed="rId3" cstate="print"/>
          <a:srcRect/>
          <a:stretch>
            <a:fillRect/>
          </a:stretch>
        </p:blipFill>
        <p:spPr bwMode="auto">
          <a:xfrm>
            <a:off x="5191125" y="2060848"/>
            <a:ext cx="3952875" cy="308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b-NO" sz="2800" dirty="0" smtClean="0"/>
              <a:t>The learning ecosystem</a:t>
            </a:r>
            <a:endParaRPr lang="en-US" sz="2800" dirty="0" smtClean="0"/>
          </a:p>
        </p:txBody>
      </p:sp>
      <p:pic>
        <p:nvPicPr>
          <p:cNvPr id="61442" name="Picture 2" descr="http://www.libertymusings.com/images/carbon-recycling.gif"/>
          <p:cNvPicPr>
            <a:picLocks noChangeAspect="1" noChangeArrowheads="1"/>
          </p:cNvPicPr>
          <p:nvPr/>
        </p:nvPicPr>
        <p:blipFill>
          <a:blip r:embed="rId3" cstate="print"/>
          <a:srcRect/>
          <a:stretch>
            <a:fillRect/>
          </a:stretch>
        </p:blipFill>
        <p:spPr bwMode="auto">
          <a:xfrm>
            <a:off x="2411760" y="1700808"/>
            <a:ext cx="4104456" cy="411712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cstate="print"/>
          <a:srcRect/>
          <a:stretch>
            <a:fillRect/>
          </a:stretch>
        </p:blipFill>
        <p:spPr bwMode="auto">
          <a:xfrm>
            <a:off x="251520" y="1772816"/>
            <a:ext cx="4000500" cy="300037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nb-NO" sz="2400" dirty="0" smtClean="0"/>
              <a:t>Learning Portal or ”under the hood”? An LMS’s must do both </a:t>
            </a:r>
            <a:endParaRPr lang="en-US" sz="2400" dirty="0">
              <a:solidFill>
                <a:schemeClr val="tx1">
                  <a:lumMod val="50000"/>
                </a:schemeClr>
              </a:solidFill>
              <a:cs typeface="+mj-cs"/>
            </a:endParaRPr>
          </a:p>
        </p:txBody>
      </p:sp>
      <p:pic>
        <p:nvPicPr>
          <p:cNvPr id="31746" name="Picture 2"/>
          <p:cNvPicPr>
            <a:picLocks noChangeAspect="1" noChangeArrowheads="1"/>
          </p:cNvPicPr>
          <p:nvPr/>
        </p:nvPicPr>
        <p:blipFill>
          <a:blip r:embed="rId4" cstate="print"/>
          <a:srcRect/>
          <a:stretch>
            <a:fillRect/>
          </a:stretch>
        </p:blipFill>
        <p:spPr bwMode="auto">
          <a:xfrm>
            <a:off x="4355976" y="1772816"/>
            <a:ext cx="4573255" cy="3102496"/>
          </a:xfrm>
          <a:prstGeom prst="rect">
            <a:avLst/>
          </a:prstGeom>
          <a:noFill/>
          <a:ln w="9525">
            <a:noFill/>
            <a:miter lim="800000"/>
            <a:headEnd/>
            <a:tailEnd/>
          </a:ln>
        </p:spPr>
      </p:pic>
      <p:sp>
        <p:nvSpPr>
          <p:cNvPr id="15" name="TextBox 14"/>
          <p:cNvSpPr txBox="1"/>
          <p:nvPr/>
        </p:nvSpPr>
        <p:spPr>
          <a:xfrm>
            <a:off x="611560" y="5301208"/>
            <a:ext cx="8532440" cy="400110"/>
          </a:xfrm>
          <a:prstGeom prst="rect">
            <a:avLst/>
          </a:prstGeom>
          <a:noFill/>
        </p:spPr>
        <p:txBody>
          <a:bodyPr wrap="square" rtlCol="0">
            <a:spAutoFit/>
          </a:bodyPr>
          <a:lstStyle/>
          <a:p>
            <a:r>
              <a:rPr lang="nb-NO" sz="2000" b="1" dirty="0" smtClean="0"/>
              <a:t>.... and you should be given the choice to offer both to your learners</a:t>
            </a:r>
            <a:endParaRPr lang="nb-NO" sz="2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nb-NO" dirty="0" smtClean="0"/>
              <a:t>What is a learning portal?</a:t>
            </a:r>
          </a:p>
        </p:txBody>
      </p:sp>
      <p:pic>
        <p:nvPicPr>
          <p:cNvPr id="2" name="Picture 2"/>
          <p:cNvPicPr>
            <a:picLocks noChangeAspect="1" noChangeArrowheads="1"/>
          </p:cNvPicPr>
          <p:nvPr/>
        </p:nvPicPr>
        <p:blipFill>
          <a:blip r:embed="rId3" cstate="print"/>
          <a:srcRect l="26006" t="19656" r="24420" b="12305"/>
          <a:stretch>
            <a:fillRect/>
          </a:stretch>
        </p:blipFill>
        <p:spPr bwMode="auto">
          <a:xfrm>
            <a:off x="1691680" y="1916832"/>
            <a:ext cx="5904656" cy="4355894"/>
          </a:xfrm>
          <a:prstGeom prst="rect">
            <a:avLst/>
          </a:prstGeom>
          <a:noFill/>
          <a:ln w="9525">
            <a:noFill/>
            <a:miter lim="800000"/>
            <a:headEnd/>
            <a:tailEnd/>
          </a:ln>
        </p:spPr>
      </p:pic>
      <p:sp>
        <p:nvSpPr>
          <p:cNvPr id="6" name="TextBox 5"/>
          <p:cNvSpPr txBox="1"/>
          <p:nvPr/>
        </p:nvSpPr>
        <p:spPr>
          <a:xfrm>
            <a:off x="2771800" y="1484784"/>
            <a:ext cx="3528392" cy="369332"/>
          </a:xfrm>
          <a:prstGeom prst="rect">
            <a:avLst/>
          </a:prstGeom>
          <a:noFill/>
        </p:spPr>
        <p:txBody>
          <a:bodyPr wrap="square" rtlCol="0">
            <a:spAutoFit/>
          </a:bodyPr>
          <a:lstStyle/>
          <a:p>
            <a:r>
              <a:rPr lang="nb-NO" sz="1800" dirty="0" smtClean="0"/>
              <a:t>Traditional internal LMS</a:t>
            </a:r>
            <a:endParaRPr lang="nb-NO" sz="18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100% Interface Flexibility</a:t>
            </a:r>
            <a:endParaRPr lang="en-GB" dirty="0"/>
          </a:p>
        </p:txBody>
      </p:sp>
      <p:sp>
        <p:nvSpPr>
          <p:cNvPr id="3" name="Text Placeholder 2"/>
          <p:cNvSpPr>
            <a:spLocks noGrp="1"/>
          </p:cNvSpPr>
          <p:nvPr>
            <p:ph type="body" idx="1"/>
          </p:nvPr>
        </p:nvSpPr>
        <p:spPr>
          <a:xfrm>
            <a:off x="310506" y="1268760"/>
            <a:ext cx="3685430" cy="639762"/>
          </a:xfrm>
        </p:spPr>
        <p:txBody>
          <a:bodyPr/>
          <a:lstStyle/>
          <a:p>
            <a:pPr algn="ctr"/>
            <a:r>
              <a:rPr lang="en-GB" sz="2000" dirty="0" smtClean="0"/>
              <a:t>Product Based</a:t>
            </a:r>
          </a:p>
          <a:p>
            <a:pPr algn="ctr"/>
            <a:r>
              <a:rPr lang="en-GB" sz="2000" dirty="0" smtClean="0"/>
              <a:t> Training Interface</a:t>
            </a:r>
            <a:endParaRPr lang="en-GB" sz="2000" dirty="0"/>
          </a:p>
        </p:txBody>
      </p:sp>
      <p:sp>
        <p:nvSpPr>
          <p:cNvPr id="5" name="Text Placeholder 4"/>
          <p:cNvSpPr>
            <a:spLocks noGrp="1"/>
          </p:cNvSpPr>
          <p:nvPr>
            <p:ph type="body" sz="quarter" idx="3"/>
          </p:nvPr>
        </p:nvSpPr>
        <p:spPr>
          <a:xfrm>
            <a:off x="4301259" y="1268760"/>
            <a:ext cx="4074144" cy="639762"/>
          </a:xfrm>
        </p:spPr>
        <p:txBody>
          <a:bodyPr/>
          <a:lstStyle/>
          <a:p>
            <a:pPr algn="ctr"/>
            <a:r>
              <a:rPr lang="en-GB" sz="2000" dirty="0" smtClean="0"/>
              <a:t>Corporate</a:t>
            </a:r>
          </a:p>
          <a:p>
            <a:pPr algn="ctr"/>
            <a:r>
              <a:rPr lang="en-GB" sz="2000" dirty="0" smtClean="0"/>
              <a:t>Management University</a:t>
            </a:r>
            <a:endParaRPr lang="en-GB" sz="2000" dirty="0"/>
          </a:p>
        </p:txBody>
      </p:sp>
      <p:sp>
        <p:nvSpPr>
          <p:cNvPr id="9" name="TextBox 8"/>
          <p:cNvSpPr txBox="1"/>
          <p:nvPr/>
        </p:nvSpPr>
        <p:spPr>
          <a:xfrm>
            <a:off x="395536" y="5157192"/>
            <a:ext cx="8077918" cy="707886"/>
          </a:xfrm>
          <a:prstGeom prst="rect">
            <a:avLst/>
          </a:prstGeom>
          <a:noFill/>
        </p:spPr>
        <p:txBody>
          <a:bodyPr wrap="square" rtlCol="0">
            <a:spAutoFit/>
          </a:bodyPr>
          <a:lstStyle/>
          <a:p>
            <a:r>
              <a:rPr lang="en-GB" sz="2000" dirty="0" smtClean="0"/>
              <a:t>Target specific interfaces designs to meet the training requirements and learning style of the audience.</a:t>
            </a:r>
          </a:p>
        </p:txBody>
      </p:sp>
      <p:pic>
        <p:nvPicPr>
          <p:cNvPr id="13" name="Content Placeholder 12" descr="kitchenasstandalone.jpg"/>
          <p:cNvPicPr>
            <a:picLocks noGrp="1" noChangeAspect="1"/>
          </p:cNvPicPr>
          <p:nvPr>
            <p:ph sz="half" idx="2"/>
          </p:nvPr>
        </p:nvPicPr>
        <p:blipFill>
          <a:blip r:embed="rId2" cstate="print"/>
          <a:stretch>
            <a:fillRect/>
          </a:stretch>
        </p:blipFill>
        <p:spPr>
          <a:xfrm>
            <a:off x="251520" y="1988840"/>
            <a:ext cx="4040188" cy="2840635"/>
          </a:xfrm>
        </p:spPr>
      </p:pic>
      <p:pic>
        <p:nvPicPr>
          <p:cNvPr id="16" name="Picture 3"/>
          <p:cNvPicPr>
            <a:picLocks noGrp="1" noChangeAspect="1" noChangeArrowheads="1"/>
          </p:cNvPicPr>
          <p:nvPr>
            <p:ph sz="quarter" idx="4"/>
          </p:nvPr>
        </p:nvPicPr>
        <p:blipFill>
          <a:blip r:embed="rId3" cstate="print"/>
          <a:srcRect/>
          <a:stretch>
            <a:fillRect/>
          </a:stretch>
        </p:blipFill>
        <p:spPr bwMode="auto">
          <a:xfrm>
            <a:off x="5004048" y="2060848"/>
            <a:ext cx="2781379" cy="2770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toree\Documents\jobb\Learning Gateway\Releases\2011\2011-2 (September)\Visuals\2011-09-27 (0947)\LMS_concept_blue.jpg"/>
          <p:cNvPicPr>
            <a:picLocks noChangeAspect="1" noChangeArrowheads="1"/>
          </p:cNvPicPr>
          <p:nvPr/>
        </p:nvPicPr>
        <p:blipFill>
          <a:blip r:embed="rId2" cstate="print"/>
          <a:srcRect/>
          <a:stretch>
            <a:fillRect/>
          </a:stretch>
        </p:blipFill>
        <p:spPr bwMode="auto">
          <a:xfrm>
            <a:off x="1979712" y="3356992"/>
            <a:ext cx="2664296" cy="3139025"/>
          </a:xfrm>
          <a:prstGeom prst="rect">
            <a:avLst/>
          </a:prstGeom>
          <a:noFill/>
        </p:spPr>
      </p:pic>
      <p:pic>
        <p:nvPicPr>
          <p:cNvPr id="3074" name="Picture 2" descr="C:\Users\toree\Documents\jobb\Learning Gateway\Releases\2011\2011-2 (September)\Visuals\2011-09-27 (0947)\LMS_concept_flowers.jpg"/>
          <p:cNvPicPr>
            <a:picLocks noChangeAspect="1" noChangeArrowheads="1"/>
          </p:cNvPicPr>
          <p:nvPr/>
        </p:nvPicPr>
        <p:blipFill>
          <a:blip r:embed="rId3" cstate="print"/>
          <a:srcRect/>
          <a:stretch>
            <a:fillRect/>
          </a:stretch>
        </p:blipFill>
        <p:spPr bwMode="auto">
          <a:xfrm>
            <a:off x="2015938" y="188640"/>
            <a:ext cx="2628070" cy="3096344"/>
          </a:xfrm>
          <a:prstGeom prst="rect">
            <a:avLst/>
          </a:prstGeom>
          <a:noFill/>
        </p:spPr>
      </p:pic>
      <p:pic>
        <p:nvPicPr>
          <p:cNvPr id="3075" name="Picture 3" descr="C:\Users\toree\Documents\jobb\Learning Gateway\Releases\2011\2011-2 (September)\Visuals\2011-09-27 (0947)\LMS_concept_hendrix.jpg"/>
          <p:cNvPicPr>
            <a:picLocks noChangeAspect="1" noChangeArrowheads="1"/>
          </p:cNvPicPr>
          <p:nvPr/>
        </p:nvPicPr>
        <p:blipFill>
          <a:blip r:embed="rId4" cstate="print"/>
          <a:srcRect/>
          <a:stretch>
            <a:fillRect/>
          </a:stretch>
        </p:blipFill>
        <p:spPr bwMode="auto">
          <a:xfrm>
            <a:off x="4932040" y="188640"/>
            <a:ext cx="2628070" cy="3096344"/>
          </a:xfrm>
          <a:prstGeom prst="rect">
            <a:avLst/>
          </a:prstGeom>
          <a:noFill/>
        </p:spPr>
      </p:pic>
      <p:pic>
        <p:nvPicPr>
          <p:cNvPr id="3077" name="Picture 5" descr="C:\Users\toree\Documents\jobb\Learning Gateway\Releases\2011\2011-2 (September)\Visuals\2011-09-27 (0947)\LMS_concept_fjords.jpg"/>
          <p:cNvPicPr>
            <a:picLocks noChangeAspect="1" noChangeArrowheads="1"/>
          </p:cNvPicPr>
          <p:nvPr/>
        </p:nvPicPr>
        <p:blipFill>
          <a:blip r:embed="rId5" cstate="print"/>
          <a:srcRect/>
          <a:stretch>
            <a:fillRect/>
          </a:stretch>
        </p:blipFill>
        <p:spPr bwMode="auto">
          <a:xfrm>
            <a:off x="4932040" y="3356992"/>
            <a:ext cx="2628070" cy="309634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3678560" cy="762000"/>
          </a:xfrm>
        </p:spPr>
        <p:txBody>
          <a:bodyPr/>
          <a:lstStyle/>
          <a:p>
            <a:r>
              <a:rPr lang="en-GB" dirty="0" smtClean="0"/>
              <a:t>Example designs</a:t>
            </a:r>
            <a:endParaRPr lang="en-GB" dirty="0"/>
          </a:p>
        </p:txBody>
      </p:sp>
      <p:pic>
        <p:nvPicPr>
          <p:cNvPr id="4" name="Picture 3" descr="Portal_Apple.jpg"/>
          <p:cNvPicPr>
            <a:picLocks noChangeAspect="1"/>
          </p:cNvPicPr>
          <p:nvPr/>
        </p:nvPicPr>
        <p:blipFill>
          <a:blip r:embed="rId2" cstate="print"/>
          <a:srcRect b="48551"/>
          <a:stretch>
            <a:fillRect/>
          </a:stretch>
        </p:blipFill>
        <p:spPr>
          <a:xfrm>
            <a:off x="0" y="0"/>
            <a:ext cx="6876256" cy="792951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rtal_Vibrant.jpg"/>
          <p:cNvPicPr>
            <a:picLocks noChangeAspect="1"/>
          </p:cNvPicPr>
          <p:nvPr/>
        </p:nvPicPr>
        <p:blipFill>
          <a:blip r:embed="rId2" cstate="print"/>
          <a:srcRect b="47900"/>
          <a:stretch>
            <a:fillRect/>
          </a:stretch>
        </p:blipFill>
        <p:spPr>
          <a:xfrm>
            <a:off x="1835696" y="5428"/>
            <a:ext cx="5868144" cy="685257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rtal_Cartoon_Orange.jpg"/>
          <p:cNvPicPr>
            <a:picLocks noChangeAspect="1"/>
          </p:cNvPicPr>
          <p:nvPr/>
        </p:nvPicPr>
        <p:blipFill>
          <a:blip r:embed="rId2" cstate="print"/>
          <a:srcRect b="47900"/>
          <a:stretch>
            <a:fillRect/>
          </a:stretch>
        </p:blipFill>
        <p:spPr>
          <a:xfrm>
            <a:off x="1907704" y="0"/>
            <a:ext cx="5872792"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3275856" y="1268760"/>
            <a:ext cx="2412851" cy="3009130"/>
          </a:xfrm>
          <a:prstGeom prst="rect">
            <a:avLst/>
          </a:prstGeom>
          <a:noFill/>
          <a:ln w="9525">
            <a:noFill/>
            <a:miter lim="800000"/>
            <a:headEnd/>
            <a:tailEnd/>
          </a:ln>
        </p:spPr>
      </p:pic>
      <p:sp>
        <p:nvSpPr>
          <p:cNvPr id="4" name="TextBox 3"/>
          <p:cNvSpPr txBox="1"/>
          <p:nvPr/>
        </p:nvSpPr>
        <p:spPr>
          <a:xfrm>
            <a:off x="0" y="4509120"/>
            <a:ext cx="9144000" cy="830997"/>
          </a:xfrm>
          <a:prstGeom prst="rect">
            <a:avLst/>
          </a:prstGeom>
          <a:noFill/>
        </p:spPr>
        <p:txBody>
          <a:bodyPr wrap="square" rtlCol="0">
            <a:spAutoFit/>
          </a:bodyPr>
          <a:lstStyle/>
          <a:p>
            <a:pPr algn="ctr"/>
            <a:r>
              <a:rPr lang="nb-NO" sz="4800" dirty="0" smtClean="0">
                <a:solidFill>
                  <a:schemeClr val="bg2">
                    <a:lumMod val="65000"/>
                  </a:schemeClr>
                </a:solidFill>
                <a:latin typeface="Garamond" pitchFamily="18" charset="0"/>
              </a:rPr>
              <a:t>Think Different</a:t>
            </a:r>
            <a:endParaRPr lang="nb-NO" sz="4800" dirty="0">
              <a:solidFill>
                <a:schemeClr val="bg2">
                  <a:lumMod val="65000"/>
                </a:schemeClr>
              </a:solidFill>
              <a:latin typeface="Garamond"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2" descr="kitchenasstandalone.jpg"/>
          <p:cNvPicPr>
            <a:picLocks noChangeAspect="1"/>
          </p:cNvPicPr>
          <p:nvPr/>
        </p:nvPicPr>
        <p:blipFill>
          <a:blip r:embed="rId2" cstate="print"/>
          <a:stretch>
            <a:fillRect/>
          </a:stretch>
        </p:blipFill>
        <p:spPr>
          <a:xfrm>
            <a:off x="1187624" y="4221088"/>
            <a:ext cx="2765227" cy="1944216"/>
          </a:xfrm>
          <a:prstGeom prst="rect">
            <a:avLst/>
          </a:prstGeom>
        </p:spPr>
      </p:pic>
      <p:sp>
        <p:nvSpPr>
          <p:cNvPr id="3" name="Title 2"/>
          <p:cNvSpPr>
            <a:spLocks noGrp="1"/>
          </p:cNvSpPr>
          <p:nvPr>
            <p:ph type="title"/>
          </p:nvPr>
        </p:nvSpPr>
        <p:spPr/>
        <p:txBody>
          <a:bodyPr/>
          <a:lstStyle/>
          <a:p>
            <a:r>
              <a:rPr lang="nb-NO" dirty="0" smtClean="0"/>
              <a:t>Final thoughts</a:t>
            </a:r>
            <a:endParaRPr lang="nb-NO" dirty="0"/>
          </a:p>
        </p:txBody>
      </p:sp>
      <p:pic>
        <p:nvPicPr>
          <p:cNvPr id="7" name="Picture 3"/>
          <p:cNvPicPr>
            <a:picLocks noChangeAspect="1" noChangeArrowheads="1"/>
          </p:cNvPicPr>
          <p:nvPr/>
        </p:nvPicPr>
        <p:blipFill>
          <a:blip r:embed="rId3" cstate="print"/>
          <a:srcRect/>
          <a:stretch>
            <a:fillRect/>
          </a:stretch>
        </p:blipFill>
        <p:spPr bwMode="auto">
          <a:xfrm>
            <a:off x="251520" y="1340768"/>
            <a:ext cx="3096344" cy="3083910"/>
          </a:xfrm>
          <a:prstGeom prst="rect">
            <a:avLst/>
          </a:prstGeom>
          <a:noFill/>
          <a:ln w="9525">
            <a:noFill/>
            <a:miter lim="800000"/>
            <a:headEnd/>
            <a:tailEnd/>
          </a:ln>
        </p:spPr>
      </p:pic>
      <p:pic>
        <p:nvPicPr>
          <p:cNvPr id="8" name="Picture 7" descr="Portal_Vibrant.jpg"/>
          <p:cNvPicPr>
            <a:picLocks noChangeAspect="1"/>
          </p:cNvPicPr>
          <p:nvPr/>
        </p:nvPicPr>
        <p:blipFill>
          <a:blip r:embed="rId4" cstate="print"/>
          <a:srcRect b="47900"/>
          <a:stretch>
            <a:fillRect/>
          </a:stretch>
        </p:blipFill>
        <p:spPr>
          <a:xfrm>
            <a:off x="5724128" y="0"/>
            <a:ext cx="2466539" cy="2880320"/>
          </a:xfrm>
          <a:prstGeom prst="rect">
            <a:avLst/>
          </a:prstGeom>
        </p:spPr>
      </p:pic>
      <p:pic>
        <p:nvPicPr>
          <p:cNvPr id="30723" name="Picture 3"/>
          <p:cNvPicPr>
            <a:picLocks noChangeAspect="1" noChangeArrowheads="1"/>
          </p:cNvPicPr>
          <p:nvPr/>
        </p:nvPicPr>
        <p:blipFill>
          <a:blip r:embed="rId5" cstate="print"/>
          <a:srcRect/>
          <a:stretch>
            <a:fillRect/>
          </a:stretch>
        </p:blipFill>
        <p:spPr bwMode="auto">
          <a:xfrm>
            <a:off x="4355976" y="5259330"/>
            <a:ext cx="3836809" cy="1598670"/>
          </a:xfrm>
          <a:prstGeom prst="rect">
            <a:avLst/>
          </a:prstGeom>
          <a:noFill/>
          <a:ln w="9525">
            <a:noFill/>
            <a:miter lim="800000"/>
            <a:headEnd/>
            <a:tailEnd/>
          </a:ln>
        </p:spPr>
      </p:pic>
      <p:pic>
        <p:nvPicPr>
          <p:cNvPr id="9" name="Picture 2" descr="http://t2.gstatic.com/images?q=tbn:ANd9GcSnMaqsJ_ER6dl_5ZokZNLrSP1IpghsGhEyadCV8M7EPgegIvk&amp;t=1&amp;usg=__Y1woxZo67HWZejwLjSi5DMkW3oE="/>
          <p:cNvPicPr>
            <a:picLocks noChangeAspect="1" noChangeArrowheads="1"/>
          </p:cNvPicPr>
          <p:nvPr/>
        </p:nvPicPr>
        <p:blipFill>
          <a:blip r:embed="rId6" cstate="print"/>
          <a:srcRect/>
          <a:stretch>
            <a:fillRect/>
          </a:stretch>
        </p:blipFill>
        <p:spPr bwMode="auto">
          <a:xfrm>
            <a:off x="7612972" y="3212976"/>
            <a:ext cx="1531028" cy="899207"/>
          </a:xfrm>
          <a:prstGeom prst="rect">
            <a:avLst/>
          </a:prstGeom>
          <a:noFill/>
          <a:ln w="9525">
            <a:noFill/>
            <a:miter lim="800000"/>
            <a:headEnd/>
            <a:tailEnd/>
          </a:ln>
        </p:spPr>
      </p:pic>
      <p:pic>
        <p:nvPicPr>
          <p:cNvPr id="10" name="Picture 9"/>
          <p:cNvPicPr/>
          <p:nvPr/>
        </p:nvPicPr>
        <p:blipFill>
          <a:blip r:embed="rId7" cstate="print"/>
          <a:srcRect l="29233" t="3312" r="38832" b="45133"/>
          <a:stretch>
            <a:fillRect/>
          </a:stretch>
        </p:blipFill>
        <p:spPr bwMode="auto">
          <a:xfrm>
            <a:off x="6660232" y="3645024"/>
            <a:ext cx="1224136" cy="1440160"/>
          </a:xfrm>
          <a:prstGeom prst="rect">
            <a:avLst/>
          </a:prstGeom>
          <a:noFill/>
          <a:ln w="9525">
            <a:noFill/>
            <a:miter lim="800000"/>
            <a:headEnd/>
            <a:tailEnd/>
          </a:ln>
        </p:spPr>
      </p:pic>
      <p:pic>
        <p:nvPicPr>
          <p:cNvPr id="11" name="Picture 2" descr="http://ymailupdates.com/blog/wp-content/uploads/2009/08/yahoo_iphone_calendar1.png"/>
          <p:cNvPicPr>
            <a:picLocks noChangeAspect="1" noChangeArrowheads="1"/>
          </p:cNvPicPr>
          <p:nvPr/>
        </p:nvPicPr>
        <p:blipFill>
          <a:blip r:embed="rId8" cstate="print"/>
          <a:srcRect/>
          <a:stretch>
            <a:fillRect/>
          </a:stretch>
        </p:blipFill>
        <p:spPr bwMode="auto">
          <a:xfrm>
            <a:off x="7812360" y="4005064"/>
            <a:ext cx="912101" cy="1210055"/>
          </a:xfrm>
          <a:prstGeom prst="rect">
            <a:avLst/>
          </a:prstGeom>
          <a:noFill/>
        </p:spPr>
      </p:pic>
      <p:pic>
        <p:nvPicPr>
          <p:cNvPr id="12" name="Picture 2"/>
          <p:cNvPicPr>
            <a:picLocks noChangeAspect="1" noChangeArrowheads="1"/>
          </p:cNvPicPr>
          <p:nvPr/>
        </p:nvPicPr>
        <p:blipFill>
          <a:blip r:embed="rId9" cstate="print"/>
          <a:srcRect/>
          <a:stretch>
            <a:fillRect/>
          </a:stretch>
        </p:blipFill>
        <p:spPr bwMode="auto">
          <a:xfrm>
            <a:off x="2699792" y="1412776"/>
            <a:ext cx="4013730" cy="3772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23"/>
                                        </p:tgtEl>
                                        <p:attrNameLst>
                                          <p:attrName>style.visibility</p:attrName>
                                        </p:attrNameLst>
                                      </p:cBhvr>
                                      <p:to>
                                        <p:strVal val="visible"/>
                                      </p:to>
                                    </p:set>
                                    <p:animEffect transition="in" filter="fade">
                                      <p:cBhvr>
                                        <p:cTn id="22" dur="2000"/>
                                        <p:tgtEl>
                                          <p:spTgt spid="307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anks-sm-rgbfirst-05.png"/>
          <p:cNvPicPr>
            <a:picLocks noGrp="1" noChangeAspect="1"/>
          </p:cNvPicPr>
          <p:nvPr>
            <p:ph type="pic" sz="quarter" idx="10"/>
          </p:nvPr>
        </p:nvPicPr>
        <p:blipFill>
          <a:blip r:embed="rId2" cstate="print"/>
          <a:srcRect t="28" b="28"/>
          <a:stretch>
            <a:fillRect/>
          </a:stretch>
        </p:blipFill>
        <p:spPr/>
      </p:pic>
      <p:sp>
        <p:nvSpPr>
          <p:cNvPr id="3" name="Subtitle 2"/>
          <p:cNvSpPr>
            <a:spLocks noGrp="1"/>
          </p:cNvSpPr>
          <p:nvPr>
            <p:ph type="subTitle" idx="1"/>
          </p:nvPr>
        </p:nvSpPr>
        <p:spPr>
          <a:xfrm>
            <a:off x="3762375" y="5124249"/>
            <a:ext cx="5089525" cy="1403350"/>
          </a:xfrm>
        </p:spPr>
        <p:txBody>
          <a:bodyPr/>
          <a:lstStyle/>
          <a:p>
            <a:endParaRPr lang="en-GB" sz="2400" dirty="0" smtClean="0"/>
          </a:p>
          <a:p>
            <a:r>
              <a:rPr lang="en-GB" sz="2400" dirty="0" smtClean="0"/>
              <a:t>Adrian Zuffi</a:t>
            </a:r>
          </a:p>
          <a:p>
            <a:pPr lvl="1"/>
            <a:r>
              <a:rPr lang="en-GB" sz="1400" dirty="0" smtClean="0"/>
              <a:t>Manager Learning Channel &amp; Alliances</a:t>
            </a:r>
          </a:p>
          <a:p>
            <a:pPr lvl="1"/>
            <a:r>
              <a:rPr lang="en-GB" sz="1400" dirty="0" smtClean="0"/>
              <a:t>adrian.zuffi@lumesse.com </a:t>
            </a:r>
          </a:p>
          <a:p>
            <a:pPr lvl="1"/>
            <a:endParaRPr lang="en-GB" sz="1400" dirty="0"/>
          </a:p>
          <a:p>
            <a:pPr lvl="1"/>
            <a:r>
              <a:rPr lang="en-GB" sz="1400" dirty="0" smtClean="0"/>
              <a:t>www.lumesse.com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030610"/>
            <a:ext cx="6231869" cy="3190478"/>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4002574" y="3888432"/>
            <a:ext cx="5141426" cy="3068960"/>
          </a:xfrm>
          <a:prstGeom prst="rect">
            <a:avLst/>
          </a:prstGeom>
          <a:noFill/>
          <a:ln w="9525">
            <a:noFill/>
            <a:miter lim="800000"/>
            <a:headEnd/>
            <a:tailEnd/>
          </a:ln>
        </p:spPr>
      </p:pic>
      <p:sp>
        <p:nvSpPr>
          <p:cNvPr id="3" name="Title 2"/>
          <p:cNvSpPr>
            <a:spLocks noGrp="1"/>
          </p:cNvSpPr>
          <p:nvPr>
            <p:ph type="title"/>
          </p:nvPr>
        </p:nvSpPr>
        <p:spPr/>
        <p:txBody>
          <a:bodyPr/>
          <a:lstStyle/>
          <a:p>
            <a:r>
              <a:rPr lang="nb-NO" dirty="0" smtClean="0"/>
              <a:t>Generation Y: Design conscious</a:t>
            </a:r>
            <a:endParaRPr lang="nb-NO"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smtClean="0"/>
              <a:t>How do you teach Greg Justice?</a:t>
            </a:r>
            <a:endParaRPr lang="nb-NO" dirty="0"/>
          </a:p>
        </p:txBody>
      </p:sp>
      <p:sp>
        <p:nvSpPr>
          <p:cNvPr id="4" name="Rectangle 3"/>
          <p:cNvSpPr/>
          <p:nvPr/>
        </p:nvSpPr>
        <p:spPr>
          <a:xfrm>
            <a:off x="467544" y="5517232"/>
            <a:ext cx="5670376" cy="369332"/>
          </a:xfrm>
          <a:prstGeom prst="rect">
            <a:avLst/>
          </a:prstGeom>
        </p:spPr>
        <p:txBody>
          <a:bodyPr wrap="square">
            <a:spAutoFit/>
          </a:bodyPr>
          <a:lstStyle/>
          <a:p>
            <a:r>
              <a:rPr lang="nb-NO" dirty="0" smtClean="0">
                <a:solidFill>
                  <a:srgbClr val="0070C0"/>
                </a:solidFill>
                <a:hlinkClick r:id="rId3"/>
              </a:rPr>
              <a:t>Youtube link</a:t>
            </a:r>
            <a:endParaRPr lang="nb-NO" dirty="0">
              <a:solidFill>
                <a:srgbClr val="0070C0"/>
              </a:solidFill>
            </a:endParaRPr>
          </a:p>
        </p:txBody>
      </p:sp>
      <p:pic>
        <p:nvPicPr>
          <p:cNvPr id="29698" name="Picture 2"/>
          <p:cNvPicPr>
            <a:picLocks noChangeAspect="1" noChangeArrowheads="1"/>
          </p:cNvPicPr>
          <p:nvPr/>
        </p:nvPicPr>
        <p:blipFill>
          <a:blip r:embed="rId4" cstate="print"/>
          <a:srcRect/>
          <a:stretch>
            <a:fillRect/>
          </a:stretch>
        </p:blipFill>
        <p:spPr bwMode="auto">
          <a:xfrm>
            <a:off x="467544" y="1268760"/>
            <a:ext cx="7552557" cy="4246240"/>
          </a:xfrm>
          <a:prstGeom prst="rect">
            <a:avLst/>
          </a:prstGeom>
          <a:noFill/>
          <a:ln w="9525">
            <a:noFill/>
            <a:miter lim="800000"/>
            <a:headEnd/>
            <a:tailEnd/>
          </a:ln>
        </p:spPr>
      </p:pic>
      <p:sp>
        <p:nvSpPr>
          <p:cNvPr id="7" name="TextBox 6"/>
          <p:cNvSpPr txBox="1"/>
          <p:nvPr/>
        </p:nvSpPr>
        <p:spPr>
          <a:xfrm>
            <a:off x="5796136" y="6525344"/>
            <a:ext cx="3347864" cy="369332"/>
          </a:xfrm>
          <a:prstGeom prst="rect">
            <a:avLst/>
          </a:prstGeom>
          <a:noFill/>
        </p:spPr>
        <p:txBody>
          <a:bodyPr wrap="square" rtlCol="0">
            <a:spAutoFit/>
          </a:bodyPr>
          <a:lstStyle/>
          <a:p>
            <a:r>
              <a:rPr lang="nb-NO" dirty="0" smtClean="0"/>
              <a:t>Credit: John Ambrose, Skillsoft</a:t>
            </a:r>
            <a:endParaRPr lang="nb-NO"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03225" y="2924944"/>
            <a:ext cx="8345488" cy="648072"/>
          </a:xfrm>
        </p:spPr>
        <p:txBody>
          <a:bodyPr/>
          <a:lstStyle/>
          <a:p>
            <a:r>
              <a:rPr lang="nb-NO" sz="2400" dirty="0" smtClean="0"/>
              <a:t>Grown up with lifelong use of communications and media technologies such as:</a:t>
            </a:r>
          </a:p>
        </p:txBody>
      </p:sp>
      <p:sp>
        <p:nvSpPr>
          <p:cNvPr id="3" name="Title 2"/>
          <p:cNvSpPr>
            <a:spLocks noGrp="1"/>
          </p:cNvSpPr>
          <p:nvPr>
            <p:ph type="title"/>
          </p:nvPr>
        </p:nvSpPr>
        <p:spPr>
          <a:xfrm>
            <a:off x="403225" y="274638"/>
            <a:ext cx="8337550" cy="2002234"/>
          </a:xfrm>
        </p:spPr>
        <p:txBody>
          <a:bodyPr/>
          <a:lstStyle/>
          <a:p>
            <a:r>
              <a:rPr lang="nb-NO" dirty="0" smtClean="0"/>
              <a:t>If Greg is a challenge.....</a:t>
            </a:r>
            <a:br>
              <a:rPr lang="nb-NO" dirty="0" smtClean="0"/>
            </a:br>
            <a:r>
              <a:rPr lang="nb-NO" dirty="0" smtClean="0"/>
              <a:t/>
            </a:r>
            <a:br>
              <a:rPr lang="nb-NO" dirty="0" smtClean="0"/>
            </a:br>
            <a:r>
              <a:rPr lang="nb-NO" dirty="0" smtClean="0"/>
              <a:t>                  ........ how will you teach Gen Z!</a:t>
            </a:r>
            <a:endParaRPr lang="nb-NO" dirty="0"/>
          </a:p>
        </p:txBody>
      </p:sp>
      <p:sp>
        <p:nvSpPr>
          <p:cNvPr id="4" name="TextBox 3"/>
          <p:cNvSpPr txBox="1"/>
          <p:nvPr/>
        </p:nvSpPr>
        <p:spPr>
          <a:xfrm>
            <a:off x="2051720" y="3861048"/>
            <a:ext cx="5472608" cy="2554545"/>
          </a:xfrm>
          <a:prstGeom prst="rect">
            <a:avLst/>
          </a:prstGeom>
          <a:noFill/>
        </p:spPr>
        <p:txBody>
          <a:bodyPr wrap="square" numCol="2" rtlCol="0">
            <a:spAutoFit/>
          </a:bodyPr>
          <a:lstStyle/>
          <a:p>
            <a:r>
              <a:rPr lang="nb-NO" sz="2000" dirty="0" smtClean="0"/>
              <a:t>World Wide Web</a:t>
            </a:r>
          </a:p>
          <a:p>
            <a:r>
              <a:rPr lang="nb-NO" sz="2000" dirty="0" smtClean="0"/>
              <a:t>Instant messaging</a:t>
            </a:r>
          </a:p>
          <a:p>
            <a:r>
              <a:rPr lang="nb-NO" sz="2000" dirty="0" smtClean="0"/>
              <a:t>Text messaging</a:t>
            </a:r>
          </a:p>
          <a:p>
            <a:r>
              <a:rPr lang="nb-NO" sz="2000" dirty="0" smtClean="0"/>
              <a:t>MP3 players</a:t>
            </a:r>
          </a:p>
          <a:p>
            <a:r>
              <a:rPr lang="nb-NO" sz="2000" dirty="0" smtClean="0"/>
              <a:t>Mobile phones</a:t>
            </a:r>
          </a:p>
          <a:p>
            <a:r>
              <a:rPr lang="nb-NO" sz="2000" dirty="0" smtClean="0"/>
              <a:t>Smartphone</a:t>
            </a:r>
          </a:p>
          <a:p>
            <a:r>
              <a:rPr lang="nb-NO" sz="2000" dirty="0" smtClean="0"/>
              <a:t>Touchscreen</a:t>
            </a:r>
          </a:p>
          <a:p>
            <a:r>
              <a:rPr lang="nb-NO" sz="2000" dirty="0" smtClean="0"/>
              <a:t>iPhone</a:t>
            </a:r>
          </a:p>
          <a:p>
            <a:r>
              <a:rPr lang="nb-NO" sz="2000" dirty="0" smtClean="0"/>
              <a:t>iPod</a:t>
            </a:r>
            <a:endParaRPr lang="nb-NO" sz="2000" dirty="0"/>
          </a:p>
          <a:p>
            <a:r>
              <a:rPr lang="nb-NO" sz="2000" dirty="0" smtClean="0"/>
              <a:t>Zune</a:t>
            </a:r>
            <a:endParaRPr lang="nb-NO" sz="2000" dirty="0"/>
          </a:p>
          <a:p>
            <a:r>
              <a:rPr lang="nb-NO" sz="2000" dirty="0" smtClean="0"/>
              <a:t>iPad</a:t>
            </a:r>
          </a:p>
          <a:p>
            <a:r>
              <a:rPr lang="nb-NO" sz="2000" dirty="0" smtClean="0"/>
              <a:t>Tablets</a:t>
            </a:r>
          </a:p>
          <a:p>
            <a:r>
              <a:rPr lang="nb-NO" sz="2000" dirty="0" smtClean="0"/>
              <a:t>YouTube</a:t>
            </a:r>
          </a:p>
          <a:p>
            <a:r>
              <a:rPr lang="nb-NO" sz="2000" dirty="0" smtClean="0"/>
              <a:t>Twitter</a:t>
            </a:r>
          </a:p>
          <a:p>
            <a:r>
              <a:rPr lang="nb-NO" sz="2000" dirty="0" smtClean="0"/>
              <a:t>Apps</a:t>
            </a:r>
          </a:p>
          <a:p>
            <a:r>
              <a:rPr lang="nb-NO" sz="2000" dirty="0" smtClean="0"/>
              <a:t>Smart TV’s....</a:t>
            </a:r>
            <a:endParaRPr lang="nb-NO"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467544" y="620688"/>
            <a:ext cx="7344816" cy="5472608"/>
            <a:chOff x="1187624" y="1196752"/>
            <a:chExt cx="6552728" cy="4680520"/>
          </a:xfrm>
        </p:grpSpPr>
        <p:pic>
          <p:nvPicPr>
            <p:cNvPr id="63492" name="Picture 4" descr="http://www.fredcavazza.net/files/Q2-08/SocialMediaLandscape.jpg"/>
            <p:cNvPicPr>
              <a:picLocks noChangeAspect="1" noChangeArrowheads="1"/>
            </p:cNvPicPr>
            <p:nvPr/>
          </p:nvPicPr>
          <p:blipFill>
            <a:blip r:embed="rId3" cstate="print"/>
            <a:srcRect/>
            <a:stretch>
              <a:fillRect/>
            </a:stretch>
          </p:blipFill>
          <p:spPr bwMode="auto">
            <a:xfrm>
              <a:off x="1691680" y="1270534"/>
              <a:ext cx="5904656" cy="4428492"/>
            </a:xfrm>
            <a:prstGeom prst="rect">
              <a:avLst/>
            </a:prstGeom>
            <a:noFill/>
          </p:spPr>
        </p:pic>
        <p:sp>
          <p:nvSpPr>
            <p:cNvPr id="6" name="Rectangle 5"/>
            <p:cNvSpPr/>
            <p:nvPr/>
          </p:nvSpPr>
          <p:spPr bwMode="auto">
            <a:xfrm>
              <a:off x="6516216" y="5373216"/>
              <a:ext cx="122413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7" name="Rectangle 6"/>
            <p:cNvSpPr/>
            <p:nvPr/>
          </p:nvSpPr>
          <p:spPr bwMode="auto">
            <a:xfrm>
              <a:off x="1187624" y="5229200"/>
              <a:ext cx="122413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8" name="Rectangle 7"/>
            <p:cNvSpPr/>
            <p:nvPr/>
          </p:nvSpPr>
          <p:spPr bwMode="auto">
            <a:xfrm>
              <a:off x="2411760" y="1196752"/>
              <a:ext cx="4896544"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smtClean="0">
                <a:ln>
                  <a:noFill/>
                </a:ln>
                <a:solidFill>
                  <a:schemeClr val="tx1"/>
                </a:solidFill>
                <a:effectLst/>
                <a:latin typeface="Arial" charset="0"/>
                <a:ea typeface="ＭＳ Ｐゴシック" pitchFamily="34" charset="-128"/>
              </a:endParaRPr>
            </a:p>
          </p:txBody>
        </p:sp>
      </p:grpSp>
      <p:sp>
        <p:nvSpPr>
          <p:cNvPr id="12290" name="Title 1"/>
          <p:cNvSpPr>
            <a:spLocks noGrp="1"/>
          </p:cNvSpPr>
          <p:nvPr>
            <p:ph type="title"/>
          </p:nvPr>
        </p:nvSpPr>
        <p:spPr/>
        <p:txBody>
          <a:bodyPr/>
          <a:lstStyle/>
          <a:p>
            <a:r>
              <a:rPr lang="nb-NO" sz="2800" dirty="0" smtClean="0"/>
              <a:t>Taking advantage of external content</a:t>
            </a:r>
            <a:endParaRPr lang="en-US" sz="28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b-NO" sz="2800" dirty="0" smtClean="0"/>
              <a:t>Focused content</a:t>
            </a:r>
            <a:endParaRPr lang="en-US" sz="2400" dirty="0" smtClean="0"/>
          </a:p>
        </p:txBody>
      </p:sp>
      <p:pic>
        <p:nvPicPr>
          <p:cNvPr id="1026" name="Picture 2" descr="C:\Users\toree.NORWAY\Pictures\jobb\Illustrative\youtube-timetravel.jpg"/>
          <p:cNvPicPr>
            <a:picLocks noChangeAspect="1" noChangeArrowheads="1"/>
          </p:cNvPicPr>
          <p:nvPr/>
        </p:nvPicPr>
        <p:blipFill>
          <a:blip r:embed="rId3" cstate="print"/>
          <a:srcRect/>
          <a:stretch>
            <a:fillRect/>
          </a:stretch>
        </p:blipFill>
        <p:spPr bwMode="auto">
          <a:xfrm>
            <a:off x="395536" y="980728"/>
            <a:ext cx="7056784" cy="500035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b-NO" sz="2800" dirty="0" smtClean="0"/>
              <a:t>User contribution</a:t>
            </a:r>
            <a:endParaRPr lang="en-US" sz="2800" dirty="0" smtClean="0"/>
          </a:p>
        </p:txBody>
      </p:sp>
      <p:pic>
        <p:nvPicPr>
          <p:cNvPr id="12302" name="Picture 4" descr="http://picklebums.com/wp-content/uploads/2009/09/lego1.jpg"/>
          <p:cNvPicPr>
            <a:picLocks noChangeAspect="1" noChangeArrowheads="1"/>
          </p:cNvPicPr>
          <p:nvPr/>
        </p:nvPicPr>
        <p:blipFill>
          <a:blip r:embed="rId3" cstate="print"/>
          <a:srcRect/>
          <a:stretch>
            <a:fillRect/>
          </a:stretch>
        </p:blipFill>
        <p:spPr bwMode="auto">
          <a:xfrm>
            <a:off x="395536" y="1052736"/>
            <a:ext cx="6627434" cy="4392488"/>
          </a:xfrm>
          <a:prstGeom prst="rect">
            <a:avLst/>
          </a:prstGeom>
          <a:noFill/>
          <a:ln w="9525">
            <a:noFill/>
            <a:miter lim="800000"/>
            <a:headEnd/>
            <a:tailEnd/>
          </a:ln>
        </p:spPr>
      </p:pic>
      <p:pic>
        <p:nvPicPr>
          <p:cNvPr id="20" name="Picture 19"/>
          <p:cNvPicPr/>
          <p:nvPr/>
        </p:nvPicPr>
        <p:blipFill>
          <a:blip r:embed="rId4" cstate="print"/>
          <a:srcRect l="960" t="3395" r="46766" b="38859"/>
          <a:stretch>
            <a:fillRect/>
          </a:stretch>
        </p:blipFill>
        <p:spPr bwMode="auto">
          <a:xfrm>
            <a:off x="5220072" y="4653136"/>
            <a:ext cx="2016224" cy="151216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457200"/>
            <a:ext cx="8287072" cy="762000"/>
          </a:xfrm>
        </p:spPr>
        <p:txBody>
          <a:bodyPr/>
          <a:lstStyle/>
          <a:p>
            <a:r>
              <a:rPr lang="nb-NO" sz="2400" dirty="0" smtClean="0"/>
              <a:t>Context sensitive access and distribution</a:t>
            </a:r>
            <a:endParaRPr lang="en-US" sz="2400" dirty="0" smtClean="0"/>
          </a:p>
        </p:txBody>
      </p:sp>
      <p:pic>
        <p:nvPicPr>
          <p:cNvPr id="12298" name="Picture 2" descr="http://t2.gstatic.com/images?q=tbn:ANd9GcSnMaqsJ_ER6dl_5ZokZNLrSP1IpghsGhEyadCV8M7EPgegIvk&amp;t=1&amp;usg=__Y1woxZo67HWZejwLjSi5DMkW3oE="/>
          <p:cNvPicPr>
            <a:picLocks noChangeAspect="1" noChangeArrowheads="1"/>
          </p:cNvPicPr>
          <p:nvPr/>
        </p:nvPicPr>
        <p:blipFill>
          <a:blip r:embed="rId3" cstate="print"/>
          <a:srcRect/>
          <a:stretch>
            <a:fillRect/>
          </a:stretch>
        </p:blipFill>
        <p:spPr bwMode="auto">
          <a:xfrm>
            <a:off x="4283968" y="1196752"/>
            <a:ext cx="3384376" cy="1987720"/>
          </a:xfrm>
          <a:prstGeom prst="rect">
            <a:avLst/>
          </a:prstGeom>
          <a:noFill/>
          <a:ln w="9525">
            <a:noFill/>
            <a:miter lim="800000"/>
            <a:headEnd/>
            <a:tailEnd/>
          </a:ln>
        </p:spPr>
      </p:pic>
      <p:pic>
        <p:nvPicPr>
          <p:cNvPr id="20" name="Picture 19"/>
          <p:cNvPicPr/>
          <p:nvPr/>
        </p:nvPicPr>
        <p:blipFill>
          <a:blip r:embed="rId4" cstate="print"/>
          <a:srcRect l="29233" t="3312" r="38832" b="45133"/>
          <a:stretch>
            <a:fillRect/>
          </a:stretch>
        </p:blipFill>
        <p:spPr bwMode="auto">
          <a:xfrm>
            <a:off x="467544" y="1988840"/>
            <a:ext cx="3096344" cy="3024336"/>
          </a:xfrm>
          <a:prstGeom prst="rect">
            <a:avLst/>
          </a:prstGeom>
          <a:noFill/>
          <a:ln w="9525">
            <a:noFill/>
            <a:miter lim="800000"/>
            <a:headEnd/>
            <a:tailEnd/>
          </a:ln>
        </p:spPr>
      </p:pic>
      <p:pic>
        <p:nvPicPr>
          <p:cNvPr id="40962" name="Picture 2" descr="http://ymailupdates.com/blog/wp-content/uploads/2009/08/yahoo_iphone_calendar1.png"/>
          <p:cNvPicPr>
            <a:picLocks noChangeAspect="1" noChangeArrowheads="1"/>
          </p:cNvPicPr>
          <p:nvPr/>
        </p:nvPicPr>
        <p:blipFill>
          <a:blip r:embed="rId5" cstate="print"/>
          <a:srcRect/>
          <a:stretch>
            <a:fillRect/>
          </a:stretch>
        </p:blipFill>
        <p:spPr bwMode="auto">
          <a:xfrm>
            <a:off x="4499992" y="3861048"/>
            <a:ext cx="2016224" cy="267485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umesse PPT template">
  <a:themeElements>
    <a:clrScheme name="LUMESSE_PALETTE">
      <a:dk1>
        <a:srgbClr val="51284F"/>
      </a:dk1>
      <a:lt1>
        <a:srgbClr val="FFFFFF"/>
      </a:lt1>
      <a:dk2>
        <a:srgbClr val="51284F"/>
      </a:dk2>
      <a:lt2>
        <a:srgbClr val="FFFFFF"/>
      </a:lt2>
      <a:accent1>
        <a:srgbClr val="840B55"/>
      </a:accent1>
      <a:accent2>
        <a:srgbClr val="A50050"/>
      </a:accent2>
      <a:accent3>
        <a:srgbClr val="CE0037"/>
      </a:accent3>
      <a:accent4>
        <a:srgbClr val="D40F7D"/>
      </a:accent4>
      <a:accent5>
        <a:srgbClr val="E57200"/>
      </a:accent5>
      <a:accent6>
        <a:srgbClr val="FFCD00"/>
      </a:accent6>
      <a:hlink>
        <a:srgbClr val="97999B"/>
      </a:hlink>
      <a:folHlink>
        <a:srgbClr val="C8C9C7"/>
      </a:folHlink>
    </a:clrScheme>
    <a:fontScheme name="lumesse 2003">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Lumesse PPT template</Template>
  <TotalTime>986</TotalTime>
  <Words>760</Words>
  <Application>Microsoft Office PowerPoint</Application>
  <PresentationFormat>On-screen Show (4:3)</PresentationFormat>
  <Paragraphs>79</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Lumesse PPT template</vt:lpstr>
      <vt:lpstr>The future of Learning</vt:lpstr>
      <vt:lpstr>Slide 2</vt:lpstr>
      <vt:lpstr>Generation Y: Design conscious</vt:lpstr>
      <vt:lpstr>How do you teach Greg Justice?</vt:lpstr>
      <vt:lpstr>If Greg is a challenge.....                    ........ how will you teach Gen Z!</vt:lpstr>
      <vt:lpstr>Taking advantage of external content</vt:lpstr>
      <vt:lpstr>Focused content</vt:lpstr>
      <vt:lpstr>User contribution</vt:lpstr>
      <vt:lpstr>Context sensitive access and distribution</vt:lpstr>
      <vt:lpstr>Slide 10</vt:lpstr>
      <vt:lpstr>Slide 11</vt:lpstr>
      <vt:lpstr>The learning ecosystem</vt:lpstr>
      <vt:lpstr>Learning Portal or ”under the hood”? An LMS’s must do both </vt:lpstr>
      <vt:lpstr>What is a learning portal?</vt:lpstr>
      <vt:lpstr>100% Interface Flexibility</vt:lpstr>
      <vt:lpstr>Slide 16</vt:lpstr>
      <vt:lpstr>Example designs</vt:lpstr>
      <vt:lpstr>Slide 18</vt:lpstr>
      <vt:lpstr>Slide 19</vt:lpstr>
      <vt:lpstr>Final thoughts</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Adrian Zuffi</dc:creator>
  <cp:lastModifiedBy>Adrian Zuffi</cp:lastModifiedBy>
  <cp:revision>25</cp:revision>
  <dcterms:created xsi:type="dcterms:W3CDTF">2012-02-29T06:04:35Z</dcterms:created>
  <dcterms:modified xsi:type="dcterms:W3CDTF">2012-03-02T05:18:51Z</dcterms:modified>
</cp:coreProperties>
</file>