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sldIdLst>
    <p:sldId id="260" r:id="rId2"/>
    <p:sldId id="259" r:id="rId3"/>
    <p:sldId id="257" r:id="rId4"/>
    <p:sldId id="261" r:id="rId5"/>
    <p:sldId id="264" r:id="rId6"/>
    <p:sldId id="273" r:id="rId7"/>
    <p:sldId id="265" r:id="rId8"/>
    <p:sldId id="266" r:id="rId9"/>
    <p:sldId id="267" r:id="rId10"/>
    <p:sldId id="263" r:id="rId11"/>
    <p:sldId id="268" r:id="rId12"/>
    <p:sldId id="271" r:id="rId13"/>
    <p:sldId id="270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04" y="-64"/>
      </p:cViewPr>
      <p:guideLst>
        <p:guide orient="horz" pos="499"/>
        <p:guide orient="horz" pos="4089"/>
        <p:guide orient="horz" pos="3974"/>
        <p:guide orient="horz" pos="799"/>
        <p:guide orient="horz" pos="4247"/>
        <p:guide orient="horz" pos="3835"/>
        <p:guide orient="horz" pos="1239"/>
        <p:guide pos="998"/>
        <p:guide pos="5602"/>
        <p:guide pos="5447"/>
        <p:guide pos="816"/>
        <p:guide pos="136"/>
        <p:guide pos="34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персонала</c:v>
                </c:pt>
              </c:strCache>
            </c:strRef>
          </c:tx>
          <c:dLbls>
            <c:dLbl>
              <c:idx val="0"/>
              <c:layout/>
              <c:dLblPos val="ctr"/>
              <c:showPercent val="1"/>
            </c:dLbl>
            <c:dLbl>
              <c:idx val="1"/>
              <c:layout/>
              <c:dLblPos val="ctr"/>
              <c:showPercent val="1"/>
            </c:dLbl>
            <c:dLbl>
              <c:idx val="2"/>
              <c:layout/>
              <c:dLblPos val="ctr"/>
              <c:showPercent val="1"/>
            </c:dLbl>
            <c:txPr>
              <a:bodyPr/>
              <a:lstStyle/>
              <a:p>
                <a:pPr>
                  <a:defRPr b="1" i="0"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dLblPos val="ctr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АУП</c:v>
                </c:pt>
                <c:pt idx="1">
                  <c:v>Линейный персонал</c:v>
                </c:pt>
                <c:pt idx="2">
                  <c:v>Рабочие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15</c:v>
                </c:pt>
                <c:pt idx="2">
                  <c:v>61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32" y="0"/>
            <a:ext cx="294555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2" y="4715709"/>
            <a:ext cx="5439412" cy="446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0"/>
            <a:ext cx="294555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32" y="9429830"/>
            <a:ext cx="294555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202E14-D5EC-47E2-A598-CE40C12579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185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339725" y="3181350"/>
            <a:ext cx="8804275" cy="1403350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 userDrawn="1"/>
        </p:nvSpPr>
        <p:spPr bwMode="auto">
          <a:xfrm>
            <a:off x="0" y="3181350"/>
            <a:ext cx="339725" cy="1403350"/>
          </a:xfrm>
          <a:prstGeom prst="rect">
            <a:avLst/>
          </a:prstGeom>
          <a:solidFill>
            <a:srgbClr val="E318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411413" y="3176588"/>
            <a:ext cx="6597650" cy="1408112"/>
          </a:xfrm>
        </p:spPr>
        <p:txBody>
          <a:bodyPr lIns="91440" rIns="9144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4967288"/>
            <a:ext cx="6589713" cy="982662"/>
          </a:xfrm>
        </p:spPr>
        <p:txBody>
          <a:bodyPr lIns="91440" rIns="91440"/>
          <a:lstStyle>
            <a:lvl1pPr marL="0" indent="0">
              <a:buFontTx/>
              <a:buNone/>
              <a:defRPr sz="2400">
                <a:solidFill>
                  <a:srgbClr val="00539B"/>
                </a:solidFill>
              </a:defRPr>
            </a:lvl1pPr>
          </a:lstStyle>
          <a:p>
            <a:pPr lvl="0"/>
            <a:endParaRPr lang="ru-RU" noProof="0" smtClean="0"/>
          </a:p>
        </p:txBody>
      </p:sp>
      <p:pic>
        <p:nvPicPr>
          <p:cNvPr id="4104" name="Picture 8" descr="2 copy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00"/>
          <a:stretch>
            <a:fillRect/>
          </a:stretch>
        </p:blipFill>
        <p:spPr bwMode="auto">
          <a:xfrm>
            <a:off x="2484438" y="647700"/>
            <a:ext cx="42037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4222750" y="6824663"/>
            <a:ext cx="4921250" cy="34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8D02F8-3CD4-4BCD-B329-85FE69E1CD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6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2288" y="115888"/>
            <a:ext cx="1774825" cy="6192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47813" y="115888"/>
            <a:ext cx="5172075" cy="6192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547CEC-2A73-4E92-A500-CD15742952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6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7099300" cy="1033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47813" y="1808163"/>
            <a:ext cx="3473450" cy="4500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73663" y="1808163"/>
            <a:ext cx="3473450" cy="45005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543925" y="6200775"/>
            <a:ext cx="506413" cy="363538"/>
          </a:xfrm>
        </p:spPr>
        <p:txBody>
          <a:bodyPr/>
          <a:lstStyle>
            <a:lvl1pPr>
              <a:defRPr/>
            </a:lvl1pPr>
          </a:lstStyle>
          <a:p>
            <a:fld id="{33A83BF9-1B38-4AA3-8AA1-0143FDAF3E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1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F148C7-6778-4D8C-8734-E969021159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07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FE043C-DFA5-496C-85CB-DD595567B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9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7813" y="1808163"/>
            <a:ext cx="347345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73663" y="1808163"/>
            <a:ext cx="347345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309A3-DDD0-494F-9903-62053599AE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41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4E33D7-6D91-41FE-85A5-4F2969660A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09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DF6F3A-F8AB-4B5A-BAC6-00FA127419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13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CBF06D-734F-44FF-982D-E8989E7405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90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A994F2-266E-4945-8015-938A384720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24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361A8E-F55C-4CD4-AC4E-30F815C7B8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60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Line 4"/>
          <p:cNvSpPr>
            <a:spLocks noChangeShapeType="1"/>
          </p:cNvSpPr>
          <p:nvPr userDrawn="1"/>
        </p:nvSpPr>
        <p:spPr bwMode="auto">
          <a:xfrm>
            <a:off x="0" y="1266825"/>
            <a:ext cx="914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 userDrawn="1"/>
        </p:nvSpPr>
        <p:spPr bwMode="auto">
          <a:xfrm>
            <a:off x="0" y="6719888"/>
            <a:ext cx="9144000" cy="138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8" name="Picture 6" descr="мтгек copy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4175"/>
            <a:ext cx="1212850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15888"/>
            <a:ext cx="7099300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в две строки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808163"/>
            <a:ext cx="7099300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925" y="6200775"/>
            <a:ext cx="506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accent1"/>
                </a:solidFill>
                <a:latin typeface="+mn-lt"/>
              </a:defRPr>
            </a:lvl1pPr>
          </a:lstStyle>
          <a:p>
            <a:fld id="{45FE40DB-E0FC-448E-ABC0-229CF28592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0" y="6716713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Нам по пути?</a:t>
            </a:r>
            <a:br>
              <a:rPr lang="ru-RU" sz="3200" dirty="0"/>
            </a:br>
            <a:r>
              <a:rPr lang="ru-RU" sz="2000" i="1" dirty="0"/>
              <a:t>Как с помощью опросов оценить отношение сотрудников к декларируемым ценностям </a:t>
            </a:r>
            <a:r>
              <a:rPr lang="ru-RU" sz="2000" i="1" dirty="0" smtClean="0"/>
              <a:t>компании</a:t>
            </a:r>
            <a:endParaRPr lang="ru-RU" sz="3200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Москва, февраль 2011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10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821" y="115888"/>
            <a:ext cx="6516575" cy="1033462"/>
          </a:xfrm>
        </p:spPr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19573" y="1808163"/>
            <a:ext cx="4104456" cy="4500562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 dirty="0"/>
          </a:p>
          <a:p>
            <a:pPr marL="0" indent="0">
              <a:buFontTx/>
              <a:buNone/>
            </a:pPr>
            <a:r>
              <a:rPr lang="ru-RU" sz="2400" dirty="0" smtClean="0"/>
              <a:t>Таким образом за 2 недели были опрошены 4615 человек</a:t>
            </a:r>
          </a:p>
          <a:p>
            <a:pPr marL="0" indent="0">
              <a:buNone/>
            </a:pPr>
            <a:r>
              <a:rPr lang="ru-RU" sz="2400" dirty="0" smtClean="0"/>
              <a:t>Из </a:t>
            </a:r>
            <a:r>
              <a:rPr lang="ru-RU" sz="2400" dirty="0"/>
              <a:t>них:</a:t>
            </a:r>
          </a:p>
          <a:p>
            <a:r>
              <a:rPr lang="ru-RU" sz="2400" dirty="0"/>
              <a:t>24% - АУП (офис)</a:t>
            </a:r>
          </a:p>
          <a:p>
            <a:r>
              <a:rPr lang="ru-RU" sz="2400" dirty="0"/>
              <a:t>15% - Линейный персонал</a:t>
            </a:r>
          </a:p>
          <a:p>
            <a:r>
              <a:rPr lang="ru-RU" sz="2400" dirty="0"/>
              <a:t>61% - Рабочие</a:t>
            </a:r>
          </a:p>
          <a:p>
            <a:pPr marL="0" indent="0">
              <a:buFontTx/>
              <a:buNone/>
            </a:pP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02272591"/>
              </p:ext>
            </p:extLst>
          </p:nvPr>
        </p:nvGraphicFramePr>
        <p:xfrm>
          <a:off x="4968044" y="1664804"/>
          <a:ext cx="3679069" cy="464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248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11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821" y="115888"/>
            <a:ext cx="6516575" cy="1033462"/>
          </a:xfrm>
        </p:spPr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07604" y="1772816"/>
            <a:ext cx="6624736" cy="34203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Таким образом, в опросе приняли участие все категории персонала. Процентное соотношение участников опроса говорит о том, что результаты </a:t>
            </a:r>
            <a:r>
              <a:rPr lang="ru-RU" sz="2000" dirty="0" smtClean="0"/>
              <a:t>достаточно репрезентативны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Основной целью опроса было выяснить отношение сотрудников к тем ценностям, о которых говорилось в опросе. По результатам проведенного опроса можно с уверенностью сказать, что практически все сотрудники Строительного сектора разделяют эти </a:t>
            </a:r>
            <a:r>
              <a:rPr lang="ru-RU" sz="2000" dirty="0" smtClean="0"/>
              <a:t>ценности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938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12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821" y="115888"/>
            <a:ext cx="6516575" cy="1033462"/>
          </a:xfrm>
        </p:spPr>
        <p:txBody>
          <a:bodyPr/>
          <a:lstStyle/>
          <a:p>
            <a:r>
              <a:rPr lang="ru-RU" dirty="0" smtClean="0"/>
              <a:t>Результаты опроса ***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376772"/>
            <a:ext cx="7380820" cy="4896606"/>
          </a:xfrm>
        </p:spPr>
        <p:txBody>
          <a:bodyPr/>
          <a:lstStyle/>
          <a:p>
            <a:r>
              <a:rPr lang="ru-RU" sz="1400" dirty="0"/>
              <a:t>Подавляющее большинство сотрудников согласны с тем, что лучшей гарантией занятости является повышение конкурентоспособности компании и с тем, что сотрудников необходимо развивать и обучать.</a:t>
            </a:r>
          </a:p>
          <a:p>
            <a:endParaRPr lang="ru-RU" sz="1400" dirty="0"/>
          </a:p>
          <a:p>
            <a:r>
              <a:rPr lang="ru-RU" sz="1400" dirty="0"/>
              <a:t>Обеспечение безопасных условий труда не требует дополнительных комментариев и является необходимым и естественным условием нормальной работы любого человека.</a:t>
            </a:r>
          </a:p>
          <a:p>
            <a:endParaRPr lang="ru-RU" sz="1400" dirty="0"/>
          </a:p>
          <a:p>
            <a:r>
              <a:rPr lang="ru-RU" sz="1400" dirty="0"/>
              <a:t>Несмотря на то что, большинство участников опроса согласны с необходимостью обеспечения равных условий работы всем сотрудникам, присутствует достаточно много - 26% - людей, которые по разным причинам не поддерживают это утверждение.</a:t>
            </a:r>
          </a:p>
          <a:p>
            <a:endParaRPr lang="ru-RU" sz="1400" dirty="0"/>
          </a:p>
          <a:p>
            <a:r>
              <a:rPr lang="ru-RU" sz="1400" dirty="0"/>
              <a:t>13% сотрудников не готовы разделить неуспех компании. Этот пункт опроса содержал много комментариев - их можно обобщить как "за неуспех должны отвечать виновные, а не все"</a:t>
            </a:r>
          </a:p>
          <a:p>
            <a:endParaRPr lang="ru-RU" sz="1400" dirty="0"/>
          </a:p>
          <a:p>
            <a:r>
              <a:rPr lang="ru-RU" sz="1400" dirty="0"/>
              <a:t>83% участников опроса считают необходимым создание "горячей линии". Это говорит о том, что не везде есть открытый и прозрачный механизм решения проблем и нам предстоит много работы в этом направлении.</a:t>
            </a:r>
          </a:p>
          <a:p>
            <a:endParaRPr lang="ru-RU" sz="1400" dirty="0" smtClean="0"/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31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13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821" y="115888"/>
            <a:ext cx="6516575" cy="1033462"/>
          </a:xfrm>
        </p:spPr>
        <p:txBody>
          <a:bodyPr/>
          <a:lstStyle/>
          <a:p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851920" y="1808163"/>
            <a:ext cx="5051214" cy="42491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7565" y="1808163"/>
            <a:ext cx="3132348" cy="4249129"/>
          </a:xfrm>
        </p:spPr>
        <p:txBody>
          <a:bodyPr/>
          <a:lstStyle/>
          <a:p>
            <a:r>
              <a:rPr lang="ru-RU" sz="2000" dirty="0" smtClean="0"/>
              <a:t>Публикация миссии компании</a:t>
            </a:r>
          </a:p>
          <a:p>
            <a:r>
              <a:rPr lang="ru-RU" sz="2000" dirty="0" smtClean="0"/>
              <a:t>Опрос на знание (выполнение) Единого Социального Стандарта</a:t>
            </a:r>
          </a:p>
          <a:p>
            <a:r>
              <a:rPr lang="ru-RU" sz="2000" dirty="0" smtClean="0"/>
              <a:t>Оценка работы службы персонала</a:t>
            </a:r>
          </a:p>
          <a:p>
            <a:r>
              <a:rPr lang="ru-RU" sz="2000" dirty="0" smtClean="0"/>
              <a:t>В перспективном плане – исследование вовлеченности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08820"/>
            <a:ext cx="505121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2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C5E3D-1A86-412C-8B0D-1CD24854BDC8}" type="slidenum">
              <a:rPr lang="ru-RU"/>
              <a:pPr/>
              <a:t>2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857" y="163290"/>
            <a:ext cx="4248323" cy="1033462"/>
          </a:xfrm>
        </p:spPr>
        <p:txBody>
          <a:bodyPr/>
          <a:lstStyle/>
          <a:p>
            <a:r>
              <a:rPr lang="ru-RU" dirty="0" smtClean="0"/>
              <a:t>Цель опроса</a:t>
            </a:r>
            <a:endParaRPr lang="ru-RU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7813" y="1808163"/>
            <a:ext cx="7099300" cy="3493045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 результате реорганизации бизнеса в компании стоит задача введения общей  миссии и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ценностей,  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как программного документа, который распространяется на весь строительный сектор. </a:t>
            </a:r>
            <a:endParaRPr lang="ru-RU" sz="24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Цель 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опроса – выяснить отношение сотрудников к декларируемым ценностям</a:t>
            </a:r>
            <a:endParaRPr lang="ru-RU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Корпорация «</a:t>
            </a:r>
            <a:r>
              <a:rPr lang="ru-RU" dirty="0" err="1"/>
              <a:t>Главстрой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9" name="Picture 5" descr="222 copy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1"/>
          <a:stretch>
            <a:fillRect/>
          </a:stretch>
        </p:blipFill>
        <p:spPr>
          <a:xfrm>
            <a:off x="5508625" y="1973263"/>
            <a:ext cx="3130550" cy="4295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808163"/>
            <a:ext cx="3671887" cy="4500562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 dirty="0"/>
          </a:p>
          <a:p>
            <a:pPr marL="0" indent="0">
              <a:buFontTx/>
              <a:buNone/>
            </a:pPr>
            <a:r>
              <a:rPr lang="ru-RU" sz="2400" dirty="0" smtClean="0"/>
              <a:t>За основу опроса были взяты ценности одной из компаний Группы «Базовый элемент»</a:t>
            </a:r>
          </a:p>
          <a:p>
            <a:pPr marL="0" indent="0">
              <a:buFontTx/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4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опроса</a:t>
            </a:r>
            <a:endParaRPr lang="ru-RU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808163"/>
            <a:ext cx="6012519" cy="4500562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 dirty="0"/>
          </a:p>
          <a:p>
            <a:r>
              <a:rPr lang="ru-RU" sz="2400" dirty="0" smtClean="0"/>
              <a:t>Составление вопросов</a:t>
            </a:r>
          </a:p>
          <a:p>
            <a:r>
              <a:rPr lang="ru-RU" sz="2400" dirty="0" smtClean="0"/>
              <a:t>Согласование шаблона (формата) опроса в </a:t>
            </a:r>
            <a:r>
              <a:rPr lang="en-US" sz="2400" dirty="0" smtClean="0"/>
              <a:t>AXES</a:t>
            </a:r>
          </a:p>
          <a:p>
            <a:r>
              <a:rPr lang="ru-RU" sz="2400" dirty="0" smtClean="0"/>
              <a:t>Тестирование опроса</a:t>
            </a:r>
          </a:p>
          <a:p>
            <a:r>
              <a:rPr lang="ru-RU" sz="2400" dirty="0" smtClean="0"/>
              <a:t>Совещание служб по управлению персоналом – объяснение цели опроса и порядка его проведения</a:t>
            </a:r>
          </a:p>
          <a:p>
            <a:r>
              <a:rPr lang="ru-RU" sz="2400" dirty="0" smtClean="0"/>
              <a:t>Запуск опроса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248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5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опроса</a:t>
            </a:r>
            <a:endParaRPr lang="ru-RU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808163"/>
            <a:ext cx="6012519" cy="3961097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Все сотрудники, работающие в офисах и имеющие доступ к интернету, получили ссылку на опрос</a:t>
            </a:r>
          </a:p>
          <a:p>
            <a:pPr marL="0" indent="0">
              <a:buNone/>
            </a:pPr>
            <a:r>
              <a:rPr lang="ru-RU" sz="2400" dirty="0" smtClean="0"/>
              <a:t>Управляющие компании довольно активно приняли участие в опросе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74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6</a:t>
            </a:fld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849" y="115888"/>
            <a:ext cx="4392339" cy="1033462"/>
          </a:xfrm>
        </p:spPr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936372" cy="50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3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7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опроса</a:t>
            </a:r>
            <a:endParaRPr lang="ru-RU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11561" y="1772816"/>
            <a:ext cx="3636404" cy="3277021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Сложнее было с рабочими и линейным персоналом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На строительных площадках доступ к компьютеру есть только в штабе строительства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490" y="1916832"/>
            <a:ext cx="457246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2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8</a:t>
            </a:fld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опроса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791580" y="2528900"/>
            <a:ext cx="3384376" cy="34203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Прорабы (бригадиры, мастера) на оперативках раздавали рабочим опросник и просили заполнить</a:t>
            </a:r>
          </a:p>
          <a:p>
            <a:pPr marL="0" indent="0">
              <a:buNone/>
            </a:pPr>
            <a:r>
              <a:rPr lang="ru-RU" sz="2000" dirty="0" smtClean="0"/>
              <a:t>Заполнение анкет занимает не более пяти минут – т.е. мы не нарушили производственный процесс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8" name="Picture 9" descr="Фото-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6927" y="2577133"/>
            <a:ext cx="4400186" cy="330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6648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Проводить опрос для рабочих решили на бумажных носителях</a:t>
            </a:r>
          </a:p>
        </p:txBody>
      </p:sp>
    </p:spTree>
    <p:extLst>
      <p:ext uri="{BB962C8B-B14F-4D97-AF65-F5344CB8AC3E}">
        <p14:creationId xmlns:p14="http://schemas.microsoft.com/office/powerpoint/2010/main" xmlns="" val="33813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BE20F-CA10-4891-A258-2EDD0E53ED3D}" type="slidenum">
              <a:rPr lang="ru-RU"/>
              <a:pPr/>
              <a:t>9</a:t>
            </a:fld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опроса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1151620" y="1736812"/>
            <a:ext cx="7505898" cy="45005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Дальнейшая работа с заполненными опросами рабочих легла на плечи сотрудников отделов по работе с персоналом –данные</a:t>
            </a:r>
            <a:r>
              <a:rPr lang="en-US" dirty="0" smtClean="0"/>
              <a:t> </a:t>
            </a:r>
            <a:r>
              <a:rPr lang="ru-RU" dirty="0" smtClean="0"/>
              <a:t>опроса вводились в систему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45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5">
      <a:dk1>
        <a:srgbClr val="3B79B0"/>
      </a:dk1>
      <a:lt1>
        <a:srgbClr val="FFFFFF"/>
      </a:lt1>
      <a:dk2>
        <a:srgbClr val="000000"/>
      </a:dk2>
      <a:lt2>
        <a:srgbClr val="A7A9AC"/>
      </a:lt2>
      <a:accent1>
        <a:srgbClr val="E31836"/>
      </a:accent1>
      <a:accent2>
        <a:srgbClr val="333399"/>
      </a:accent2>
      <a:accent3>
        <a:srgbClr val="FFFFFF"/>
      </a:accent3>
      <a:accent4>
        <a:srgbClr val="316696"/>
      </a:accent4>
      <a:accent5>
        <a:srgbClr val="EFABAE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539B"/>
        </a:dk1>
        <a:lt1>
          <a:srgbClr val="FFFFFF"/>
        </a:lt1>
        <a:dk2>
          <a:srgbClr val="000000"/>
        </a:dk2>
        <a:lt2>
          <a:srgbClr val="808080"/>
        </a:lt2>
        <a:accent1>
          <a:srgbClr val="E31836"/>
        </a:accent1>
        <a:accent2>
          <a:srgbClr val="333399"/>
        </a:accent2>
        <a:accent3>
          <a:srgbClr val="FFFFFF"/>
        </a:accent3>
        <a:accent4>
          <a:srgbClr val="004684"/>
        </a:accent4>
        <a:accent5>
          <a:srgbClr val="EFAB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539B"/>
        </a:dk1>
        <a:lt1>
          <a:srgbClr val="FFFFFF"/>
        </a:lt1>
        <a:dk2>
          <a:srgbClr val="000000"/>
        </a:dk2>
        <a:lt2>
          <a:srgbClr val="A7A9AC"/>
        </a:lt2>
        <a:accent1>
          <a:srgbClr val="E31836"/>
        </a:accent1>
        <a:accent2>
          <a:srgbClr val="333399"/>
        </a:accent2>
        <a:accent3>
          <a:srgbClr val="FFFFFF"/>
        </a:accent3>
        <a:accent4>
          <a:srgbClr val="004684"/>
        </a:accent4>
        <a:accent5>
          <a:srgbClr val="EFAB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5">
        <a:dk1>
          <a:srgbClr val="3B79B0"/>
        </a:dk1>
        <a:lt1>
          <a:srgbClr val="FFFFFF"/>
        </a:lt1>
        <a:dk2>
          <a:srgbClr val="000000"/>
        </a:dk2>
        <a:lt2>
          <a:srgbClr val="A7A9AC"/>
        </a:lt2>
        <a:accent1>
          <a:srgbClr val="E31836"/>
        </a:accent1>
        <a:accent2>
          <a:srgbClr val="333399"/>
        </a:accent2>
        <a:accent3>
          <a:srgbClr val="FFFFFF"/>
        </a:accent3>
        <a:accent4>
          <a:srgbClr val="316696"/>
        </a:accent4>
        <a:accent5>
          <a:srgbClr val="EFAB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486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1_Оформление по умолчанию</vt:lpstr>
      <vt:lpstr>Нам по пути? Как с помощью опросов оценить отношение сотрудников к декларируемым ценностям компании</vt:lpstr>
      <vt:lpstr>Цель опроса</vt:lpstr>
      <vt:lpstr>Корпорация «Главстрой»</vt:lpstr>
      <vt:lpstr>Порядок проведения опроса</vt:lpstr>
      <vt:lpstr>Порядок проведения опроса</vt:lpstr>
      <vt:lpstr>Опрос</vt:lpstr>
      <vt:lpstr>Порядок проведения опроса</vt:lpstr>
      <vt:lpstr>Порядок проведения опроса</vt:lpstr>
      <vt:lpstr>Порядок проведения опроса</vt:lpstr>
      <vt:lpstr>Результаты опроса</vt:lpstr>
      <vt:lpstr>Результаты опроса</vt:lpstr>
      <vt:lpstr>Результаты опроса ***</vt:lpstr>
      <vt:lpstr>Планы</vt:lpstr>
    </vt:vector>
  </TitlesOfParts>
  <Company>my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Лесюнин</dc:creator>
  <cp:lastModifiedBy>Ispiryan</cp:lastModifiedBy>
  <cp:revision>33</cp:revision>
  <cp:lastPrinted>2011-02-17T10:55:26Z</cp:lastPrinted>
  <dcterms:created xsi:type="dcterms:W3CDTF">2006-07-28T08:28:35Z</dcterms:created>
  <dcterms:modified xsi:type="dcterms:W3CDTF">2011-02-24T17:18:40Z</dcterms:modified>
</cp:coreProperties>
</file>