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61"/>
  </p:notesMasterIdLst>
  <p:handoutMasterIdLst>
    <p:handoutMasterId r:id="rId62"/>
  </p:handoutMasterIdLst>
  <p:sldIdLst>
    <p:sldId id="788" r:id="rId3"/>
    <p:sldId id="873" r:id="rId4"/>
    <p:sldId id="872" r:id="rId5"/>
    <p:sldId id="879" r:id="rId6"/>
    <p:sldId id="874" r:id="rId7"/>
    <p:sldId id="875" r:id="rId8"/>
    <p:sldId id="876" r:id="rId9"/>
    <p:sldId id="877" r:id="rId10"/>
    <p:sldId id="878" r:id="rId11"/>
    <p:sldId id="880" r:id="rId12"/>
    <p:sldId id="881" r:id="rId13"/>
    <p:sldId id="882" r:id="rId14"/>
    <p:sldId id="883" r:id="rId15"/>
    <p:sldId id="885" r:id="rId16"/>
    <p:sldId id="887" r:id="rId17"/>
    <p:sldId id="888" r:id="rId18"/>
    <p:sldId id="889" r:id="rId19"/>
    <p:sldId id="890" r:id="rId20"/>
    <p:sldId id="891" r:id="rId21"/>
    <p:sldId id="892" r:id="rId22"/>
    <p:sldId id="893" r:id="rId23"/>
    <p:sldId id="894" r:id="rId24"/>
    <p:sldId id="895" r:id="rId25"/>
    <p:sldId id="896" r:id="rId26"/>
    <p:sldId id="897" r:id="rId27"/>
    <p:sldId id="898" r:id="rId28"/>
    <p:sldId id="899" r:id="rId29"/>
    <p:sldId id="900" r:id="rId30"/>
    <p:sldId id="901" r:id="rId31"/>
    <p:sldId id="902" r:id="rId32"/>
    <p:sldId id="903" r:id="rId33"/>
    <p:sldId id="904" r:id="rId34"/>
    <p:sldId id="905" r:id="rId35"/>
    <p:sldId id="906" r:id="rId36"/>
    <p:sldId id="907" r:id="rId37"/>
    <p:sldId id="908" r:id="rId38"/>
    <p:sldId id="909" r:id="rId39"/>
    <p:sldId id="910" r:id="rId40"/>
    <p:sldId id="911" r:id="rId41"/>
    <p:sldId id="912" r:id="rId42"/>
    <p:sldId id="913" r:id="rId43"/>
    <p:sldId id="914" r:id="rId44"/>
    <p:sldId id="915" r:id="rId45"/>
    <p:sldId id="916" r:id="rId46"/>
    <p:sldId id="738" r:id="rId47"/>
    <p:sldId id="739" r:id="rId48"/>
    <p:sldId id="813" r:id="rId49"/>
    <p:sldId id="740" r:id="rId50"/>
    <p:sldId id="814" r:id="rId51"/>
    <p:sldId id="865" r:id="rId52"/>
    <p:sldId id="866" r:id="rId53"/>
    <p:sldId id="867" r:id="rId54"/>
    <p:sldId id="868" r:id="rId55"/>
    <p:sldId id="869" r:id="rId56"/>
    <p:sldId id="870" r:id="rId57"/>
    <p:sldId id="871" r:id="rId58"/>
    <p:sldId id="748" r:id="rId59"/>
    <p:sldId id="750" r:id="rId60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00"/>
    <a:srgbClr val="FF6600"/>
    <a:srgbClr val="008000"/>
    <a:srgbClr val="FF9900"/>
    <a:srgbClr val="CF0072"/>
    <a:srgbClr val="FE0073"/>
    <a:srgbClr val="009AA6"/>
    <a:srgbClr val="FF9999"/>
    <a:srgbClr val="FFB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6" autoAdjust="0"/>
    <p:restoredTop sz="80286" autoAdjust="0"/>
  </p:normalViewPr>
  <p:slideViewPr>
    <p:cSldViewPr snapToGrid="0" showGuides="1">
      <p:cViewPr varScale="1">
        <p:scale>
          <a:sx n="58" d="100"/>
          <a:sy n="58" d="100"/>
        </p:scale>
        <p:origin x="-882" y="-96"/>
      </p:cViewPr>
      <p:guideLst>
        <p:guide orient="horz" pos="2322"/>
        <p:guide orient="horz" pos="755"/>
        <p:guide orient="horz" pos="4020"/>
        <p:guide orient="horz" pos="119"/>
        <p:guide orient="horz" pos="3874"/>
        <p:guide pos="466"/>
        <p:guide pos="528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-2688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615640248529238"/>
          <c:y val="0.05"/>
          <c:w val="0.55636388811449899"/>
          <c:h val="0.879536417322834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Бэби-бумеры (48-55)</c:v>
                </c:pt>
              </c:strCache>
            </c:strRef>
          </c:tx>
          <c:spPr>
            <a:solidFill>
              <a:schemeClr val="bg2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381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Россия</c:v>
                </c:pt>
                <c:pt idx="1">
                  <c:v>Азиатско-Тихоокеанский регион</c:v>
                </c:pt>
                <c:pt idx="2">
                  <c:v>Европа</c:v>
                </c:pt>
                <c:pt idx="3">
                  <c:v>Северная Америка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0.16</c:v>
                </c:pt>
                <c:pt idx="1">
                  <c:v>0.49000000000000032</c:v>
                </c:pt>
                <c:pt idx="2">
                  <c:v>0.49000000000000032</c:v>
                </c:pt>
                <c:pt idx="3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Поколение Х (30-47)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381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Россия</c:v>
                </c:pt>
                <c:pt idx="1">
                  <c:v>Азиатско-Тихоокеанский регион</c:v>
                </c:pt>
                <c:pt idx="2">
                  <c:v>Европа</c:v>
                </c:pt>
                <c:pt idx="3">
                  <c:v>Северная Америка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0.19</c:v>
                </c:pt>
                <c:pt idx="1">
                  <c:v>0.47000000000000008</c:v>
                </c:pt>
                <c:pt idx="2">
                  <c:v>0.4</c:v>
                </c:pt>
                <c:pt idx="3">
                  <c:v>0.53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Поколение Y (18-29)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 w="381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Россия</c:v>
                </c:pt>
                <c:pt idx="1">
                  <c:v>Азиатско-Тихоокеанский регион</c:v>
                </c:pt>
                <c:pt idx="2">
                  <c:v>Европа</c:v>
                </c:pt>
                <c:pt idx="3">
                  <c:v>Северная Америка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0.45</c:v>
                </c:pt>
                <c:pt idx="2">
                  <c:v>0.31000000000000177</c:v>
                </c:pt>
                <c:pt idx="3">
                  <c:v>0.53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717440"/>
        <c:axId val="134718976"/>
      </c:barChart>
      <c:catAx>
        <c:axId val="13471744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4718976"/>
        <c:crosses val="autoZero"/>
        <c:auto val="1"/>
        <c:lblAlgn val="ctr"/>
        <c:lblOffset val="100"/>
        <c:noMultiLvlLbl val="0"/>
      </c:catAx>
      <c:valAx>
        <c:axId val="1347189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717440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78394521811319517"/>
          <c:y val="0.33151365865566285"/>
          <c:w val="0.18712405602558105"/>
          <c:h val="0.4477177496059971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405639367800391"/>
          <c:h val="0.931250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800" dirty="0" smtClean="0"/>
                      <a:t>+</a:t>
                    </a:r>
                    <a:r>
                      <a:rPr lang="en-US" dirty="0" smtClean="0"/>
                      <a:t>4,86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-</a:t>
                    </a:r>
                    <a:r>
                      <a:rPr lang="en-US" dirty="0" smtClean="0"/>
                      <a:t>0,84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Магазин А</c:v>
                </c:pt>
                <c:pt idx="1">
                  <c:v>Магазин B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4.8599999999999985</c:v>
                </c:pt>
                <c:pt idx="1">
                  <c:v>-0.84000000000000064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41376"/>
        <c:axId val="86742912"/>
      </c:barChart>
      <c:catAx>
        <c:axId val="8674137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3200"/>
            </a:pPr>
            <a:endParaRPr lang="ru-RU"/>
          </a:p>
        </c:txPr>
        <c:crossAx val="86742912"/>
        <c:crosses val="autoZero"/>
        <c:auto val="1"/>
        <c:lblAlgn val="ctr"/>
        <c:lblOffset val="100"/>
        <c:noMultiLvlLbl val="0"/>
      </c:catAx>
      <c:valAx>
        <c:axId val="86742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67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800" dirty="0" smtClean="0"/>
                      <a:t>+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/>
                      <a:t>-</a:t>
                    </a:r>
                    <a:r>
                      <a:rPr lang="en-US" dirty="0" smtClean="0"/>
                      <a:t>30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Магазин А</c:v>
                </c:pt>
                <c:pt idx="1">
                  <c:v>Магазин 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-30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35392"/>
        <c:axId val="91436928"/>
      </c:barChart>
      <c:catAx>
        <c:axId val="9143539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3200"/>
            </a:pPr>
            <a:endParaRPr lang="ru-RU"/>
          </a:p>
        </c:txPr>
        <c:crossAx val="91436928"/>
        <c:crosses val="autoZero"/>
        <c:auto val="1"/>
        <c:lblAlgn val="ctr"/>
        <c:lblOffset val="100"/>
        <c:noMultiLvlLbl val="0"/>
      </c:catAx>
      <c:valAx>
        <c:axId val="914369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143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ts val="1600"/>
              </a:lnSpc>
              <a:defRPr sz="1600" b="0"/>
            </a:pPr>
            <a:r>
              <a:rPr lang="ru-RU" sz="1400" b="0" dirty="0" smtClean="0"/>
              <a:t>Нанимает очень</a:t>
            </a:r>
          </a:p>
          <a:p>
            <a:pPr>
              <a:lnSpc>
                <a:spcPts val="1600"/>
              </a:lnSpc>
              <a:defRPr sz="1600" b="0"/>
            </a:pPr>
            <a:r>
              <a:rPr lang="ru-RU" sz="1400" b="0" dirty="0" smtClean="0"/>
              <a:t>талантливых людей</a:t>
            </a:r>
            <a:endParaRPr lang="ru-RU" sz="1400" b="0" dirty="0"/>
          </a:p>
        </c:rich>
      </c:tx>
      <c:layout>
        <c:manualLayout>
          <c:xMode val="edge"/>
          <c:yMode val="edge"/>
          <c:x val="0.25618950242090394"/>
          <c:y val="0.730725801486837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828311404552925"/>
          <c:y val="0.15863606015379694"/>
          <c:w val="0.42343377190894543"/>
          <c:h val="0.55592425990704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>
                  <a:rot lat="0" lon="0" rev="6600000"/>
                </a:lightRig>
              </a:scene3d>
              <a:sp3d prstMaterial="metal">
                <a:bevelT w="38100"/>
              </a:sp3d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8.4882603173623228E-2"/>
                  <c:y val="0.12098167965752775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ts val="1600"/>
              </a:lnSpc>
              <a:defRPr sz="1600" b="0"/>
            </a:pPr>
            <a:r>
              <a:rPr lang="ru-RU" sz="1400" b="0" dirty="0" smtClean="0"/>
              <a:t>Развивает людей</a:t>
            </a:r>
          </a:p>
          <a:p>
            <a:pPr>
              <a:lnSpc>
                <a:spcPts val="1600"/>
              </a:lnSpc>
              <a:defRPr sz="1600" b="0"/>
            </a:pPr>
            <a:r>
              <a:rPr lang="ru-RU" sz="1400" b="0" dirty="0" smtClean="0"/>
              <a:t>быстро и эффективно</a:t>
            </a:r>
            <a:endParaRPr lang="ru-RU" sz="1400" b="0" dirty="0"/>
          </a:p>
        </c:rich>
      </c:tx>
      <c:layout>
        <c:manualLayout>
          <c:xMode val="edge"/>
          <c:yMode val="edge"/>
          <c:x val="0.24529586379120563"/>
          <c:y val="0.730725801486837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828311404552925"/>
          <c:y val="0.15863606015379694"/>
          <c:w val="0.42343377190894566"/>
          <c:h val="0.55592425990704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 prstMaterial="metal">
                <a:bevelT w="38100"/>
              </a:sp3d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plastic"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100" b="0">
                        <a:solidFill>
                          <a:schemeClr val="bg1"/>
                        </a:solidFill>
                      </a:defRPr>
                    </a:pPr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sz="12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100" b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ts val="1600"/>
              </a:lnSpc>
              <a:defRPr sz="1400" b="0"/>
            </a:pPr>
            <a:r>
              <a:rPr lang="ru-RU" sz="1400" b="0" dirty="0" smtClean="0"/>
              <a:t>Удерживает почти всех</a:t>
            </a:r>
          </a:p>
          <a:p>
            <a:pPr>
              <a:lnSpc>
                <a:spcPts val="1600"/>
              </a:lnSpc>
              <a:defRPr sz="1400" b="0"/>
            </a:pPr>
            <a:r>
              <a:rPr lang="ru-RU" sz="1400" b="0" dirty="0" smtClean="0"/>
              <a:t>высокорезультативных</a:t>
            </a:r>
            <a:r>
              <a:rPr lang="ru-RU" sz="1400" b="0" baseline="0" dirty="0" smtClean="0"/>
              <a:t> </a:t>
            </a:r>
            <a:r>
              <a:rPr lang="ru-RU" sz="1400" b="0" dirty="0" smtClean="0"/>
              <a:t>сотрудников</a:t>
            </a:r>
            <a:endParaRPr lang="ru-RU" sz="1400" b="0" dirty="0"/>
          </a:p>
        </c:rich>
      </c:tx>
      <c:layout>
        <c:manualLayout>
          <c:xMode val="edge"/>
          <c:yMode val="edge"/>
          <c:x val="0.20898373502553574"/>
          <c:y val="0.749795414583913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828311404552925"/>
          <c:y val="0.15863606015379694"/>
          <c:w val="0.42343377190894588"/>
          <c:h val="0.55592425990704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 prstMaterial="metal">
                <a:bevelT w="38100"/>
              </a:sp3d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3.2473908162909876E-2"/>
                  <c:y val="0.1122821071472009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ts val="1600"/>
              </a:lnSpc>
              <a:defRPr sz="1400" b="0"/>
            </a:pPr>
            <a:r>
              <a:rPr lang="ru-RU" sz="1400" b="0" dirty="0" smtClean="0"/>
              <a:t>Избавляется </a:t>
            </a:r>
          </a:p>
          <a:p>
            <a:pPr>
              <a:lnSpc>
                <a:spcPts val="1600"/>
              </a:lnSpc>
              <a:defRPr sz="1400" b="0"/>
            </a:pPr>
            <a:r>
              <a:rPr lang="ru-RU" sz="1400" b="0" dirty="0" smtClean="0"/>
              <a:t>от неуспевающих</a:t>
            </a:r>
            <a:endParaRPr lang="ru-RU" sz="1400" b="0" dirty="0"/>
          </a:p>
        </c:rich>
      </c:tx>
      <c:layout>
        <c:manualLayout>
          <c:xMode val="edge"/>
          <c:yMode val="edge"/>
          <c:x val="0.28107446159406757"/>
          <c:y val="0.7497954145839131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828311404552925"/>
          <c:y val="0.15863606015379694"/>
          <c:w val="0.42343377190894604"/>
          <c:h val="0.55592425990704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 prstMaterial="metal">
                <a:bevelT w="38100"/>
              </a:sp3d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ts val="1600"/>
              </a:lnSpc>
              <a:defRPr sz="1400" b="0"/>
            </a:pPr>
            <a:r>
              <a:rPr lang="ru-RU" sz="1400" b="0" dirty="0" smtClean="0"/>
              <a:t>Знает, кто из сотрудников</a:t>
            </a:r>
          </a:p>
          <a:p>
            <a:pPr>
              <a:lnSpc>
                <a:spcPts val="1600"/>
              </a:lnSpc>
              <a:defRPr sz="1400" b="0"/>
            </a:pPr>
            <a:r>
              <a:rPr lang="ru-RU" sz="1400" b="0" dirty="0" smtClean="0"/>
              <a:t>Результативен, а кто нет</a:t>
            </a:r>
            <a:endParaRPr lang="ru-RU" sz="1400" b="0" dirty="0"/>
          </a:p>
        </c:rich>
      </c:tx>
      <c:layout>
        <c:manualLayout>
          <c:xMode val="edge"/>
          <c:yMode val="edge"/>
          <c:x val="0.20898373502553574"/>
          <c:y val="0.7450280113096378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828311404552925"/>
          <c:y val="0.15863606015379694"/>
          <c:w val="0.42343377190894627"/>
          <c:h val="0.55592425990704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 prstMaterial="metal">
                <a:bevelT w="38100"/>
              </a:sp3d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7211308569033354E-2"/>
                  <c:y val="0.12851342605870136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</c:v>
                </c:pt>
                <c:pt idx="1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8A3AF-4F5D-4602-ACFE-BBE3E8F9135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EB51A-0BD3-4964-84A4-79B3A8A4C306}">
      <dgm:prSet/>
      <dgm:spPr/>
      <dgm:t>
        <a:bodyPr/>
        <a:lstStyle/>
        <a:p>
          <a:pPr rtl="0"/>
          <a:r>
            <a:rPr lang="ru-RU" dirty="0" smtClean="0"/>
            <a:t>Идеальное</a:t>
          </a:r>
        </a:p>
        <a:p>
          <a:pPr rtl="0"/>
          <a:r>
            <a:rPr lang="ru-RU" dirty="0" smtClean="0"/>
            <a:t>рабочее место</a:t>
          </a:r>
          <a:endParaRPr lang="ru-RU" dirty="0"/>
        </a:p>
      </dgm:t>
    </dgm:pt>
    <dgm:pt modelId="{28632F7B-987C-46A1-9D4E-3D443B6815E8}" type="parTrans" cxnId="{E7344008-61E4-418A-9624-E23FC55BF1D6}">
      <dgm:prSet/>
      <dgm:spPr/>
      <dgm:t>
        <a:bodyPr/>
        <a:lstStyle/>
        <a:p>
          <a:endParaRPr lang="ru-RU"/>
        </a:p>
      </dgm:t>
    </dgm:pt>
    <dgm:pt modelId="{A2625BF3-CCB0-45E1-85F1-0C637BD64844}" type="sibTrans" cxnId="{E7344008-61E4-418A-9624-E23FC55BF1D6}">
      <dgm:prSet/>
      <dgm:spPr/>
      <dgm:t>
        <a:bodyPr/>
        <a:lstStyle/>
        <a:p>
          <a:endParaRPr lang="ru-RU" dirty="0"/>
        </a:p>
      </dgm:t>
    </dgm:pt>
    <dgm:pt modelId="{5F04F7B0-2DA8-415E-9CDB-E0111CD9B62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Мудрость лучших менеджеров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CAB204D-7440-4D56-9D23-1C1C9BBEA1CF}" type="parTrans" cxnId="{9AAE829E-63A2-4C0A-BB23-81DF22B2C422}">
      <dgm:prSet/>
      <dgm:spPr/>
      <dgm:t>
        <a:bodyPr/>
        <a:lstStyle/>
        <a:p>
          <a:endParaRPr lang="ru-RU"/>
        </a:p>
      </dgm:t>
    </dgm:pt>
    <dgm:pt modelId="{4EF924DB-18B7-4530-9649-440985F8AD56}" type="sibTrans" cxnId="{9AAE829E-63A2-4C0A-BB23-81DF22B2C422}">
      <dgm:prSet/>
      <dgm:spPr/>
      <dgm:t>
        <a:bodyPr/>
        <a:lstStyle/>
        <a:p>
          <a:endParaRPr lang="ru-RU" dirty="0"/>
        </a:p>
      </dgm:t>
    </dgm:pt>
    <dgm:pt modelId="{50A4CAB6-35E2-4FDD-8356-8BF4947560B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Что делают иначе лучшие менеджеры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D0345CF-EACA-4EF0-9307-38188CC49F3C}" type="parTrans" cxnId="{A1D8D755-0D7E-4D90-91E0-464C561990B7}">
      <dgm:prSet/>
      <dgm:spPr/>
      <dgm:t>
        <a:bodyPr/>
        <a:lstStyle/>
        <a:p>
          <a:endParaRPr lang="ru-RU"/>
        </a:p>
      </dgm:t>
    </dgm:pt>
    <dgm:pt modelId="{86528063-5F27-4636-85FD-2B9FFAA34AFF}" type="sibTrans" cxnId="{A1D8D755-0D7E-4D90-91E0-464C561990B7}">
      <dgm:prSet/>
      <dgm:spPr/>
      <dgm:t>
        <a:bodyPr/>
        <a:lstStyle/>
        <a:p>
          <a:endParaRPr lang="ru-RU"/>
        </a:p>
      </dgm:t>
    </dgm:pt>
    <dgm:pt modelId="{DB4C60FA-0F0A-4E1A-83C4-7CBBD9431663}" type="pres">
      <dgm:prSet presAssocID="{3D18A3AF-4F5D-4602-ACFE-BBE3E8F913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AAF06-EAB7-4DBC-B526-D365632F5378}" type="pres">
      <dgm:prSet presAssocID="{3D18A3AF-4F5D-4602-ACFE-BBE3E8F91354}" presName="dummyMaxCanvas" presStyleCnt="0">
        <dgm:presLayoutVars/>
      </dgm:prSet>
      <dgm:spPr/>
    </dgm:pt>
    <dgm:pt modelId="{3CD2AF83-7C16-421B-B0AE-A5EA9B251D39}" type="pres">
      <dgm:prSet presAssocID="{3D18A3AF-4F5D-4602-ACFE-BBE3E8F9135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F9A04-4B37-4390-B07D-9A897A8CF240}" type="pres">
      <dgm:prSet presAssocID="{3D18A3AF-4F5D-4602-ACFE-BBE3E8F9135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4C46-52EC-4E4B-9B11-FCDA9796CAE1}" type="pres">
      <dgm:prSet presAssocID="{3D18A3AF-4F5D-4602-ACFE-BBE3E8F91354}" presName="ThreeNodes_3" presStyleLbl="node1" presStyleIdx="2" presStyleCnt="3" custLinFactNeighborX="0" custLinFactNeighborY="16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92264-2A7D-416F-A06F-486CDA22A8A4}" type="pres">
      <dgm:prSet presAssocID="{3D18A3AF-4F5D-4602-ACFE-BBE3E8F9135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41830-9A81-4D96-A79E-73F60A087A3D}" type="pres">
      <dgm:prSet presAssocID="{3D18A3AF-4F5D-4602-ACFE-BBE3E8F9135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E233-7430-4327-8DEA-E485C2788870}" type="pres">
      <dgm:prSet presAssocID="{3D18A3AF-4F5D-4602-ACFE-BBE3E8F9135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72738-AB09-4B5F-82D1-356D10367C17}" type="pres">
      <dgm:prSet presAssocID="{3D18A3AF-4F5D-4602-ACFE-BBE3E8F9135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AF983-126D-4F14-84B3-808342F12442}" type="pres">
      <dgm:prSet presAssocID="{3D18A3AF-4F5D-4602-ACFE-BBE3E8F9135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E752FE-218B-440D-9073-9F0C8E2AE889}" type="presOf" srcId="{50A4CAB6-35E2-4FDD-8356-8BF4947560B8}" destId="{A7BAF983-126D-4F14-84B3-808342F12442}" srcOrd="1" destOrd="0" presId="urn:microsoft.com/office/officeart/2005/8/layout/vProcess5"/>
    <dgm:cxn modelId="{E7344008-61E4-418A-9624-E23FC55BF1D6}" srcId="{3D18A3AF-4F5D-4602-ACFE-BBE3E8F91354}" destId="{8CEEB51A-0BD3-4964-84A4-79B3A8A4C306}" srcOrd="0" destOrd="0" parTransId="{28632F7B-987C-46A1-9D4E-3D443B6815E8}" sibTransId="{A2625BF3-CCB0-45E1-85F1-0C637BD64844}"/>
    <dgm:cxn modelId="{A1D8D755-0D7E-4D90-91E0-464C561990B7}" srcId="{3D18A3AF-4F5D-4602-ACFE-BBE3E8F91354}" destId="{50A4CAB6-35E2-4FDD-8356-8BF4947560B8}" srcOrd="2" destOrd="0" parTransId="{1D0345CF-EACA-4EF0-9307-38188CC49F3C}" sibTransId="{86528063-5F27-4636-85FD-2B9FFAA34AFF}"/>
    <dgm:cxn modelId="{9AAE829E-63A2-4C0A-BB23-81DF22B2C422}" srcId="{3D18A3AF-4F5D-4602-ACFE-BBE3E8F91354}" destId="{5F04F7B0-2DA8-415E-9CDB-E0111CD9B625}" srcOrd="1" destOrd="0" parTransId="{CCAB204D-7440-4D56-9D23-1C1C9BBEA1CF}" sibTransId="{4EF924DB-18B7-4530-9649-440985F8AD56}"/>
    <dgm:cxn modelId="{8A8328F8-5D74-414F-B0D6-5D4B15317D2C}" type="presOf" srcId="{3D18A3AF-4F5D-4602-ACFE-BBE3E8F91354}" destId="{DB4C60FA-0F0A-4E1A-83C4-7CBBD9431663}" srcOrd="0" destOrd="0" presId="urn:microsoft.com/office/officeart/2005/8/layout/vProcess5"/>
    <dgm:cxn modelId="{B509922D-7C47-4DDD-9A86-70F39CE3F469}" type="presOf" srcId="{A2625BF3-CCB0-45E1-85F1-0C637BD64844}" destId="{47292264-2A7D-416F-A06F-486CDA22A8A4}" srcOrd="0" destOrd="0" presId="urn:microsoft.com/office/officeart/2005/8/layout/vProcess5"/>
    <dgm:cxn modelId="{98F43C5B-25AB-4DB3-92FF-35EDBB171006}" type="presOf" srcId="{50A4CAB6-35E2-4FDD-8356-8BF4947560B8}" destId="{7A7F4C46-52EC-4E4B-9B11-FCDA9796CAE1}" srcOrd="0" destOrd="0" presId="urn:microsoft.com/office/officeart/2005/8/layout/vProcess5"/>
    <dgm:cxn modelId="{F039F81E-ADE3-440C-AB9B-FC459F2269BF}" type="presOf" srcId="{8CEEB51A-0BD3-4964-84A4-79B3A8A4C306}" destId="{3CD2AF83-7C16-421B-B0AE-A5EA9B251D39}" srcOrd="0" destOrd="0" presId="urn:microsoft.com/office/officeart/2005/8/layout/vProcess5"/>
    <dgm:cxn modelId="{71C8D155-C196-466F-AFB3-EB83874CB5D2}" type="presOf" srcId="{4EF924DB-18B7-4530-9649-440985F8AD56}" destId="{6E241830-9A81-4D96-A79E-73F60A087A3D}" srcOrd="0" destOrd="0" presId="urn:microsoft.com/office/officeart/2005/8/layout/vProcess5"/>
    <dgm:cxn modelId="{8288FD8B-B971-4106-965A-25BC790DC39C}" type="presOf" srcId="{5F04F7B0-2DA8-415E-9CDB-E0111CD9B625}" destId="{BD872738-AB09-4B5F-82D1-356D10367C17}" srcOrd="1" destOrd="0" presId="urn:microsoft.com/office/officeart/2005/8/layout/vProcess5"/>
    <dgm:cxn modelId="{6B5A9694-FA46-435B-8DC1-7B8051B40CC8}" type="presOf" srcId="{5F04F7B0-2DA8-415E-9CDB-E0111CD9B625}" destId="{A25F9A04-4B37-4390-B07D-9A897A8CF240}" srcOrd="0" destOrd="0" presId="urn:microsoft.com/office/officeart/2005/8/layout/vProcess5"/>
    <dgm:cxn modelId="{02780F25-AB29-4E93-A572-02D939540EED}" type="presOf" srcId="{8CEEB51A-0BD3-4964-84A4-79B3A8A4C306}" destId="{1DB4E233-7430-4327-8DEA-E485C2788870}" srcOrd="1" destOrd="0" presId="urn:microsoft.com/office/officeart/2005/8/layout/vProcess5"/>
    <dgm:cxn modelId="{29F99511-ED28-42B2-A84A-4AC085A389CE}" type="presParOf" srcId="{DB4C60FA-0F0A-4E1A-83C4-7CBBD9431663}" destId="{27CAAF06-EAB7-4DBC-B526-D365632F5378}" srcOrd="0" destOrd="0" presId="urn:microsoft.com/office/officeart/2005/8/layout/vProcess5"/>
    <dgm:cxn modelId="{C1468032-7D15-4FC0-9D82-DFFB74D0BE2C}" type="presParOf" srcId="{DB4C60FA-0F0A-4E1A-83C4-7CBBD9431663}" destId="{3CD2AF83-7C16-421B-B0AE-A5EA9B251D39}" srcOrd="1" destOrd="0" presId="urn:microsoft.com/office/officeart/2005/8/layout/vProcess5"/>
    <dgm:cxn modelId="{0BA0AFAC-90B1-4832-B004-67926212E51D}" type="presParOf" srcId="{DB4C60FA-0F0A-4E1A-83C4-7CBBD9431663}" destId="{A25F9A04-4B37-4390-B07D-9A897A8CF240}" srcOrd="2" destOrd="0" presId="urn:microsoft.com/office/officeart/2005/8/layout/vProcess5"/>
    <dgm:cxn modelId="{5320FA2B-0301-446A-9A19-B100DB24CDEF}" type="presParOf" srcId="{DB4C60FA-0F0A-4E1A-83C4-7CBBD9431663}" destId="{7A7F4C46-52EC-4E4B-9B11-FCDA9796CAE1}" srcOrd="3" destOrd="0" presId="urn:microsoft.com/office/officeart/2005/8/layout/vProcess5"/>
    <dgm:cxn modelId="{782152DB-E218-420D-A3B2-C30E866DDBFB}" type="presParOf" srcId="{DB4C60FA-0F0A-4E1A-83C4-7CBBD9431663}" destId="{47292264-2A7D-416F-A06F-486CDA22A8A4}" srcOrd="4" destOrd="0" presId="urn:microsoft.com/office/officeart/2005/8/layout/vProcess5"/>
    <dgm:cxn modelId="{46351DD0-B11C-427A-8734-D1F6E026B7F6}" type="presParOf" srcId="{DB4C60FA-0F0A-4E1A-83C4-7CBBD9431663}" destId="{6E241830-9A81-4D96-A79E-73F60A087A3D}" srcOrd="5" destOrd="0" presId="urn:microsoft.com/office/officeart/2005/8/layout/vProcess5"/>
    <dgm:cxn modelId="{8D1A4C7A-EDD2-4B85-A0C1-007983434AA9}" type="presParOf" srcId="{DB4C60FA-0F0A-4E1A-83C4-7CBBD9431663}" destId="{1DB4E233-7430-4327-8DEA-E485C2788870}" srcOrd="6" destOrd="0" presId="urn:microsoft.com/office/officeart/2005/8/layout/vProcess5"/>
    <dgm:cxn modelId="{9DC55114-53C9-4E44-8EDD-0F19E7B2BC39}" type="presParOf" srcId="{DB4C60FA-0F0A-4E1A-83C4-7CBBD9431663}" destId="{BD872738-AB09-4B5F-82D1-356D10367C17}" srcOrd="7" destOrd="0" presId="urn:microsoft.com/office/officeart/2005/8/layout/vProcess5"/>
    <dgm:cxn modelId="{F2BECFE3-7F7F-4649-85F5-B494CE993605}" type="presParOf" srcId="{DB4C60FA-0F0A-4E1A-83C4-7CBBD9431663}" destId="{A7BAF983-126D-4F14-84B3-808342F1244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80FC4D-041E-413C-9E2B-9C99BC1F6D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4BD39EE-382E-4542-9A60-7912F57B2FD1}">
      <dgm:prSet phldrT="[Текст]"/>
      <dgm:spPr/>
      <dgm:t>
        <a:bodyPr/>
        <a:lstStyle/>
        <a:p>
          <a:r>
            <a:rPr lang="ru-RU" dirty="0" smtClean="0"/>
            <a:t>Управление человеческим капиталом</a:t>
          </a:r>
          <a:endParaRPr lang="ru-RU" dirty="0"/>
        </a:p>
      </dgm:t>
    </dgm:pt>
    <dgm:pt modelId="{74A57510-12B5-4BAF-90B9-C117C8EFDC71}" type="parTrans" cxnId="{19484901-7B0F-42B0-AB35-960F66431AD7}">
      <dgm:prSet/>
      <dgm:spPr/>
      <dgm:t>
        <a:bodyPr/>
        <a:lstStyle/>
        <a:p>
          <a:endParaRPr lang="ru-RU"/>
        </a:p>
      </dgm:t>
    </dgm:pt>
    <dgm:pt modelId="{6FCAF26B-3B53-4085-872A-06EAA4BE37FF}" type="sibTrans" cxnId="{19484901-7B0F-42B0-AB35-960F66431AD7}">
      <dgm:prSet/>
      <dgm:spPr/>
      <dgm:t>
        <a:bodyPr/>
        <a:lstStyle/>
        <a:p>
          <a:endParaRPr lang="ru-RU"/>
        </a:p>
      </dgm:t>
    </dgm:pt>
    <dgm:pt modelId="{F877FE68-6518-4931-B82A-032DF3FF0BF0}">
      <dgm:prSet phldrT="[Текст]"/>
      <dgm:spPr/>
      <dgm:t>
        <a:bodyPr/>
        <a:lstStyle/>
        <a:p>
          <a:r>
            <a:rPr lang="ru-RU" dirty="0" smtClean="0"/>
            <a:t>Оценка персонала</a:t>
          </a:r>
        </a:p>
      </dgm:t>
    </dgm:pt>
    <dgm:pt modelId="{F63F2A92-96EA-4BCF-A313-A22D50BAAFF0}" type="parTrans" cxnId="{FBD1ACC4-2233-4DDF-BF3F-25F033F76652}">
      <dgm:prSet/>
      <dgm:spPr/>
      <dgm:t>
        <a:bodyPr/>
        <a:lstStyle/>
        <a:p>
          <a:endParaRPr lang="ru-RU"/>
        </a:p>
      </dgm:t>
    </dgm:pt>
    <dgm:pt modelId="{A256829D-28E3-4177-ABB7-164DBD079DD7}" type="sibTrans" cxnId="{FBD1ACC4-2233-4DDF-BF3F-25F033F76652}">
      <dgm:prSet/>
      <dgm:spPr/>
      <dgm:t>
        <a:bodyPr/>
        <a:lstStyle/>
        <a:p>
          <a:endParaRPr lang="ru-RU"/>
        </a:p>
      </dgm:t>
    </dgm:pt>
    <dgm:pt modelId="{6BC3ED61-7A81-4437-BCA4-3CCC2ECC0853}">
      <dgm:prSet phldrT="[Текст]"/>
      <dgm:spPr/>
      <dgm:t>
        <a:bodyPr/>
        <a:lstStyle/>
        <a:p>
          <a:r>
            <a:rPr lang="ru-RU" dirty="0" smtClean="0"/>
            <a:t>Риск менеджмент</a:t>
          </a:r>
          <a:endParaRPr lang="ru-RU" dirty="0"/>
        </a:p>
      </dgm:t>
    </dgm:pt>
    <dgm:pt modelId="{D280947E-DEED-4DC7-B6FC-83286EC8597E}" type="parTrans" cxnId="{2695D76C-DC5E-484F-88DD-C24E05477D2E}">
      <dgm:prSet/>
      <dgm:spPr/>
      <dgm:t>
        <a:bodyPr/>
        <a:lstStyle/>
        <a:p>
          <a:endParaRPr lang="ru-RU"/>
        </a:p>
      </dgm:t>
    </dgm:pt>
    <dgm:pt modelId="{8F0EA268-C350-4724-BB4B-C8909CF491A2}" type="sibTrans" cxnId="{2695D76C-DC5E-484F-88DD-C24E05477D2E}">
      <dgm:prSet/>
      <dgm:spPr/>
      <dgm:t>
        <a:bodyPr/>
        <a:lstStyle/>
        <a:p>
          <a:endParaRPr lang="ru-RU"/>
        </a:p>
      </dgm:t>
    </dgm:pt>
    <dgm:pt modelId="{02BA3620-88D2-4948-81CD-755AEF965FEC}" type="pres">
      <dgm:prSet presAssocID="{6880FC4D-041E-413C-9E2B-9C99BC1F6D41}" presName="compositeShape" presStyleCnt="0">
        <dgm:presLayoutVars>
          <dgm:chMax val="7"/>
          <dgm:dir/>
          <dgm:resizeHandles val="exact"/>
        </dgm:presLayoutVars>
      </dgm:prSet>
      <dgm:spPr/>
    </dgm:pt>
    <dgm:pt modelId="{DE4F6295-9447-43E5-830A-0DC7A1C9983C}" type="pres">
      <dgm:prSet presAssocID="{04BD39EE-382E-4542-9A60-7912F57B2FD1}" presName="circ1" presStyleLbl="vennNode1" presStyleIdx="0" presStyleCnt="3"/>
      <dgm:spPr/>
      <dgm:t>
        <a:bodyPr/>
        <a:lstStyle/>
        <a:p>
          <a:endParaRPr lang="ru-RU"/>
        </a:p>
      </dgm:t>
    </dgm:pt>
    <dgm:pt modelId="{879A2364-CF3E-48A0-BEE5-8E0D719D3870}" type="pres">
      <dgm:prSet presAssocID="{04BD39EE-382E-4542-9A60-7912F57B2F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13F47-672C-455C-8777-D085D6BDD6B8}" type="pres">
      <dgm:prSet presAssocID="{F877FE68-6518-4931-B82A-032DF3FF0BF0}" presName="circ2" presStyleLbl="vennNode1" presStyleIdx="1" presStyleCnt="3"/>
      <dgm:spPr/>
      <dgm:t>
        <a:bodyPr/>
        <a:lstStyle/>
        <a:p>
          <a:endParaRPr lang="ru-RU"/>
        </a:p>
      </dgm:t>
    </dgm:pt>
    <dgm:pt modelId="{7CBD0E44-0006-4A26-A1C5-9D3E7141195A}" type="pres">
      <dgm:prSet presAssocID="{F877FE68-6518-4931-B82A-032DF3FF0BF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A5000-1C53-4803-8F19-BB1246A5C2CA}" type="pres">
      <dgm:prSet presAssocID="{6BC3ED61-7A81-4437-BCA4-3CCC2ECC0853}" presName="circ3" presStyleLbl="vennNode1" presStyleIdx="2" presStyleCnt="3"/>
      <dgm:spPr/>
      <dgm:t>
        <a:bodyPr/>
        <a:lstStyle/>
        <a:p>
          <a:endParaRPr lang="ru-RU"/>
        </a:p>
      </dgm:t>
    </dgm:pt>
    <dgm:pt modelId="{EF923800-8970-4C45-99EE-6F8EC4E76078}" type="pres">
      <dgm:prSet presAssocID="{6BC3ED61-7A81-4437-BCA4-3CCC2ECC08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0A3A42-F50B-4EAC-B422-030E7BED962C}" type="presOf" srcId="{04BD39EE-382E-4542-9A60-7912F57B2FD1}" destId="{DE4F6295-9447-43E5-830A-0DC7A1C9983C}" srcOrd="0" destOrd="0" presId="urn:microsoft.com/office/officeart/2005/8/layout/venn1"/>
    <dgm:cxn modelId="{2695D76C-DC5E-484F-88DD-C24E05477D2E}" srcId="{6880FC4D-041E-413C-9E2B-9C99BC1F6D41}" destId="{6BC3ED61-7A81-4437-BCA4-3CCC2ECC0853}" srcOrd="2" destOrd="0" parTransId="{D280947E-DEED-4DC7-B6FC-83286EC8597E}" sibTransId="{8F0EA268-C350-4724-BB4B-C8909CF491A2}"/>
    <dgm:cxn modelId="{FBD1ACC4-2233-4DDF-BF3F-25F033F76652}" srcId="{6880FC4D-041E-413C-9E2B-9C99BC1F6D41}" destId="{F877FE68-6518-4931-B82A-032DF3FF0BF0}" srcOrd="1" destOrd="0" parTransId="{F63F2A92-96EA-4BCF-A313-A22D50BAAFF0}" sibTransId="{A256829D-28E3-4177-ABB7-164DBD079DD7}"/>
    <dgm:cxn modelId="{30979A6A-CFF9-46D0-96F1-F58356F5D8A4}" type="presOf" srcId="{F877FE68-6518-4931-B82A-032DF3FF0BF0}" destId="{7CBD0E44-0006-4A26-A1C5-9D3E7141195A}" srcOrd="1" destOrd="0" presId="urn:microsoft.com/office/officeart/2005/8/layout/venn1"/>
    <dgm:cxn modelId="{19484901-7B0F-42B0-AB35-960F66431AD7}" srcId="{6880FC4D-041E-413C-9E2B-9C99BC1F6D41}" destId="{04BD39EE-382E-4542-9A60-7912F57B2FD1}" srcOrd="0" destOrd="0" parTransId="{74A57510-12B5-4BAF-90B9-C117C8EFDC71}" sibTransId="{6FCAF26B-3B53-4085-872A-06EAA4BE37FF}"/>
    <dgm:cxn modelId="{690FDB57-8029-476C-93BD-90D3AFE169A7}" type="presOf" srcId="{04BD39EE-382E-4542-9A60-7912F57B2FD1}" destId="{879A2364-CF3E-48A0-BEE5-8E0D719D3870}" srcOrd="1" destOrd="0" presId="urn:microsoft.com/office/officeart/2005/8/layout/venn1"/>
    <dgm:cxn modelId="{C6DA275E-8790-456A-9D36-A8E0329CF03A}" type="presOf" srcId="{F877FE68-6518-4931-B82A-032DF3FF0BF0}" destId="{E3F13F47-672C-455C-8777-D085D6BDD6B8}" srcOrd="0" destOrd="0" presId="urn:microsoft.com/office/officeart/2005/8/layout/venn1"/>
    <dgm:cxn modelId="{44737892-8868-4DE6-9894-C07D61457F7F}" type="presOf" srcId="{6BC3ED61-7A81-4437-BCA4-3CCC2ECC0853}" destId="{EF923800-8970-4C45-99EE-6F8EC4E76078}" srcOrd="1" destOrd="0" presId="urn:microsoft.com/office/officeart/2005/8/layout/venn1"/>
    <dgm:cxn modelId="{5F3FA53C-6B5A-4EB8-88D8-55BC45F8BD25}" type="presOf" srcId="{6880FC4D-041E-413C-9E2B-9C99BC1F6D41}" destId="{02BA3620-88D2-4948-81CD-755AEF965FEC}" srcOrd="0" destOrd="0" presId="urn:microsoft.com/office/officeart/2005/8/layout/venn1"/>
    <dgm:cxn modelId="{8516DDD5-6A83-432B-878B-99608548999D}" type="presOf" srcId="{6BC3ED61-7A81-4437-BCA4-3CCC2ECC0853}" destId="{720A5000-1C53-4803-8F19-BB1246A5C2CA}" srcOrd="0" destOrd="0" presId="urn:microsoft.com/office/officeart/2005/8/layout/venn1"/>
    <dgm:cxn modelId="{85747D82-A31E-4E24-9B81-CE19EFFE18E1}" type="presParOf" srcId="{02BA3620-88D2-4948-81CD-755AEF965FEC}" destId="{DE4F6295-9447-43E5-830A-0DC7A1C9983C}" srcOrd="0" destOrd="0" presId="urn:microsoft.com/office/officeart/2005/8/layout/venn1"/>
    <dgm:cxn modelId="{423FB87D-E5BD-49B3-8DAE-110A82415337}" type="presParOf" srcId="{02BA3620-88D2-4948-81CD-755AEF965FEC}" destId="{879A2364-CF3E-48A0-BEE5-8E0D719D3870}" srcOrd="1" destOrd="0" presId="urn:microsoft.com/office/officeart/2005/8/layout/venn1"/>
    <dgm:cxn modelId="{3766911B-001A-4C78-B3AA-5B22FF37A62C}" type="presParOf" srcId="{02BA3620-88D2-4948-81CD-755AEF965FEC}" destId="{E3F13F47-672C-455C-8777-D085D6BDD6B8}" srcOrd="2" destOrd="0" presId="urn:microsoft.com/office/officeart/2005/8/layout/venn1"/>
    <dgm:cxn modelId="{8168CBCE-23F6-4C72-960D-DFE26B3EF022}" type="presParOf" srcId="{02BA3620-88D2-4948-81CD-755AEF965FEC}" destId="{7CBD0E44-0006-4A26-A1C5-9D3E7141195A}" srcOrd="3" destOrd="0" presId="urn:microsoft.com/office/officeart/2005/8/layout/venn1"/>
    <dgm:cxn modelId="{D3D10C3F-E8B2-4F65-B9E0-9EFA8F291025}" type="presParOf" srcId="{02BA3620-88D2-4948-81CD-755AEF965FEC}" destId="{720A5000-1C53-4803-8F19-BB1246A5C2CA}" srcOrd="4" destOrd="0" presId="urn:microsoft.com/office/officeart/2005/8/layout/venn1"/>
    <dgm:cxn modelId="{E24DC529-6BBE-4336-91E5-19BEE9999568}" type="presParOf" srcId="{02BA3620-88D2-4948-81CD-755AEF965FEC}" destId="{EF923800-8970-4C45-99EE-6F8EC4E7607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731E7-1FDF-479F-9542-142A8FF856E6}" type="doc">
      <dgm:prSet loTypeId="urn:microsoft.com/office/officeart/2005/8/layout/pyramid1" loCatId="pyramid" qsTypeId="urn:microsoft.com/office/officeart/2005/8/quickstyle/simple1" qsCatId="simple" csTypeId="urn:microsoft.com/office/officeart/2005/8/colors/accent2_3" csCatId="accent2" phldr="1"/>
      <dgm:spPr/>
    </dgm:pt>
    <dgm:pt modelId="{A5B4DAA1-2D0F-4724-A21F-F9703708C901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anchor="b" anchorCtr="0"/>
        <a:lstStyle/>
        <a:p>
          <a:r>
            <a:rPr lang="ru-RU" sz="1600" b="1" dirty="0" smtClean="0">
              <a:solidFill>
                <a:schemeClr val="bg1"/>
              </a:solidFill>
            </a:rPr>
            <a:t>Вершина</a:t>
          </a:r>
          <a:endParaRPr lang="en-GB" sz="1600" b="1" dirty="0">
            <a:solidFill>
              <a:schemeClr val="bg1"/>
            </a:solidFill>
          </a:endParaRPr>
        </a:p>
      </dgm:t>
    </dgm:pt>
    <dgm:pt modelId="{1A886DC9-84C0-4479-BC9E-4037ACC733FA}" type="parTrans" cxnId="{1DF0BD2F-9BB8-4183-AFD5-4910C866C14D}">
      <dgm:prSet/>
      <dgm:spPr/>
      <dgm:t>
        <a:bodyPr/>
        <a:lstStyle/>
        <a:p>
          <a:endParaRPr lang="en-GB" sz="1600"/>
        </a:p>
      </dgm:t>
    </dgm:pt>
    <dgm:pt modelId="{11276047-B416-4D1A-A765-0A921F4C3A96}" type="sibTrans" cxnId="{1DF0BD2F-9BB8-4183-AFD5-4910C866C14D}">
      <dgm:prSet/>
      <dgm:spPr/>
      <dgm:t>
        <a:bodyPr/>
        <a:lstStyle/>
        <a:p>
          <a:endParaRPr lang="en-GB" sz="1600"/>
        </a:p>
      </dgm:t>
    </dgm:pt>
    <dgm:pt modelId="{B47BEA54-55CC-48D2-906A-168827D756B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Как мы вместе можем расти</a:t>
          </a:r>
          <a:r>
            <a:rPr lang="en-GB" sz="1800" dirty="0" smtClean="0">
              <a:solidFill>
                <a:schemeClr val="bg1"/>
              </a:solidFill>
            </a:rPr>
            <a:t>?</a:t>
          </a:r>
          <a:endParaRPr lang="en-GB" sz="1800" dirty="0">
            <a:solidFill>
              <a:schemeClr val="bg1"/>
            </a:solidFill>
          </a:endParaRPr>
        </a:p>
      </dgm:t>
    </dgm:pt>
    <dgm:pt modelId="{59FEE2A9-69D5-4614-8654-C584E678A76F}" type="parTrans" cxnId="{0E5472DE-FA53-4961-BF2C-97DC0AD773B2}">
      <dgm:prSet/>
      <dgm:spPr/>
      <dgm:t>
        <a:bodyPr/>
        <a:lstStyle/>
        <a:p>
          <a:endParaRPr lang="en-GB" sz="1600"/>
        </a:p>
      </dgm:t>
    </dgm:pt>
    <dgm:pt modelId="{1CF1850A-3356-4D1B-931A-A9477CDF21C0}" type="sibTrans" cxnId="{0E5472DE-FA53-4961-BF2C-97DC0AD773B2}">
      <dgm:prSet/>
      <dgm:spPr/>
      <dgm:t>
        <a:bodyPr/>
        <a:lstStyle/>
        <a:p>
          <a:endParaRPr lang="en-GB" sz="1600"/>
        </a:p>
      </dgm:t>
    </dgm:pt>
    <dgm:pt modelId="{EF923A2A-783C-4958-BEC5-C3DD9C013CB6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</a:rPr>
            <a:t>Стал ли я своим</a:t>
          </a:r>
          <a:r>
            <a:rPr lang="en-GB" sz="2000" dirty="0" smtClean="0">
              <a:solidFill>
                <a:schemeClr val="bg1"/>
              </a:solidFill>
            </a:rPr>
            <a:t>?</a:t>
          </a:r>
          <a:endParaRPr lang="en-GB" sz="2000" dirty="0">
            <a:solidFill>
              <a:schemeClr val="bg1"/>
            </a:solidFill>
          </a:endParaRPr>
        </a:p>
      </dgm:t>
    </dgm:pt>
    <dgm:pt modelId="{6D0163CC-C217-4664-AF4A-2BDBC88809C5}" type="parTrans" cxnId="{A49D050D-8C73-48D9-A08D-45D91BBDA2D6}">
      <dgm:prSet/>
      <dgm:spPr/>
      <dgm:t>
        <a:bodyPr/>
        <a:lstStyle/>
        <a:p>
          <a:endParaRPr lang="en-GB" sz="1600"/>
        </a:p>
      </dgm:t>
    </dgm:pt>
    <dgm:pt modelId="{2CBFE6CD-6012-4685-8820-FED1270D9607}" type="sibTrans" cxnId="{A49D050D-8C73-48D9-A08D-45D91BBDA2D6}">
      <dgm:prSet/>
      <dgm:spPr/>
      <dgm:t>
        <a:bodyPr/>
        <a:lstStyle/>
        <a:p>
          <a:endParaRPr lang="en-GB" sz="1600"/>
        </a:p>
      </dgm:t>
    </dgm:pt>
    <dgm:pt modelId="{68FA047E-FD02-44CC-9F5F-1B7A1E01CF5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Что я даю</a:t>
          </a:r>
          <a:r>
            <a:rPr lang="en-GB" sz="2400" dirty="0" smtClean="0">
              <a:solidFill>
                <a:schemeClr val="bg1"/>
              </a:solidFill>
            </a:rPr>
            <a:t>?</a:t>
          </a:r>
          <a:endParaRPr lang="en-GB" sz="2400" dirty="0">
            <a:solidFill>
              <a:schemeClr val="bg1"/>
            </a:solidFill>
          </a:endParaRPr>
        </a:p>
      </dgm:t>
    </dgm:pt>
    <dgm:pt modelId="{174D85FA-DCA5-472E-8A28-27EBA03C0F92}" type="parTrans" cxnId="{EBD41FE2-65BA-4056-86B5-DFEB0A4F137B}">
      <dgm:prSet/>
      <dgm:spPr/>
      <dgm:t>
        <a:bodyPr/>
        <a:lstStyle/>
        <a:p>
          <a:endParaRPr lang="en-GB" sz="1600"/>
        </a:p>
      </dgm:t>
    </dgm:pt>
    <dgm:pt modelId="{E0586D36-AA26-4B47-B255-E2158BFE3D10}" type="sibTrans" cxnId="{EBD41FE2-65BA-4056-86B5-DFEB0A4F137B}">
      <dgm:prSet/>
      <dgm:spPr/>
      <dgm:t>
        <a:bodyPr/>
        <a:lstStyle/>
        <a:p>
          <a:endParaRPr lang="en-GB" sz="1600"/>
        </a:p>
      </dgm:t>
    </dgm:pt>
    <dgm:pt modelId="{8C02A65E-08DD-4638-B87E-05ED73328DCC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</a:rPr>
            <a:t>Что я имею</a:t>
          </a:r>
          <a:r>
            <a:rPr lang="en-GB" sz="2800" dirty="0" smtClean="0">
              <a:solidFill>
                <a:schemeClr val="bg1"/>
              </a:solidFill>
            </a:rPr>
            <a:t>?</a:t>
          </a:r>
          <a:endParaRPr lang="en-GB" sz="2800" dirty="0">
            <a:solidFill>
              <a:schemeClr val="bg1"/>
            </a:solidFill>
          </a:endParaRPr>
        </a:p>
      </dgm:t>
    </dgm:pt>
    <dgm:pt modelId="{8E89D982-EA4F-406A-B4EE-B099A993446F}" type="parTrans" cxnId="{3FE036A4-597B-4F19-91EF-5BEA4F652C78}">
      <dgm:prSet/>
      <dgm:spPr/>
      <dgm:t>
        <a:bodyPr/>
        <a:lstStyle/>
        <a:p>
          <a:endParaRPr lang="en-GB" sz="1600"/>
        </a:p>
      </dgm:t>
    </dgm:pt>
    <dgm:pt modelId="{3CCE689C-A409-4B92-854C-C089B45B69A2}" type="sibTrans" cxnId="{3FE036A4-597B-4F19-91EF-5BEA4F652C78}">
      <dgm:prSet/>
      <dgm:spPr/>
      <dgm:t>
        <a:bodyPr/>
        <a:lstStyle/>
        <a:p>
          <a:endParaRPr lang="en-GB" sz="1600"/>
        </a:p>
      </dgm:t>
    </dgm:pt>
    <dgm:pt modelId="{4F7CFDEA-756E-4E10-B970-48EAE53AC8B5}" type="pres">
      <dgm:prSet presAssocID="{983731E7-1FDF-479F-9542-142A8FF856E6}" presName="Name0" presStyleCnt="0">
        <dgm:presLayoutVars>
          <dgm:dir/>
          <dgm:animLvl val="lvl"/>
          <dgm:resizeHandles val="exact"/>
        </dgm:presLayoutVars>
      </dgm:prSet>
      <dgm:spPr/>
    </dgm:pt>
    <dgm:pt modelId="{2D927035-0F41-4AD9-9F4B-A2DC14F225FC}" type="pres">
      <dgm:prSet presAssocID="{A5B4DAA1-2D0F-4724-A21F-F9703708C901}" presName="Name8" presStyleCnt="0"/>
      <dgm:spPr/>
    </dgm:pt>
    <dgm:pt modelId="{5183D308-2B9D-4B4C-8A03-AC4076F1DFC1}" type="pres">
      <dgm:prSet presAssocID="{A5B4DAA1-2D0F-4724-A21F-F9703708C901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F2FC42-2A96-49C0-A7D2-B5D9A4564B71}" type="pres">
      <dgm:prSet presAssocID="{A5B4DAA1-2D0F-4724-A21F-F9703708C9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8338C9-EDA8-4CED-BB67-DD114E407C12}" type="pres">
      <dgm:prSet presAssocID="{B47BEA54-55CC-48D2-906A-168827D756BD}" presName="Name8" presStyleCnt="0"/>
      <dgm:spPr/>
    </dgm:pt>
    <dgm:pt modelId="{0203E813-6AC7-4824-8642-94433F73C104}" type="pres">
      <dgm:prSet presAssocID="{B47BEA54-55CC-48D2-906A-168827D756BD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21BE27-7EAD-4404-8775-7619A1507904}" type="pres">
      <dgm:prSet presAssocID="{B47BEA54-55CC-48D2-906A-168827D756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F41D91-616D-4C0C-BADC-15DB8B9975FC}" type="pres">
      <dgm:prSet presAssocID="{EF923A2A-783C-4958-BEC5-C3DD9C013CB6}" presName="Name8" presStyleCnt="0"/>
      <dgm:spPr/>
    </dgm:pt>
    <dgm:pt modelId="{12019038-D4B8-4780-8FB6-DB60F6AB524E}" type="pres">
      <dgm:prSet presAssocID="{EF923A2A-783C-4958-BEC5-C3DD9C013CB6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FF2894-450B-48D7-8EF6-472AEA2A0730}" type="pres">
      <dgm:prSet presAssocID="{EF923A2A-783C-4958-BEC5-C3DD9C013CB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CFA859-1CC1-47F5-99A5-62EA65EBA1C6}" type="pres">
      <dgm:prSet presAssocID="{68FA047E-FD02-44CC-9F5F-1B7A1E01CF5D}" presName="Name8" presStyleCnt="0"/>
      <dgm:spPr/>
    </dgm:pt>
    <dgm:pt modelId="{99749BCE-A952-40DE-8584-377D0816335F}" type="pres">
      <dgm:prSet presAssocID="{68FA047E-FD02-44CC-9F5F-1B7A1E01CF5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901A0C-46D0-48F8-8E9C-21F1F5F8227E}" type="pres">
      <dgm:prSet presAssocID="{68FA047E-FD02-44CC-9F5F-1B7A1E01CF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7BAD1F-1630-4969-AF75-540B626ADAD5}" type="pres">
      <dgm:prSet presAssocID="{8C02A65E-08DD-4638-B87E-05ED73328DCC}" presName="Name8" presStyleCnt="0"/>
      <dgm:spPr/>
    </dgm:pt>
    <dgm:pt modelId="{36628337-28FC-49DD-8169-B37851C9555B}" type="pres">
      <dgm:prSet presAssocID="{8C02A65E-08DD-4638-B87E-05ED73328DCC}" presName="level" presStyleLbl="node1" presStyleIdx="4" presStyleCnt="5" custLinFactNeighborX="352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872EA3-F8A2-44C8-BCE4-6BD6C5ADDD42}" type="pres">
      <dgm:prSet presAssocID="{8C02A65E-08DD-4638-B87E-05ED73328D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BC4A60-3F88-4538-BE7A-72B110B14365}" type="presOf" srcId="{8C02A65E-08DD-4638-B87E-05ED73328DCC}" destId="{36628337-28FC-49DD-8169-B37851C9555B}" srcOrd="0" destOrd="0" presId="urn:microsoft.com/office/officeart/2005/8/layout/pyramid1"/>
    <dgm:cxn modelId="{047083C0-EBC9-495B-B5A8-27EF9571C670}" type="presOf" srcId="{B47BEA54-55CC-48D2-906A-168827D756BD}" destId="{0203E813-6AC7-4824-8642-94433F73C104}" srcOrd="0" destOrd="0" presId="urn:microsoft.com/office/officeart/2005/8/layout/pyramid1"/>
    <dgm:cxn modelId="{0E5472DE-FA53-4961-BF2C-97DC0AD773B2}" srcId="{983731E7-1FDF-479F-9542-142A8FF856E6}" destId="{B47BEA54-55CC-48D2-906A-168827D756BD}" srcOrd="1" destOrd="0" parTransId="{59FEE2A9-69D5-4614-8654-C584E678A76F}" sibTransId="{1CF1850A-3356-4D1B-931A-A9477CDF21C0}"/>
    <dgm:cxn modelId="{9B2714E0-52C8-412D-941D-C5D9578F572C}" type="presOf" srcId="{68FA047E-FD02-44CC-9F5F-1B7A1E01CF5D}" destId="{81901A0C-46D0-48F8-8E9C-21F1F5F8227E}" srcOrd="1" destOrd="0" presId="urn:microsoft.com/office/officeart/2005/8/layout/pyramid1"/>
    <dgm:cxn modelId="{A49D050D-8C73-48D9-A08D-45D91BBDA2D6}" srcId="{983731E7-1FDF-479F-9542-142A8FF856E6}" destId="{EF923A2A-783C-4958-BEC5-C3DD9C013CB6}" srcOrd="2" destOrd="0" parTransId="{6D0163CC-C217-4664-AF4A-2BDBC88809C5}" sibTransId="{2CBFE6CD-6012-4685-8820-FED1270D9607}"/>
    <dgm:cxn modelId="{1DF0BD2F-9BB8-4183-AFD5-4910C866C14D}" srcId="{983731E7-1FDF-479F-9542-142A8FF856E6}" destId="{A5B4DAA1-2D0F-4724-A21F-F9703708C901}" srcOrd="0" destOrd="0" parTransId="{1A886DC9-84C0-4479-BC9E-4037ACC733FA}" sibTransId="{11276047-B416-4D1A-A765-0A921F4C3A96}"/>
    <dgm:cxn modelId="{BBCC35C4-2179-48B4-B65C-76BAFE11D50C}" type="presOf" srcId="{A5B4DAA1-2D0F-4724-A21F-F9703708C901}" destId="{5CF2FC42-2A96-49C0-A7D2-B5D9A4564B71}" srcOrd="1" destOrd="0" presId="urn:microsoft.com/office/officeart/2005/8/layout/pyramid1"/>
    <dgm:cxn modelId="{C523BB11-FB81-486A-BBF0-FD89B4989BC9}" type="presOf" srcId="{EF923A2A-783C-4958-BEC5-C3DD9C013CB6}" destId="{12019038-D4B8-4780-8FB6-DB60F6AB524E}" srcOrd="0" destOrd="0" presId="urn:microsoft.com/office/officeart/2005/8/layout/pyramid1"/>
    <dgm:cxn modelId="{3FE036A4-597B-4F19-91EF-5BEA4F652C78}" srcId="{983731E7-1FDF-479F-9542-142A8FF856E6}" destId="{8C02A65E-08DD-4638-B87E-05ED73328DCC}" srcOrd="4" destOrd="0" parTransId="{8E89D982-EA4F-406A-B4EE-B099A993446F}" sibTransId="{3CCE689C-A409-4B92-854C-C089B45B69A2}"/>
    <dgm:cxn modelId="{149B6648-3090-4AA3-8778-090A2A01FEA8}" type="presOf" srcId="{EF923A2A-783C-4958-BEC5-C3DD9C013CB6}" destId="{92FF2894-450B-48D7-8EF6-472AEA2A0730}" srcOrd="1" destOrd="0" presId="urn:microsoft.com/office/officeart/2005/8/layout/pyramid1"/>
    <dgm:cxn modelId="{5559A6A7-05B2-4FCF-B327-C51CD4659407}" type="presOf" srcId="{983731E7-1FDF-479F-9542-142A8FF856E6}" destId="{4F7CFDEA-756E-4E10-B970-48EAE53AC8B5}" srcOrd="0" destOrd="0" presId="urn:microsoft.com/office/officeart/2005/8/layout/pyramid1"/>
    <dgm:cxn modelId="{E08403E2-C00A-42EC-AA35-446D7A6E7F7A}" type="presOf" srcId="{A5B4DAA1-2D0F-4724-A21F-F9703708C901}" destId="{5183D308-2B9D-4B4C-8A03-AC4076F1DFC1}" srcOrd="0" destOrd="0" presId="urn:microsoft.com/office/officeart/2005/8/layout/pyramid1"/>
    <dgm:cxn modelId="{316F1D7D-22F8-487A-8846-2ABE0A9873C8}" type="presOf" srcId="{B47BEA54-55CC-48D2-906A-168827D756BD}" destId="{9F21BE27-7EAD-4404-8775-7619A1507904}" srcOrd="1" destOrd="0" presId="urn:microsoft.com/office/officeart/2005/8/layout/pyramid1"/>
    <dgm:cxn modelId="{EBD41FE2-65BA-4056-86B5-DFEB0A4F137B}" srcId="{983731E7-1FDF-479F-9542-142A8FF856E6}" destId="{68FA047E-FD02-44CC-9F5F-1B7A1E01CF5D}" srcOrd="3" destOrd="0" parTransId="{174D85FA-DCA5-472E-8A28-27EBA03C0F92}" sibTransId="{E0586D36-AA26-4B47-B255-E2158BFE3D10}"/>
    <dgm:cxn modelId="{96FAE07F-733C-4A8C-A1BE-17F09F6167C4}" type="presOf" srcId="{8C02A65E-08DD-4638-B87E-05ED73328DCC}" destId="{60872EA3-F8A2-44C8-BCE4-6BD6C5ADDD42}" srcOrd="1" destOrd="0" presId="urn:microsoft.com/office/officeart/2005/8/layout/pyramid1"/>
    <dgm:cxn modelId="{CBA03004-C538-4382-AB23-E1BFC3F795AB}" type="presOf" srcId="{68FA047E-FD02-44CC-9F5F-1B7A1E01CF5D}" destId="{99749BCE-A952-40DE-8584-377D0816335F}" srcOrd="0" destOrd="0" presId="urn:microsoft.com/office/officeart/2005/8/layout/pyramid1"/>
    <dgm:cxn modelId="{1C0AFA88-4DC8-4FD2-8352-FF4B80029B1E}" type="presParOf" srcId="{4F7CFDEA-756E-4E10-B970-48EAE53AC8B5}" destId="{2D927035-0F41-4AD9-9F4B-A2DC14F225FC}" srcOrd="0" destOrd="0" presId="urn:microsoft.com/office/officeart/2005/8/layout/pyramid1"/>
    <dgm:cxn modelId="{546D0FF7-C3A8-494F-B355-3FB5C0FBDAA7}" type="presParOf" srcId="{2D927035-0F41-4AD9-9F4B-A2DC14F225FC}" destId="{5183D308-2B9D-4B4C-8A03-AC4076F1DFC1}" srcOrd="0" destOrd="0" presId="urn:microsoft.com/office/officeart/2005/8/layout/pyramid1"/>
    <dgm:cxn modelId="{F5AE777A-253F-4ED4-9786-852FC9F2D8D2}" type="presParOf" srcId="{2D927035-0F41-4AD9-9F4B-A2DC14F225FC}" destId="{5CF2FC42-2A96-49C0-A7D2-B5D9A4564B71}" srcOrd="1" destOrd="0" presId="urn:microsoft.com/office/officeart/2005/8/layout/pyramid1"/>
    <dgm:cxn modelId="{974A3044-0C4C-4794-8302-2109EAA56959}" type="presParOf" srcId="{4F7CFDEA-756E-4E10-B970-48EAE53AC8B5}" destId="{A38338C9-EDA8-4CED-BB67-DD114E407C12}" srcOrd="1" destOrd="0" presId="urn:microsoft.com/office/officeart/2005/8/layout/pyramid1"/>
    <dgm:cxn modelId="{11807F45-3F29-4E58-A1A4-A693AF74DD62}" type="presParOf" srcId="{A38338C9-EDA8-4CED-BB67-DD114E407C12}" destId="{0203E813-6AC7-4824-8642-94433F73C104}" srcOrd="0" destOrd="0" presId="urn:microsoft.com/office/officeart/2005/8/layout/pyramid1"/>
    <dgm:cxn modelId="{E5768B74-D5FA-440C-9139-766D8B74600E}" type="presParOf" srcId="{A38338C9-EDA8-4CED-BB67-DD114E407C12}" destId="{9F21BE27-7EAD-4404-8775-7619A1507904}" srcOrd="1" destOrd="0" presId="urn:microsoft.com/office/officeart/2005/8/layout/pyramid1"/>
    <dgm:cxn modelId="{5A64A6AE-B941-4D25-B6B4-B6D05432DD7B}" type="presParOf" srcId="{4F7CFDEA-756E-4E10-B970-48EAE53AC8B5}" destId="{09F41D91-616D-4C0C-BADC-15DB8B9975FC}" srcOrd="2" destOrd="0" presId="urn:microsoft.com/office/officeart/2005/8/layout/pyramid1"/>
    <dgm:cxn modelId="{42471810-3DB2-47EB-9431-C80A7DC7A25D}" type="presParOf" srcId="{09F41D91-616D-4C0C-BADC-15DB8B9975FC}" destId="{12019038-D4B8-4780-8FB6-DB60F6AB524E}" srcOrd="0" destOrd="0" presId="urn:microsoft.com/office/officeart/2005/8/layout/pyramid1"/>
    <dgm:cxn modelId="{A050DD31-0552-450B-A68A-9CBD9E6416DA}" type="presParOf" srcId="{09F41D91-616D-4C0C-BADC-15DB8B9975FC}" destId="{92FF2894-450B-48D7-8EF6-472AEA2A0730}" srcOrd="1" destOrd="0" presId="urn:microsoft.com/office/officeart/2005/8/layout/pyramid1"/>
    <dgm:cxn modelId="{8482977C-26A2-4257-8FB6-68A5B6AAE857}" type="presParOf" srcId="{4F7CFDEA-756E-4E10-B970-48EAE53AC8B5}" destId="{49CFA859-1CC1-47F5-99A5-62EA65EBA1C6}" srcOrd="3" destOrd="0" presId="urn:microsoft.com/office/officeart/2005/8/layout/pyramid1"/>
    <dgm:cxn modelId="{1C52248F-4CB9-4A06-82DF-FE26C21807FA}" type="presParOf" srcId="{49CFA859-1CC1-47F5-99A5-62EA65EBA1C6}" destId="{99749BCE-A952-40DE-8584-377D0816335F}" srcOrd="0" destOrd="0" presId="urn:microsoft.com/office/officeart/2005/8/layout/pyramid1"/>
    <dgm:cxn modelId="{1BD34955-F24A-40D5-9605-9667D27F21DE}" type="presParOf" srcId="{49CFA859-1CC1-47F5-99A5-62EA65EBA1C6}" destId="{81901A0C-46D0-48F8-8E9C-21F1F5F8227E}" srcOrd="1" destOrd="0" presId="urn:microsoft.com/office/officeart/2005/8/layout/pyramid1"/>
    <dgm:cxn modelId="{506773CB-D4F2-4A1E-A656-E5A02815DF0A}" type="presParOf" srcId="{4F7CFDEA-756E-4E10-B970-48EAE53AC8B5}" destId="{FF7BAD1F-1630-4969-AF75-540B626ADAD5}" srcOrd="4" destOrd="0" presId="urn:microsoft.com/office/officeart/2005/8/layout/pyramid1"/>
    <dgm:cxn modelId="{F13F477B-D9C0-426F-9484-96406B9008DA}" type="presParOf" srcId="{FF7BAD1F-1630-4969-AF75-540B626ADAD5}" destId="{36628337-28FC-49DD-8169-B37851C9555B}" srcOrd="0" destOrd="0" presId="urn:microsoft.com/office/officeart/2005/8/layout/pyramid1"/>
    <dgm:cxn modelId="{3878DFD0-65DC-4757-9459-CD0F188BCCA3}" type="presParOf" srcId="{FF7BAD1F-1630-4969-AF75-540B626ADAD5}" destId="{60872EA3-F8A2-44C8-BCE4-6BD6C5ADDD42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18A3AF-4F5D-4602-ACFE-BBE3E8F9135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EB51A-0BD3-4964-84A4-79B3A8A4C306}">
      <dgm:prSet/>
      <dgm:spPr/>
      <dgm:t>
        <a:bodyPr/>
        <a:lstStyle/>
        <a:p>
          <a:pPr rtl="0"/>
          <a:r>
            <a:rPr lang="ru-RU" dirty="0" smtClean="0"/>
            <a:t>Идеальное</a:t>
          </a:r>
        </a:p>
        <a:p>
          <a:pPr rtl="0"/>
          <a:r>
            <a:rPr lang="ru-RU" dirty="0" smtClean="0"/>
            <a:t>рабочее место</a:t>
          </a:r>
          <a:endParaRPr lang="ru-RU" dirty="0"/>
        </a:p>
      </dgm:t>
    </dgm:pt>
    <dgm:pt modelId="{28632F7B-987C-46A1-9D4E-3D443B6815E8}" type="parTrans" cxnId="{E7344008-61E4-418A-9624-E23FC55BF1D6}">
      <dgm:prSet/>
      <dgm:spPr/>
      <dgm:t>
        <a:bodyPr/>
        <a:lstStyle/>
        <a:p>
          <a:endParaRPr lang="ru-RU"/>
        </a:p>
      </dgm:t>
    </dgm:pt>
    <dgm:pt modelId="{A2625BF3-CCB0-45E1-85F1-0C637BD64844}" type="sibTrans" cxnId="{E7344008-61E4-418A-9624-E23FC55BF1D6}">
      <dgm:prSet/>
      <dgm:spPr/>
      <dgm:t>
        <a:bodyPr/>
        <a:lstStyle/>
        <a:p>
          <a:endParaRPr lang="ru-RU" dirty="0"/>
        </a:p>
      </dgm:t>
    </dgm:pt>
    <dgm:pt modelId="{5F04F7B0-2DA8-415E-9CDB-E0111CD9B62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Мудрость лучших менеджеров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CAB204D-7440-4D56-9D23-1C1C9BBEA1CF}" type="parTrans" cxnId="{9AAE829E-63A2-4C0A-BB23-81DF22B2C422}">
      <dgm:prSet/>
      <dgm:spPr/>
      <dgm:t>
        <a:bodyPr/>
        <a:lstStyle/>
        <a:p>
          <a:endParaRPr lang="ru-RU"/>
        </a:p>
      </dgm:t>
    </dgm:pt>
    <dgm:pt modelId="{4EF924DB-18B7-4530-9649-440985F8AD56}" type="sibTrans" cxnId="{9AAE829E-63A2-4C0A-BB23-81DF22B2C422}">
      <dgm:prSet/>
      <dgm:spPr/>
      <dgm:t>
        <a:bodyPr/>
        <a:lstStyle/>
        <a:p>
          <a:endParaRPr lang="ru-RU" dirty="0"/>
        </a:p>
      </dgm:t>
    </dgm:pt>
    <dgm:pt modelId="{50A4CAB6-35E2-4FDD-8356-8BF4947560B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Что делают иначе лучшие менеджеры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D0345CF-EACA-4EF0-9307-38188CC49F3C}" type="parTrans" cxnId="{A1D8D755-0D7E-4D90-91E0-464C561990B7}">
      <dgm:prSet/>
      <dgm:spPr/>
      <dgm:t>
        <a:bodyPr/>
        <a:lstStyle/>
        <a:p>
          <a:endParaRPr lang="ru-RU"/>
        </a:p>
      </dgm:t>
    </dgm:pt>
    <dgm:pt modelId="{86528063-5F27-4636-85FD-2B9FFAA34AFF}" type="sibTrans" cxnId="{A1D8D755-0D7E-4D90-91E0-464C561990B7}">
      <dgm:prSet/>
      <dgm:spPr/>
      <dgm:t>
        <a:bodyPr/>
        <a:lstStyle/>
        <a:p>
          <a:endParaRPr lang="ru-RU"/>
        </a:p>
      </dgm:t>
    </dgm:pt>
    <dgm:pt modelId="{DB4C60FA-0F0A-4E1A-83C4-7CBBD9431663}" type="pres">
      <dgm:prSet presAssocID="{3D18A3AF-4F5D-4602-ACFE-BBE3E8F913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AAF06-EAB7-4DBC-B526-D365632F5378}" type="pres">
      <dgm:prSet presAssocID="{3D18A3AF-4F5D-4602-ACFE-BBE3E8F91354}" presName="dummyMaxCanvas" presStyleCnt="0">
        <dgm:presLayoutVars/>
      </dgm:prSet>
      <dgm:spPr/>
    </dgm:pt>
    <dgm:pt modelId="{3CD2AF83-7C16-421B-B0AE-A5EA9B251D39}" type="pres">
      <dgm:prSet presAssocID="{3D18A3AF-4F5D-4602-ACFE-BBE3E8F9135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F9A04-4B37-4390-B07D-9A897A8CF240}" type="pres">
      <dgm:prSet presAssocID="{3D18A3AF-4F5D-4602-ACFE-BBE3E8F9135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4C46-52EC-4E4B-9B11-FCDA9796CAE1}" type="pres">
      <dgm:prSet presAssocID="{3D18A3AF-4F5D-4602-ACFE-BBE3E8F91354}" presName="ThreeNodes_3" presStyleLbl="node1" presStyleIdx="2" presStyleCnt="3" custLinFactNeighborX="0" custLinFactNeighborY="16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92264-2A7D-416F-A06F-486CDA22A8A4}" type="pres">
      <dgm:prSet presAssocID="{3D18A3AF-4F5D-4602-ACFE-BBE3E8F9135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41830-9A81-4D96-A79E-73F60A087A3D}" type="pres">
      <dgm:prSet presAssocID="{3D18A3AF-4F5D-4602-ACFE-BBE3E8F9135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E233-7430-4327-8DEA-E485C2788870}" type="pres">
      <dgm:prSet presAssocID="{3D18A3AF-4F5D-4602-ACFE-BBE3E8F9135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72738-AB09-4B5F-82D1-356D10367C17}" type="pres">
      <dgm:prSet presAssocID="{3D18A3AF-4F5D-4602-ACFE-BBE3E8F9135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AF983-126D-4F14-84B3-808342F12442}" type="pres">
      <dgm:prSet presAssocID="{3D18A3AF-4F5D-4602-ACFE-BBE3E8F9135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CAA17E-AA20-463C-ADD6-F7A0479796CC}" type="presOf" srcId="{50A4CAB6-35E2-4FDD-8356-8BF4947560B8}" destId="{A7BAF983-126D-4F14-84B3-808342F12442}" srcOrd="1" destOrd="0" presId="urn:microsoft.com/office/officeart/2005/8/layout/vProcess5"/>
    <dgm:cxn modelId="{A29DAA3F-B87A-4335-9137-9E01F4B19587}" type="presOf" srcId="{3D18A3AF-4F5D-4602-ACFE-BBE3E8F91354}" destId="{DB4C60FA-0F0A-4E1A-83C4-7CBBD9431663}" srcOrd="0" destOrd="0" presId="urn:microsoft.com/office/officeart/2005/8/layout/vProcess5"/>
    <dgm:cxn modelId="{E7344008-61E4-418A-9624-E23FC55BF1D6}" srcId="{3D18A3AF-4F5D-4602-ACFE-BBE3E8F91354}" destId="{8CEEB51A-0BD3-4964-84A4-79B3A8A4C306}" srcOrd="0" destOrd="0" parTransId="{28632F7B-987C-46A1-9D4E-3D443B6815E8}" sibTransId="{A2625BF3-CCB0-45E1-85F1-0C637BD64844}"/>
    <dgm:cxn modelId="{A1D8D755-0D7E-4D90-91E0-464C561990B7}" srcId="{3D18A3AF-4F5D-4602-ACFE-BBE3E8F91354}" destId="{50A4CAB6-35E2-4FDD-8356-8BF4947560B8}" srcOrd="2" destOrd="0" parTransId="{1D0345CF-EACA-4EF0-9307-38188CC49F3C}" sibTransId="{86528063-5F27-4636-85FD-2B9FFAA34AFF}"/>
    <dgm:cxn modelId="{9AAE829E-63A2-4C0A-BB23-81DF22B2C422}" srcId="{3D18A3AF-4F5D-4602-ACFE-BBE3E8F91354}" destId="{5F04F7B0-2DA8-415E-9CDB-E0111CD9B625}" srcOrd="1" destOrd="0" parTransId="{CCAB204D-7440-4D56-9D23-1C1C9BBEA1CF}" sibTransId="{4EF924DB-18B7-4530-9649-440985F8AD56}"/>
    <dgm:cxn modelId="{B613237E-B2E8-49CE-892B-273E77DC77F4}" type="presOf" srcId="{5F04F7B0-2DA8-415E-9CDB-E0111CD9B625}" destId="{BD872738-AB09-4B5F-82D1-356D10367C17}" srcOrd="1" destOrd="0" presId="urn:microsoft.com/office/officeart/2005/8/layout/vProcess5"/>
    <dgm:cxn modelId="{CFB79D31-4AF1-4A41-A66A-1FFF54F2C3A8}" type="presOf" srcId="{50A4CAB6-35E2-4FDD-8356-8BF4947560B8}" destId="{7A7F4C46-52EC-4E4B-9B11-FCDA9796CAE1}" srcOrd="0" destOrd="0" presId="urn:microsoft.com/office/officeart/2005/8/layout/vProcess5"/>
    <dgm:cxn modelId="{20B1399C-ABBB-4E94-A26F-E83D4F0687A5}" type="presOf" srcId="{8CEEB51A-0BD3-4964-84A4-79B3A8A4C306}" destId="{1DB4E233-7430-4327-8DEA-E485C2788870}" srcOrd="1" destOrd="0" presId="urn:microsoft.com/office/officeart/2005/8/layout/vProcess5"/>
    <dgm:cxn modelId="{ABDD77BE-332A-497C-86D8-FDDFAD87E773}" type="presOf" srcId="{8CEEB51A-0BD3-4964-84A4-79B3A8A4C306}" destId="{3CD2AF83-7C16-421B-B0AE-A5EA9B251D39}" srcOrd="0" destOrd="0" presId="urn:microsoft.com/office/officeart/2005/8/layout/vProcess5"/>
    <dgm:cxn modelId="{94D040FB-1B3B-41E9-913B-1C9D020F3F00}" type="presOf" srcId="{4EF924DB-18B7-4530-9649-440985F8AD56}" destId="{6E241830-9A81-4D96-A79E-73F60A087A3D}" srcOrd="0" destOrd="0" presId="urn:microsoft.com/office/officeart/2005/8/layout/vProcess5"/>
    <dgm:cxn modelId="{F207479A-4AC1-4BFF-B3DE-1AF6D0BF3AF3}" type="presOf" srcId="{5F04F7B0-2DA8-415E-9CDB-E0111CD9B625}" destId="{A25F9A04-4B37-4390-B07D-9A897A8CF240}" srcOrd="0" destOrd="0" presId="urn:microsoft.com/office/officeart/2005/8/layout/vProcess5"/>
    <dgm:cxn modelId="{815F48EB-A098-4F37-B7CD-20B1AA8324E2}" type="presOf" srcId="{A2625BF3-CCB0-45E1-85F1-0C637BD64844}" destId="{47292264-2A7D-416F-A06F-486CDA22A8A4}" srcOrd="0" destOrd="0" presId="urn:microsoft.com/office/officeart/2005/8/layout/vProcess5"/>
    <dgm:cxn modelId="{119FE92A-BFE8-4B17-A399-40A1480449FE}" type="presParOf" srcId="{DB4C60FA-0F0A-4E1A-83C4-7CBBD9431663}" destId="{27CAAF06-EAB7-4DBC-B526-D365632F5378}" srcOrd="0" destOrd="0" presId="urn:microsoft.com/office/officeart/2005/8/layout/vProcess5"/>
    <dgm:cxn modelId="{FDFBD6E0-08BC-4BEF-8296-37672658E980}" type="presParOf" srcId="{DB4C60FA-0F0A-4E1A-83C4-7CBBD9431663}" destId="{3CD2AF83-7C16-421B-B0AE-A5EA9B251D39}" srcOrd="1" destOrd="0" presId="urn:microsoft.com/office/officeart/2005/8/layout/vProcess5"/>
    <dgm:cxn modelId="{9928A054-6426-48E0-B429-159F01E5FB00}" type="presParOf" srcId="{DB4C60FA-0F0A-4E1A-83C4-7CBBD9431663}" destId="{A25F9A04-4B37-4390-B07D-9A897A8CF240}" srcOrd="2" destOrd="0" presId="urn:microsoft.com/office/officeart/2005/8/layout/vProcess5"/>
    <dgm:cxn modelId="{9B42ACEF-07BA-464B-90FD-59FD8AF4334C}" type="presParOf" srcId="{DB4C60FA-0F0A-4E1A-83C4-7CBBD9431663}" destId="{7A7F4C46-52EC-4E4B-9B11-FCDA9796CAE1}" srcOrd="3" destOrd="0" presId="urn:microsoft.com/office/officeart/2005/8/layout/vProcess5"/>
    <dgm:cxn modelId="{CC0A9FA4-FAAC-452F-AF9E-0B97E9F19714}" type="presParOf" srcId="{DB4C60FA-0F0A-4E1A-83C4-7CBBD9431663}" destId="{47292264-2A7D-416F-A06F-486CDA22A8A4}" srcOrd="4" destOrd="0" presId="urn:microsoft.com/office/officeart/2005/8/layout/vProcess5"/>
    <dgm:cxn modelId="{EE30A572-25EA-4DDA-9A2B-EA4C7BA46DDE}" type="presParOf" srcId="{DB4C60FA-0F0A-4E1A-83C4-7CBBD9431663}" destId="{6E241830-9A81-4D96-A79E-73F60A087A3D}" srcOrd="5" destOrd="0" presId="urn:microsoft.com/office/officeart/2005/8/layout/vProcess5"/>
    <dgm:cxn modelId="{2D7549FB-3279-4D8F-A688-F27994EF17E6}" type="presParOf" srcId="{DB4C60FA-0F0A-4E1A-83C4-7CBBD9431663}" destId="{1DB4E233-7430-4327-8DEA-E485C2788870}" srcOrd="6" destOrd="0" presId="urn:microsoft.com/office/officeart/2005/8/layout/vProcess5"/>
    <dgm:cxn modelId="{C0BF304F-E3DF-4694-A2A1-FE91C5F9495F}" type="presParOf" srcId="{DB4C60FA-0F0A-4E1A-83C4-7CBBD9431663}" destId="{BD872738-AB09-4B5F-82D1-356D10367C17}" srcOrd="7" destOrd="0" presId="urn:microsoft.com/office/officeart/2005/8/layout/vProcess5"/>
    <dgm:cxn modelId="{D06306DC-5E43-4D75-AA3C-9F70595A49F4}" type="presParOf" srcId="{DB4C60FA-0F0A-4E1A-83C4-7CBBD9431663}" destId="{A7BAF983-126D-4F14-84B3-808342F1244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18A3AF-4F5D-4602-ACFE-BBE3E8F9135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EB51A-0BD3-4964-84A4-79B3A8A4C30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Идеальное</a:t>
          </a:r>
        </a:p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рабочее место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8632F7B-987C-46A1-9D4E-3D443B6815E8}" type="parTrans" cxnId="{E7344008-61E4-418A-9624-E23FC55BF1D6}">
      <dgm:prSet/>
      <dgm:spPr/>
      <dgm:t>
        <a:bodyPr/>
        <a:lstStyle/>
        <a:p>
          <a:endParaRPr lang="ru-RU"/>
        </a:p>
      </dgm:t>
    </dgm:pt>
    <dgm:pt modelId="{A2625BF3-CCB0-45E1-85F1-0C637BD64844}" type="sibTrans" cxnId="{E7344008-61E4-418A-9624-E23FC55BF1D6}">
      <dgm:prSet/>
      <dgm:spPr/>
      <dgm:t>
        <a:bodyPr/>
        <a:lstStyle/>
        <a:p>
          <a:endParaRPr lang="ru-RU" dirty="0"/>
        </a:p>
      </dgm:t>
    </dgm:pt>
    <dgm:pt modelId="{5F04F7B0-2DA8-415E-9CDB-E0111CD9B625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bg2"/>
              </a:solidFill>
            </a:rPr>
            <a:t>Мудрость лучших менеджеров</a:t>
          </a:r>
          <a:endParaRPr lang="ru-RU" dirty="0">
            <a:solidFill>
              <a:schemeClr val="bg2"/>
            </a:solidFill>
          </a:endParaRPr>
        </a:p>
      </dgm:t>
    </dgm:pt>
    <dgm:pt modelId="{CCAB204D-7440-4D56-9D23-1C1C9BBEA1CF}" type="parTrans" cxnId="{9AAE829E-63A2-4C0A-BB23-81DF22B2C422}">
      <dgm:prSet/>
      <dgm:spPr/>
      <dgm:t>
        <a:bodyPr/>
        <a:lstStyle/>
        <a:p>
          <a:endParaRPr lang="ru-RU"/>
        </a:p>
      </dgm:t>
    </dgm:pt>
    <dgm:pt modelId="{4EF924DB-18B7-4530-9649-440985F8AD56}" type="sibTrans" cxnId="{9AAE829E-63A2-4C0A-BB23-81DF22B2C422}">
      <dgm:prSet/>
      <dgm:spPr/>
      <dgm:t>
        <a:bodyPr/>
        <a:lstStyle/>
        <a:p>
          <a:endParaRPr lang="ru-RU" dirty="0"/>
        </a:p>
      </dgm:t>
    </dgm:pt>
    <dgm:pt modelId="{50A4CAB6-35E2-4FDD-8356-8BF4947560B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Что делают иначе лучшие менеджеры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D0345CF-EACA-4EF0-9307-38188CC49F3C}" type="parTrans" cxnId="{A1D8D755-0D7E-4D90-91E0-464C561990B7}">
      <dgm:prSet/>
      <dgm:spPr/>
      <dgm:t>
        <a:bodyPr/>
        <a:lstStyle/>
        <a:p>
          <a:endParaRPr lang="ru-RU"/>
        </a:p>
      </dgm:t>
    </dgm:pt>
    <dgm:pt modelId="{86528063-5F27-4636-85FD-2B9FFAA34AFF}" type="sibTrans" cxnId="{A1D8D755-0D7E-4D90-91E0-464C561990B7}">
      <dgm:prSet/>
      <dgm:spPr/>
      <dgm:t>
        <a:bodyPr/>
        <a:lstStyle/>
        <a:p>
          <a:endParaRPr lang="ru-RU"/>
        </a:p>
      </dgm:t>
    </dgm:pt>
    <dgm:pt modelId="{DB4C60FA-0F0A-4E1A-83C4-7CBBD9431663}" type="pres">
      <dgm:prSet presAssocID="{3D18A3AF-4F5D-4602-ACFE-BBE3E8F913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AAF06-EAB7-4DBC-B526-D365632F5378}" type="pres">
      <dgm:prSet presAssocID="{3D18A3AF-4F5D-4602-ACFE-BBE3E8F91354}" presName="dummyMaxCanvas" presStyleCnt="0">
        <dgm:presLayoutVars/>
      </dgm:prSet>
      <dgm:spPr/>
    </dgm:pt>
    <dgm:pt modelId="{3CD2AF83-7C16-421B-B0AE-A5EA9B251D39}" type="pres">
      <dgm:prSet presAssocID="{3D18A3AF-4F5D-4602-ACFE-BBE3E8F9135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F9A04-4B37-4390-B07D-9A897A8CF240}" type="pres">
      <dgm:prSet presAssocID="{3D18A3AF-4F5D-4602-ACFE-BBE3E8F9135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4C46-52EC-4E4B-9B11-FCDA9796CAE1}" type="pres">
      <dgm:prSet presAssocID="{3D18A3AF-4F5D-4602-ACFE-BBE3E8F91354}" presName="ThreeNodes_3" presStyleLbl="node1" presStyleIdx="2" presStyleCnt="3" custLinFactNeighborX="0" custLinFactNeighborY="16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92264-2A7D-416F-A06F-486CDA22A8A4}" type="pres">
      <dgm:prSet presAssocID="{3D18A3AF-4F5D-4602-ACFE-BBE3E8F9135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41830-9A81-4D96-A79E-73F60A087A3D}" type="pres">
      <dgm:prSet presAssocID="{3D18A3AF-4F5D-4602-ACFE-BBE3E8F9135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E233-7430-4327-8DEA-E485C2788870}" type="pres">
      <dgm:prSet presAssocID="{3D18A3AF-4F5D-4602-ACFE-BBE3E8F9135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72738-AB09-4B5F-82D1-356D10367C17}" type="pres">
      <dgm:prSet presAssocID="{3D18A3AF-4F5D-4602-ACFE-BBE3E8F9135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AF983-126D-4F14-84B3-808342F12442}" type="pres">
      <dgm:prSet presAssocID="{3D18A3AF-4F5D-4602-ACFE-BBE3E8F9135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D8D755-0D7E-4D90-91E0-464C561990B7}" srcId="{3D18A3AF-4F5D-4602-ACFE-BBE3E8F91354}" destId="{50A4CAB6-35E2-4FDD-8356-8BF4947560B8}" srcOrd="2" destOrd="0" parTransId="{1D0345CF-EACA-4EF0-9307-38188CC49F3C}" sibTransId="{86528063-5F27-4636-85FD-2B9FFAA34AFF}"/>
    <dgm:cxn modelId="{9395B323-FE91-4503-A847-866F12507A2C}" type="presOf" srcId="{5F04F7B0-2DA8-415E-9CDB-E0111CD9B625}" destId="{A25F9A04-4B37-4390-B07D-9A897A8CF240}" srcOrd="0" destOrd="0" presId="urn:microsoft.com/office/officeart/2005/8/layout/vProcess5"/>
    <dgm:cxn modelId="{F272B785-218A-417D-81D8-5CA5162E2301}" type="presOf" srcId="{8CEEB51A-0BD3-4964-84A4-79B3A8A4C306}" destId="{1DB4E233-7430-4327-8DEA-E485C2788870}" srcOrd="1" destOrd="0" presId="urn:microsoft.com/office/officeart/2005/8/layout/vProcess5"/>
    <dgm:cxn modelId="{76F9B0F8-FF3A-4845-A5F0-C8C6DB010B32}" type="presOf" srcId="{4EF924DB-18B7-4530-9649-440985F8AD56}" destId="{6E241830-9A81-4D96-A79E-73F60A087A3D}" srcOrd="0" destOrd="0" presId="urn:microsoft.com/office/officeart/2005/8/layout/vProcess5"/>
    <dgm:cxn modelId="{9AAE829E-63A2-4C0A-BB23-81DF22B2C422}" srcId="{3D18A3AF-4F5D-4602-ACFE-BBE3E8F91354}" destId="{5F04F7B0-2DA8-415E-9CDB-E0111CD9B625}" srcOrd="1" destOrd="0" parTransId="{CCAB204D-7440-4D56-9D23-1C1C9BBEA1CF}" sibTransId="{4EF924DB-18B7-4530-9649-440985F8AD56}"/>
    <dgm:cxn modelId="{762CC416-CCA0-4EBF-BD28-07CA8991832B}" type="presOf" srcId="{8CEEB51A-0BD3-4964-84A4-79B3A8A4C306}" destId="{3CD2AF83-7C16-421B-B0AE-A5EA9B251D39}" srcOrd="0" destOrd="0" presId="urn:microsoft.com/office/officeart/2005/8/layout/vProcess5"/>
    <dgm:cxn modelId="{C7540770-7EF7-40DB-B4D2-FF16A3D0F967}" type="presOf" srcId="{3D18A3AF-4F5D-4602-ACFE-BBE3E8F91354}" destId="{DB4C60FA-0F0A-4E1A-83C4-7CBBD9431663}" srcOrd="0" destOrd="0" presId="urn:microsoft.com/office/officeart/2005/8/layout/vProcess5"/>
    <dgm:cxn modelId="{9DB86706-7694-4C32-AF59-A50A5CB50404}" type="presOf" srcId="{50A4CAB6-35E2-4FDD-8356-8BF4947560B8}" destId="{7A7F4C46-52EC-4E4B-9B11-FCDA9796CAE1}" srcOrd="0" destOrd="0" presId="urn:microsoft.com/office/officeart/2005/8/layout/vProcess5"/>
    <dgm:cxn modelId="{E7344008-61E4-418A-9624-E23FC55BF1D6}" srcId="{3D18A3AF-4F5D-4602-ACFE-BBE3E8F91354}" destId="{8CEEB51A-0BD3-4964-84A4-79B3A8A4C306}" srcOrd="0" destOrd="0" parTransId="{28632F7B-987C-46A1-9D4E-3D443B6815E8}" sibTransId="{A2625BF3-CCB0-45E1-85F1-0C637BD64844}"/>
    <dgm:cxn modelId="{69F61F7C-A2FF-4F0A-91CB-45ABC274B744}" type="presOf" srcId="{A2625BF3-CCB0-45E1-85F1-0C637BD64844}" destId="{47292264-2A7D-416F-A06F-486CDA22A8A4}" srcOrd="0" destOrd="0" presId="urn:microsoft.com/office/officeart/2005/8/layout/vProcess5"/>
    <dgm:cxn modelId="{81F7D6F6-0F7F-4360-A9AD-CF95E90F8DC0}" type="presOf" srcId="{50A4CAB6-35E2-4FDD-8356-8BF4947560B8}" destId="{A7BAF983-126D-4F14-84B3-808342F12442}" srcOrd="1" destOrd="0" presId="urn:microsoft.com/office/officeart/2005/8/layout/vProcess5"/>
    <dgm:cxn modelId="{B06FB10C-1726-4AA7-9C2F-167FB4BC3F7D}" type="presOf" srcId="{5F04F7B0-2DA8-415E-9CDB-E0111CD9B625}" destId="{BD872738-AB09-4B5F-82D1-356D10367C17}" srcOrd="1" destOrd="0" presId="urn:microsoft.com/office/officeart/2005/8/layout/vProcess5"/>
    <dgm:cxn modelId="{78F56B1B-3394-4AB4-AD02-700A2B290129}" type="presParOf" srcId="{DB4C60FA-0F0A-4E1A-83C4-7CBBD9431663}" destId="{27CAAF06-EAB7-4DBC-B526-D365632F5378}" srcOrd="0" destOrd="0" presId="urn:microsoft.com/office/officeart/2005/8/layout/vProcess5"/>
    <dgm:cxn modelId="{83792EE7-9A93-4501-927E-8966D4485E54}" type="presParOf" srcId="{DB4C60FA-0F0A-4E1A-83C4-7CBBD9431663}" destId="{3CD2AF83-7C16-421B-B0AE-A5EA9B251D39}" srcOrd="1" destOrd="0" presId="urn:microsoft.com/office/officeart/2005/8/layout/vProcess5"/>
    <dgm:cxn modelId="{1D206529-788E-49F2-AB64-CD33243F0C98}" type="presParOf" srcId="{DB4C60FA-0F0A-4E1A-83C4-7CBBD9431663}" destId="{A25F9A04-4B37-4390-B07D-9A897A8CF240}" srcOrd="2" destOrd="0" presId="urn:microsoft.com/office/officeart/2005/8/layout/vProcess5"/>
    <dgm:cxn modelId="{07B80A8B-0CF9-4D41-9D7F-F823974D418F}" type="presParOf" srcId="{DB4C60FA-0F0A-4E1A-83C4-7CBBD9431663}" destId="{7A7F4C46-52EC-4E4B-9B11-FCDA9796CAE1}" srcOrd="3" destOrd="0" presId="urn:microsoft.com/office/officeart/2005/8/layout/vProcess5"/>
    <dgm:cxn modelId="{35A247AD-731C-49D4-A6CB-40F87DCFAAE0}" type="presParOf" srcId="{DB4C60FA-0F0A-4E1A-83C4-7CBBD9431663}" destId="{47292264-2A7D-416F-A06F-486CDA22A8A4}" srcOrd="4" destOrd="0" presId="urn:microsoft.com/office/officeart/2005/8/layout/vProcess5"/>
    <dgm:cxn modelId="{3061539B-528C-490F-99C0-FCCE5A768463}" type="presParOf" srcId="{DB4C60FA-0F0A-4E1A-83C4-7CBBD9431663}" destId="{6E241830-9A81-4D96-A79E-73F60A087A3D}" srcOrd="5" destOrd="0" presId="urn:microsoft.com/office/officeart/2005/8/layout/vProcess5"/>
    <dgm:cxn modelId="{02449012-B02B-45FC-88AD-D247058F6C1E}" type="presParOf" srcId="{DB4C60FA-0F0A-4E1A-83C4-7CBBD9431663}" destId="{1DB4E233-7430-4327-8DEA-E485C2788870}" srcOrd="6" destOrd="0" presId="urn:microsoft.com/office/officeart/2005/8/layout/vProcess5"/>
    <dgm:cxn modelId="{8E5E5448-CB42-45A1-836E-D568095BCB3E}" type="presParOf" srcId="{DB4C60FA-0F0A-4E1A-83C4-7CBBD9431663}" destId="{BD872738-AB09-4B5F-82D1-356D10367C17}" srcOrd="7" destOrd="0" presId="urn:microsoft.com/office/officeart/2005/8/layout/vProcess5"/>
    <dgm:cxn modelId="{0224A0BB-D451-49F5-BA55-4F50CC77A862}" type="presParOf" srcId="{DB4C60FA-0F0A-4E1A-83C4-7CBBD9431663}" destId="{A7BAF983-126D-4F14-84B3-808342F1244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5AC6CC-A029-4622-BEFE-89BAFA125F92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C82C64EE-4B8C-4088-BAE7-B5553EF0DCF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9933"/>
        </a:solidFill>
      </dgm:spPr>
      <dgm:t>
        <a:bodyPr/>
        <a:lstStyle/>
        <a:p>
          <a:r>
            <a:rPr lang="ru-RU" sz="2000" b="1" dirty="0" smtClean="0"/>
            <a:t>ЗНАНИЯ</a:t>
          </a:r>
        </a:p>
        <a:p>
          <a:r>
            <a:rPr lang="ru-RU" sz="2000" b="1" dirty="0" smtClean="0"/>
            <a:t>ОПЫТ</a:t>
          </a:r>
        </a:p>
        <a:p>
          <a:r>
            <a:rPr lang="ru-RU" sz="2000" b="1" dirty="0" smtClean="0"/>
            <a:t>НАВЫКИ</a:t>
          </a:r>
          <a:endParaRPr lang="ru-RU" sz="2000" b="1" dirty="0"/>
        </a:p>
      </dgm:t>
    </dgm:pt>
    <dgm:pt modelId="{4EB8C044-68A5-443B-8404-580E71F00F48}" type="parTrans" cxnId="{76BC53AB-6F30-4A3D-BF24-B8934413078A}">
      <dgm:prSet/>
      <dgm:spPr/>
      <dgm:t>
        <a:bodyPr/>
        <a:lstStyle/>
        <a:p>
          <a:endParaRPr lang="ru-RU"/>
        </a:p>
      </dgm:t>
    </dgm:pt>
    <dgm:pt modelId="{965D9E36-D0F1-4D53-8A76-7E4F4E0A6068}" type="sibTrans" cxnId="{76BC53AB-6F30-4A3D-BF24-B8934413078A}">
      <dgm:prSet/>
      <dgm:spPr/>
      <dgm:t>
        <a:bodyPr/>
        <a:lstStyle/>
        <a:p>
          <a:endParaRPr lang="ru-RU"/>
        </a:p>
      </dgm:t>
    </dgm:pt>
    <dgm:pt modelId="{67F1B34E-F1E8-49FD-ABC5-B3D925748F5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МОТИВАЦИЯ</a:t>
          </a:r>
          <a:endParaRPr lang="ru-RU" sz="2000" b="1" dirty="0"/>
        </a:p>
      </dgm:t>
    </dgm:pt>
    <dgm:pt modelId="{207360C8-031A-482B-8289-5F27F7E6DF63}" type="parTrans" cxnId="{300DFC34-6CB6-4461-A080-F3AF7073A06F}">
      <dgm:prSet/>
      <dgm:spPr/>
      <dgm:t>
        <a:bodyPr/>
        <a:lstStyle/>
        <a:p>
          <a:endParaRPr lang="ru-RU"/>
        </a:p>
      </dgm:t>
    </dgm:pt>
    <dgm:pt modelId="{2AAE113A-5366-4A83-B240-90F70FCC4FFF}" type="sibTrans" cxnId="{300DFC34-6CB6-4461-A080-F3AF7073A06F}">
      <dgm:prSet/>
      <dgm:spPr/>
      <dgm:t>
        <a:bodyPr/>
        <a:lstStyle/>
        <a:p>
          <a:endParaRPr lang="ru-RU"/>
        </a:p>
      </dgm:t>
    </dgm:pt>
    <dgm:pt modelId="{69CFE555-AB3D-428A-BAC4-B8EBAF5E985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ЛИЧНОСТНЫЕ</a:t>
          </a:r>
        </a:p>
        <a:p>
          <a:r>
            <a:rPr lang="ru-RU" sz="1600" b="1" dirty="0" smtClean="0">
              <a:solidFill>
                <a:schemeClr val="bg1"/>
              </a:solidFill>
            </a:rPr>
            <a:t>ОСОБЕННОСТИ</a:t>
          </a:r>
          <a:endParaRPr lang="ru-RU" sz="1600" b="1" dirty="0">
            <a:solidFill>
              <a:schemeClr val="bg1"/>
            </a:solidFill>
          </a:endParaRPr>
        </a:p>
      </dgm:t>
    </dgm:pt>
    <dgm:pt modelId="{E03D02A4-AECC-4C1E-BD6C-8F43458CBCDF}" type="parTrans" cxnId="{0902345A-D720-41FB-B5B2-E1943EC7CFC2}">
      <dgm:prSet/>
      <dgm:spPr/>
      <dgm:t>
        <a:bodyPr/>
        <a:lstStyle/>
        <a:p>
          <a:endParaRPr lang="ru-RU"/>
        </a:p>
      </dgm:t>
    </dgm:pt>
    <dgm:pt modelId="{AFCE6783-079B-493F-B95E-A9F859CFB8B5}" type="sibTrans" cxnId="{0902345A-D720-41FB-B5B2-E1943EC7CFC2}">
      <dgm:prSet/>
      <dgm:spPr/>
      <dgm:t>
        <a:bodyPr/>
        <a:lstStyle/>
        <a:p>
          <a:endParaRPr lang="ru-RU"/>
        </a:p>
      </dgm:t>
    </dgm:pt>
    <dgm:pt modelId="{4F13C05E-868F-454F-9FA8-25945192E251}" type="pres">
      <dgm:prSet presAssocID="{BF5AC6CC-A029-4622-BEFE-89BAFA125F92}" presName="compositeShape" presStyleCnt="0">
        <dgm:presLayoutVars>
          <dgm:chMax val="7"/>
          <dgm:dir/>
          <dgm:resizeHandles val="exact"/>
        </dgm:presLayoutVars>
      </dgm:prSet>
      <dgm:spPr/>
    </dgm:pt>
    <dgm:pt modelId="{C34DED26-5187-46B0-8B0D-1AF1636B988C}" type="pres">
      <dgm:prSet presAssocID="{BF5AC6CC-A029-4622-BEFE-89BAFA125F92}" presName="wedge1" presStyleLbl="node1" presStyleIdx="0" presStyleCnt="3" custScaleX="117767" custLinFactNeighborX="-5244" custLinFactNeighborY="2793"/>
      <dgm:spPr/>
      <dgm:t>
        <a:bodyPr/>
        <a:lstStyle/>
        <a:p>
          <a:endParaRPr lang="ru-RU"/>
        </a:p>
      </dgm:t>
    </dgm:pt>
    <dgm:pt modelId="{0BC3D369-91F3-4FD2-9998-20DC39B1E071}" type="pres">
      <dgm:prSet presAssocID="{BF5AC6CC-A029-4622-BEFE-89BAFA125F9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835CF-CA91-4CF8-884C-1515E6704784}" type="pres">
      <dgm:prSet presAssocID="{BF5AC6CC-A029-4622-BEFE-89BAFA125F92}" presName="wedge2" presStyleLbl="node1" presStyleIdx="1" presStyleCnt="3" custScaleX="118298" custScaleY="98277"/>
      <dgm:spPr/>
      <dgm:t>
        <a:bodyPr/>
        <a:lstStyle/>
        <a:p>
          <a:endParaRPr lang="ru-RU"/>
        </a:p>
      </dgm:t>
    </dgm:pt>
    <dgm:pt modelId="{5BB709A3-1525-4274-B358-C018743F0E15}" type="pres">
      <dgm:prSet presAssocID="{BF5AC6CC-A029-4622-BEFE-89BAFA125F9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7F61EE-194A-4C5F-8773-B74C4FA6BB91}" type="pres">
      <dgm:prSet presAssocID="{BF5AC6CC-A029-4622-BEFE-89BAFA125F92}" presName="wedge3" presStyleLbl="node1" presStyleIdx="2" presStyleCnt="3" custScaleX="117213" custLinFactNeighborX="0"/>
      <dgm:spPr/>
      <dgm:t>
        <a:bodyPr/>
        <a:lstStyle/>
        <a:p>
          <a:endParaRPr lang="ru-RU"/>
        </a:p>
      </dgm:t>
    </dgm:pt>
    <dgm:pt modelId="{15A8506A-4B67-484F-94F6-FED243D52FAF}" type="pres">
      <dgm:prSet presAssocID="{BF5AC6CC-A029-4622-BEFE-89BAFA125F9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9D1783-D5CA-4B00-9570-713BF12172DA}" type="presOf" srcId="{67F1B34E-F1E8-49FD-ABC5-B3D925748F5A}" destId="{5BB709A3-1525-4274-B358-C018743F0E15}" srcOrd="1" destOrd="0" presId="urn:microsoft.com/office/officeart/2005/8/layout/chart3"/>
    <dgm:cxn modelId="{0902345A-D720-41FB-B5B2-E1943EC7CFC2}" srcId="{BF5AC6CC-A029-4622-BEFE-89BAFA125F92}" destId="{69CFE555-AB3D-428A-BAC4-B8EBAF5E985F}" srcOrd="2" destOrd="0" parTransId="{E03D02A4-AECC-4C1E-BD6C-8F43458CBCDF}" sibTransId="{AFCE6783-079B-493F-B95E-A9F859CFB8B5}"/>
    <dgm:cxn modelId="{0F10161C-FEDE-40A2-9B14-310DBE01EE9B}" type="presOf" srcId="{67F1B34E-F1E8-49FD-ABC5-B3D925748F5A}" destId="{512835CF-CA91-4CF8-884C-1515E6704784}" srcOrd="0" destOrd="0" presId="urn:microsoft.com/office/officeart/2005/8/layout/chart3"/>
    <dgm:cxn modelId="{9F65F3D0-9E7A-438E-A2BB-D422B4EFA718}" type="presOf" srcId="{C82C64EE-4B8C-4088-BAE7-B5553EF0DCFF}" destId="{C34DED26-5187-46B0-8B0D-1AF1636B988C}" srcOrd="0" destOrd="0" presId="urn:microsoft.com/office/officeart/2005/8/layout/chart3"/>
    <dgm:cxn modelId="{68DF598A-7F92-4EA1-8E94-CC508AC58BE0}" type="presOf" srcId="{BF5AC6CC-A029-4622-BEFE-89BAFA125F92}" destId="{4F13C05E-868F-454F-9FA8-25945192E251}" srcOrd="0" destOrd="0" presId="urn:microsoft.com/office/officeart/2005/8/layout/chart3"/>
    <dgm:cxn modelId="{8D401347-6C08-4A88-9370-3B51450B617B}" type="presOf" srcId="{69CFE555-AB3D-428A-BAC4-B8EBAF5E985F}" destId="{15A8506A-4B67-484F-94F6-FED243D52FAF}" srcOrd="1" destOrd="0" presId="urn:microsoft.com/office/officeart/2005/8/layout/chart3"/>
    <dgm:cxn modelId="{76BC53AB-6F30-4A3D-BF24-B8934413078A}" srcId="{BF5AC6CC-A029-4622-BEFE-89BAFA125F92}" destId="{C82C64EE-4B8C-4088-BAE7-B5553EF0DCFF}" srcOrd="0" destOrd="0" parTransId="{4EB8C044-68A5-443B-8404-580E71F00F48}" sibTransId="{965D9E36-D0F1-4D53-8A76-7E4F4E0A6068}"/>
    <dgm:cxn modelId="{22FB9772-5AA0-49F9-8D9C-823B7E0073FB}" type="presOf" srcId="{C82C64EE-4B8C-4088-BAE7-B5553EF0DCFF}" destId="{0BC3D369-91F3-4FD2-9998-20DC39B1E071}" srcOrd="1" destOrd="0" presId="urn:microsoft.com/office/officeart/2005/8/layout/chart3"/>
    <dgm:cxn modelId="{300DFC34-6CB6-4461-A080-F3AF7073A06F}" srcId="{BF5AC6CC-A029-4622-BEFE-89BAFA125F92}" destId="{67F1B34E-F1E8-49FD-ABC5-B3D925748F5A}" srcOrd="1" destOrd="0" parTransId="{207360C8-031A-482B-8289-5F27F7E6DF63}" sibTransId="{2AAE113A-5366-4A83-B240-90F70FCC4FFF}"/>
    <dgm:cxn modelId="{CE17FFA7-80B3-4C00-AA95-5BA6CC6DA00E}" type="presOf" srcId="{69CFE555-AB3D-428A-BAC4-B8EBAF5E985F}" destId="{7E7F61EE-194A-4C5F-8773-B74C4FA6BB91}" srcOrd="0" destOrd="0" presId="urn:microsoft.com/office/officeart/2005/8/layout/chart3"/>
    <dgm:cxn modelId="{39371058-4E56-426D-BF68-A0736CE279AC}" type="presParOf" srcId="{4F13C05E-868F-454F-9FA8-25945192E251}" destId="{C34DED26-5187-46B0-8B0D-1AF1636B988C}" srcOrd="0" destOrd="0" presId="urn:microsoft.com/office/officeart/2005/8/layout/chart3"/>
    <dgm:cxn modelId="{70716DFD-E7F3-46E5-8FE5-3D1308C5560B}" type="presParOf" srcId="{4F13C05E-868F-454F-9FA8-25945192E251}" destId="{0BC3D369-91F3-4FD2-9998-20DC39B1E071}" srcOrd="1" destOrd="0" presId="urn:microsoft.com/office/officeart/2005/8/layout/chart3"/>
    <dgm:cxn modelId="{2121D0AE-5B56-4220-98FE-422B696046A1}" type="presParOf" srcId="{4F13C05E-868F-454F-9FA8-25945192E251}" destId="{512835CF-CA91-4CF8-884C-1515E6704784}" srcOrd="2" destOrd="0" presId="urn:microsoft.com/office/officeart/2005/8/layout/chart3"/>
    <dgm:cxn modelId="{F4616382-2613-4129-874C-146F5B5004A5}" type="presParOf" srcId="{4F13C05E-868F-454F-9FA8-25945192E251}" destId="{5BB709A3-1525-4274-B358-C018743F0E15}" srcOrd="3" destOrd="0" presId="urn:microsoft.com/office/officeart/2005/8/layout/chart3"/>
    <dgm:cxn modelId="{15FD5A72-EAA4-4504-AC19-866822485B82}" type="presParOf" srcId="{4F13C05E-868F-454F-9FA8-25945192E251}" destId="{7E7F61EE-194A-4C5F-8773-B74C4FA6BB91}" srcOrd="4" destOrd="0" presId="urn:microsoft.com/office/officeart/2005/8/layout/chart3"/>
    <dgm:cxn modelId="{64333623-2976-48AA-A8EB-B3C78CE75572}" type="presParOf" srcId="{4F13C05E-868F-454F-9FA8-25945192E251}" destId="{15A8506A-4B67-484F-94F6-FED243D52FA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18A3AF-4F5D-4602-ACFE-BBE3E8F9135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4C60FA-0F0A-4E1A-83C4-7CBBD9431663}" type="pres">
      <dgm:prSet presAssocID="{3D18A3AF-4F5D-4602-ACFE-BBE3E8F913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AAF06-EAB7-4DBC-B526-D365632F5378}" type="pres">
      <dgm:prSet presAssocID="{3D18A3AF-4F5D-4602-ACFE-BBE3E8F91354}" presName="dummyMaxCanvas" presStyleCnt="0">
        <dgm:presLayoutVars/>
      </dgm:prSet>
      <dgm:spPr/>
    </dgm:pt>
  </dgm:ptLst>
  <dgm:cxnLst>
    <dgm:cxn modelId="{B8C12412-83F7-46E7-9FBA-545E38757546}" type="presOf" srcId="{3D18A3AF-4F5D-4602-ACFE-BBE3E8F91354}" destId="{DB4C60FA-0F0A-4E1A-83C4-7CBBD9431663}" srcOrd="0" destOrd="0" presId="urn:microsoft.com/office/officeart/2005/8/layout/vProcess5"/>
    <dgm:cxn modelId="{BCF9E05D-12AF-43D3-840D-04D9BF2D1605}" type="presParOf" srcId="{DB4C60FA-0F0A-4E1A-83C4-7CBBD9431663}" destId="{27CAAF06-EAB7-4DBC-B526-D365632F5378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18A3AF-4F5D-4602-ACFE-BBE3E8F9135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EB51A-0BD3-4964-84A4-79B3A8A4C30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Идеальное</a:t>
          </a:r>
        </a:p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рабочее место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8632F7B-987C-46A1-9D4E-3D443B6815E8}" type="parTrans" cxnId="{E7344008-61E4-418A-9624-E23FC55BF1D6}">
      <dgm:prSet/>
      <dgm:spPr/>
      <dgm:t>
        <a:bodyPr/>
        <a:lstStyle/>
        <a:p>
          <a:endParaRPr lang="ru-RU"/>
        </a:p>
      </dgm:t>
    </dgm:pt>
    <dgm:pt modelId="{A2625BF3-CCB0-45E1-85F1-0C637BD64844}" type="sibTrans" cxnId="{E7344008-61E4-418A-9624-E23FC55BF1D6}">
      <dgm:prSet/>
      <dgm:spPr/>
      <dgm:t>
        <a:bodyPr/>
        <a:lstStyle/>
        <a:p>
          <a:endParaRPr lang="ru-RU" dirty="0"/>
        </a:p>
      </dgm:t>
    </dgm:pt>
    <dgm:pt modelId="{5F04F7B0-2DA8-415E-9CDB-E0111CD9B625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bg2"/>
              </a:solidFill>
            </a:rPr>
            <a:t>Мудрость лучших менеджеров</a:t>
          </a:r>
          <a:endParaRPr lang="ru-RU" dirty="0">
            <a:solidFill>
              <a:schemeClr val="bg2"/>
            </a:solidFill>
          </a:endParaRPr>
        </a:p>
      </dgm:t>
    </dgm:pt>
    <dgm:pt modelId="{CCAB204D-7440-4D56-9D23-1C1C9BBEA1CF}" type="parTrans" cxnId="{9AAE829E-63A2-4C0A-BB23-81DF22B2C422}">
      <dgm:prSet/>
      <dgm:spPr/>
      <dgm:t>
        <a:bodyPr/>
        <a:lstStyle/>
        <a:p>
          <a:endParaRPr lang="ru-RU"/>
        </a:p>
      </dgm:t>
    </dgm:pt>
    <dgm:pt modelId="{4EF924DB-18B7-4530-9649-440985F8AD56}" type="sibTrans" cxnId="{9AAE829E-63A2-4C0A-BB23-81DF22B2C422}">
      <dgm:prSet/>
      <dgm:spPr/>
      <dgm:t>
        <a:bodyPr/>
        <a:lstStyle/>
        <a:p>
          <a:endParaRPr lang="ru-RU" dirty="0"/>
        </a:p>
      </dgm:t>
    </dgm:pt>
    <dgm:pt modelId="{50A4CAB6-35E2-4FDD-8356-8BF4947560B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Что делают иначе лучшие менеджеры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D0345CF-EACA-4EF0-9307-38188CC49F3C}" type="parTrans" cxnId="{A1D8D755-0D7E-4D90-91E0-464C561990B7}">
      <dgm:prSet/>
      <dgm:spPr/>
      <dgm:t>
        <a:bodyPr/>
        <a:lstStyle/>
        <a:p>
          <a:endParaRPr lang="ru-RU"/>
        </a:p>
      </dgm:t>
    </dgm:pt>
    <dgm:pt modelId="{86528063-5F27-4636-85FD-2B9FFAA34AFF}" type="sibTrans" cxnId="{A1D8D755-0D7E-4D90-91E0-464C561990B7}">
      <dgm:prSet/>
      <dgm:spPr/>
      <dgm:t>
        <a:bodyPr/>
        <a:lstStyle/>
        <a:p>
          <a:endParaRPr lang="ru-RU"/>
        </a:p>
      </dgm:t>
    </dgm:pt>
    <dgm:pt modelId="{DB4C60FA-0F0A-4E1A-83C4-7CBBD9431663}" type="pres">
      <dgm:prSet presAssocID="{3D18A3AF-4F5D-4602-ACFE-BBE3E8F913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AAF06-EAB7-4DBC-B526-D365632F5378}" type="pres">
      <dgm:prSet presAssocID="{3D18A3AF-4F5D-4602-ACFE-BBE3E8F91354}" presName="dummyMaxCanvas" presStyleCnt="0">
        <dgm:presLayoutVars/>
      </dgm:prSet>
      <dgm:spPr/>
    </dgm:pt>
    <dgm:pt modelId="{3CD2AF83-7C16-421B-B0AE-A5EA9B251D39}" type="pres">
      <dgm:prSet presAssocID="{3D18A3AF-4F5D-4602-ACFE-BBE3E8F9135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F9A04-4B37-4390-B07D-9A897A8CF240}" type="pres">
      <dgm:prSet presAssocID="{3D18A3AF-4F5D-4602-ACFE-BBE3E8F9135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4C46-52EC-4E4B-9B11-FCDA9796CAE1}" type="pres">
      <dgm:prSet presAssocID="{3D18A3AF-4F5D-4602-ACFE-BBE3E8F91354}" presName="ThreeNodes_3" presStyleLbl="node1" presStyleIdx="2" presStyleCnt="3" custLinFactNeighborX="0" custLinFactNeighborY="16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92264-2A7D-416F-A06F-486CDA22A8A4}" type="pres">
      <dgm:prSet presAssocID="{3D18A3AF-4F5D-4602-ACFE-BBE3E8F9135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41830-9A81-4D96-A79E-73F60A087A3D}" type="pres">
      <dgm:prSet presAssocID="{3D18A3AF-4F5D-4602-ACFE-BBE3E8F9135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E233-7430-4327-8DEA-E485C2788870}" type="pres">
      <dgm:prSet presAssocID="{3D18A3AF-4F5D-4602-ACFE-BBE3E8F9135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72738-AB09-4B5F-82D1-356D10367C17}" type="pres">
      <dgm:prSet presAssocID="{3D18A3AF-4F5D-4602-ACFE-BBE3E8F9135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AF983-126D-4F14-84B3-808342F12442}" type="pres">
      <dgm:prSet presAssocID="{3D18A3AF-4F5D-4602-ACFE-BBE3E8F9135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44008-61E4-418A-9624-E23FC55BF1D6}" srcId="{3D18A3AF-4F5D-4602-ACFE-BBE3E8F91354}" destId="{8CEEB51A-0BD3-4964-84A4-79B3A8A4C306}" srcOrd="0" destOrd="0" parTransId="{28632F7B-987C-46A1-9D4E-3D443B6815E8}" sibTransId="{A2625BF3-CCB0-45E1-85F1-0C637BD64844}"/>
    <dgm:cxn modelId="{A1D8D755-0D7E-4D90-91E0-464C561990B7}" srcId="{3D18A3AF-4F5D-4602-ACFE-BBE3E8F91354}" destId="{50A4CAB6-35E2-4FDD-8356-8BF4947560B8}" srcOrd="2" destOrd="0" parTransId="{1D0345CF-EACA-4EF0-9307-38188CC49F3C}" sibTransId="{86528063-5F27-4636-85FD-2B9FFAA34AFF}"/>
    <dgm:cxn modelId="{9AAE829E-63A2-4C0A-BB23-81DF22B2C422}" srcId="{3D18A3AF-4F5D-4602-ACFE-BBE3E8F91354}" destId="{5F04F7B0-2DA8-415E-9CDB-E0111CD9B625}" srcOrd="1" destOrd="0" parTransId="{CCAB204D-7440-4D56-9D23-1C1C9BBEA1CF}" sibTransId="{4EF924DB-18B7-4530-9649-440985F8AD56}"/>
    <dgm:cxn modelId="{12C385C4-566E-4898-99EB-67A02348CBCD}" type="presOf" srcId="{8CEEB51A-0BD3-4964-84A4-79B3A8A4C306}" destId="{3CD2AF83-7C16-421B-B0AE-A5EA9B251D39}" srcOrd="0" destOrd="0" presId="urn:microsoft.com/office/officeart/2005/8/layout/vProcess5"/>
    <dgm:cxn modelId="{7E1D050F-1E89-4B36-A5FA-AB06A6D766C6}" type="presOf" srcId="{A2625BF3-CCB0-45E1-85F1-0C637BD64844}" destId="{47292264-2A7D-416F-A06F-486CDA22A8A4}" srcOrd="0" destOrd="0" presId="urn:microsoft.com/office/officeart/2005/8/layout/vProcess5"/>
    <dgm:cxn modelId="{9464735C-9A93-4C37-9972-C3C97AE0FC8E}" type="presOf" srcId="{5F04F7B0-2DA8-415E-9CDB-E0111CD9B625}" destId="{A25F9A04-4B37-4390-B07D-9A897A8CF240}" srcOrd="0" destOrd="0" presId="urn:microsoft.com/office/officeart/2005/8/layout/vProcess5"/>
    <dgm:cxn modelId="{025A94C2-01A5-4E4B-8C53-821786459C51}" type="presOf" srcId="{5F04F7B0-2DA8-415E-9CDB-E0111CD9B625}" destId="{BD872738-AB09-4B5F-82D1-356D10367C17}" srcOrd="1" destOrd="0" presId="urn:microsoft.com/office/officeart/2005/8/layout/vProcess5"/>
    <dgm:cxn modelId="{51AAC8DF-15E3-4A97-8CA9-65FFF796CC13}" type="presOf" srcId="{4EF924DB-18B7-4530-9649-440985F8AD56}" destId="{6E241830-9A81-4D96-A79E-73F60A087A3D}" srcOrd="0" destOrd="0" presId="urn:microsoft.com/office/officeart/2005/8/layout/vProcess5"/>
    <dgm:cxn modelId="{338DABAB-9097-446B-BBFE-B3F2C846CCBD}" type="presOf" srcId="{8CEEB51A-0BD3-4964-84A4-79B3A8A4C306}" destId="{1DB4E233-7430-4327-8DEA-E485C2788870}" srcOrd="1" destOrd="0" presId="urn:microsoft.com/office/officeart/2005/8/layout/vProcess5"/>
    <dgm:cxn modelId="{B2E0CF9A-E98A-4999-8DB9-B9B5651887FC}" type="presOf" srcId="{3D18A3AF-4F5D-4602-ACFE-BBE3E8F91354}" destId="{DB4C60FA-0F0A-4E1A-83C4-7CBBD9431663}" srcOrd="0" destOrd="0" presId="urn:microsoft.com/office/officeart/2005/8/layout/vProcess5"/>
    <dgm:cxn modelId="{D78183CD-CAC8-45D9-B87D-DA50467B79F0}" type="presOf" srcId="{50A4CAB6-35E2-4FDD-8356-8BF4947560B8}" destId="{A7BAF983-126D-4F14-84B3-808342F12442}" srcOrd="1" destOrd="0" presId="urn:microsoft.com/office/officeart/2005/8/layout/vProcess5"/>
    <dgm:cxn modelId="{660BB304-0793-43BC-A98E-81C602008EF5}" type="presOf" srcId="{50A4CAB6-35E2-4FDD-8356-8BF4947560B8}" destId="{7A7F4C46-52EC-4E4B-9B11-FCDA9796CAE1}" srcOrd="0" destOrd="0" presId="urn:microsoft.com/office/officeart/2005/8/layout/vProcess5"/>
    <dgm:cxn modelId="{363EFE3E-EF24-43C3-9536-15C27D6D6AFE}" type="presParOf" srcId="{DB4C60FA-0F0A-4E1A-83C4-7CBBD9431663}" destId="{27CAAF06-EAB7-4DBC-B526-D365632F5378}" srcOrd="0" destOrd="0" presId="urn:microsoft.com/office/officeart/2005/8/layout/vProcess5"/>
    <dgm:cxn modelId="{7C1B3808-6098-4D5F-BBEF-8C9CD177F044}" type="presParOf" srcId="{DB4C60FA-0F0A-4E1A-83C4-7CBBD9431663}" destId="{3CD2AF83-7C16-421B-B0AE-A5EA9B251D39}" srcOrd="1" destOrd="0" presId="urn:microsoft.com/office/officeart/2005/8/layout/vProcess5"/>
    <dgm:cxn modelId="{C5822B97-6AE5-423B-B1BC-2DDAB2CB948A}" type="presParOf" srcId="{DB4C60FA-0F0A-4E1A-83C4-7CBBD9431663}" destId="{A25F9A04-4B37-4390-B07D-9A897A8CF240}" srcOrd="2" destOrd="0" presId="urn:microsoft.com/office/officeart/2005/8/layout/vProcess5"/>
    <dgm:cxn modelId="{D5D0ADC9-F23E-4D21-BFEB-66600A961268}" type="presParOf" srcId="{DB4C60FA-0F0A-4E1A-83C4-7CBBD9431663}" destId="{7A7F4C46-52EC-4E4B-9B11-FCDA9796CAE1}" srcOrd="3" destOrd="0" presId="urn:microsoft.com/office/officeart/2005/8/layout/vProcess5"/>
    <dgm:cxn modelId="{8F33E99A-DD93-4DF3-8E72-7A7920408D87}" type="presParOf" srcId="{DB4C60FA-0F0A-4E1A-83C4-7CBBD9431663}" destId="{47292264-2A7D-416F-A06F-486CDA22A8A4}" srcOrd="4" destOrd="0" presId="urn:microsoft.com/office/officeart/2005/8/layout/vProcess5"/>
    <dgm:cxn modelId="{61879BD1-5E16-4AED-9E3E-69F3831B31AD}" type="presParOf" srcId="{DB4C60FA-0F0A-4E1A-83C4-7CBBD9431663}" destId="{6E241830-9A81-4D96-A79E-73F60A087A3D}" srcOrd="5" destOrd="0" presId="urn:microsoft.com/office/officeart/2005/8/layout/vProcess5"/>
    <dgm:cxn modelId="{16EA72FF-C070-4C51-B2F9-C647C939F386}" type="presParOf" srcId="{DB4C60FA-0F0A-4E1A-83C4-7CBBD9431663}" destId="{1DB4E233-7430-4327-8DEA-E485C2788870}" srcOrd="6" destOrd="0" presId="urn:microsoft.com/office/officeart/2005/8/layout/vProcess5"/>
    <dgm:cxn modelId="{1F5D304C-ECD6-4E3E-A2AE-F4F11AF23658}" type="presParOf" srcId="{DB4C60FA-0F0A-4E1A-83C4-7CBBD9431663}" destId="{BD872738-AB09-4B5F-82D1-356D10367C17}" srcOrd="7" destOrd="0" presId="urn:microsoft.com/office/officeart/2005/8/layout/vProcess5"/>
    <dgm:cxn modelId="{6AB61809-B5A5-4086-858F-266FE76483A3}" type="presParOf" srcId="{DB4C60FA-0F0A-4E1A-83C4-7CBBD9431663}" destId="{A7BAF983-126D-4F14-84B3-808342F1244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18A3AF-4F5D-4602-ACFE-BBE3E8F9135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EEB51A-0BD3-4964-84A4-79B3A8A4C30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Идеальное</a:t>
          </a:r>
        </a:p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рабочее место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28632F7B-987C-46A1-9D4E-3D443B6815E8}" type="parTrans" cxnId="{E7344008-61E4-418A-9624-E23FC55BF1D6}">
      <dgm:prSet/>
      <dgm:spPr/>
      <dgm:t>
        <a:bodyPr/>
        <a:lstStyle/>
        <a:p>
          <a:endParaRPr lang="ru-RU"/>
        </a:p>
      </dgm:t>
    </dgm:pt>
    <dgm:pt modelId="{A2625BF3-CCB0-45E1-85F1-0C637BD64844}" type="sibTrans" cxnId="{E7344008-61E4-418A-9624-E23FC55BF1D6}">
      <dgm:prSet/>
      <dgm:spPr/>
      <dgm:t>
        <a:bodyPr/>
        <a:lstStyle/>
        <a:p>
          <a:endParaRPr lang="ru-RU" dirty="0"/>
        </a:p>
      </dgm:t>
    </dgm:pt>
    <dgm:pt modelId="{5F04F7B0-2DA8-415E-9CDB-E0111CD9B62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tx1">
                  <a:lumMod val="50000"/>
                  <a:lumOff val="50000"/>
                </a:schemeClr>
              </a:solidFill>
            </a:rPr>
            <a:t>Мудрость лучших менеджеров</a:t>
          </a:r>
          <a:endParaRPr lang="ru-RU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CCAB204D-7440-4D56-9D23-1C1C9BBEA1CF}" type="parTrans" cxnId="{9AAE829E-63A2-4C0A-BB23-81DF22B2C422}">
      <dgm:prSet/>
      <dgm:spPr/>
      <dgm:t>
        <a:bodyPr/>
        <a:lstStyle/>
        <a:p>
          <a:endParaRPr lang="ru-RU"/>
        </a:p>
      </dgm:t>
    </dgm:pt>
    <dgm:pt modelId="{4EF924DB-18B7-4530-9649-440985F8AD56}" type="sibTrans" cxnId="{9AAE829E-63A2-4C0A-BB23-81DF22B2C422}">
      <dgm:prSet/>
      <dgm:spPr/>
      <dgm:t>
        <a:bodyPr/>
        <a:lstStyle/>
        <a:p>
          <a:endParaRPr lang="ru-RU" dirty="0"/>
        </a:p>
      </dgm:t>
    </dgm:pt>
    <dgm:pt modelId="{50A4CAB6-35E2-4FDD-8356-8BF4947560B8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bg2"/>
              </a:solidFill>
            </a:rPr>
            <a:t>Что делают иначе лучшие менеджеры</a:t>
          </a:r>
          <a:endParaRPr lang="ru-RU" dirty="0">
            <a:solidFill>
              <a:schemeClr val="bg2"/>
            </a:solidFill>
          </a:endParaRPr>
        </a:p>
      </dgm:t>
    </dgm:pt>
    <dgm:pt modelId="{1D0345CF-EACA-4EF0-9307-38188CC49F3C}" type="parTrans" cxnId="{A1D8D755-0D7E-4D90-91E0-464C561990B7}">
      <dgm:prSet/>
      <dgm:spPr/>
      <dgm:t>
        <a:bodyPr/>
        <a:lstStyle/>
        <a:p>
          <a:endParaRPr lang="ru-RU"/>
        </a:p>
      </dgm:t>
    </dgm:pt>
    <dgm:pt modelId="{86528063-5F27-4636-85FD-2B9FFAA34AFF}" type="sibTrans" cxnId="{A1D8D755-0D7E-4D90-91E0-464C561990B7}">
      <dgm:prSet/>
      <dgm:spPr/>
      <dgm:t>
        <a:bodyPr/>
        <a:lstStyle/>
        <a:p>
          <a:endParaRPr lang="ru-RU"/>
        </a:p>
      </dgm:t>
    </dgm:pt>
    <dgm:pt modelId="{DB4C60FA-0F0A-4E1A-83C4-7CBBD9431663}" type="pres">
      <dgm:prSet presAssocID="{3D18A3AF-4F5D-4602-ACFE-BBE3E8F9135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CAAF06-EAB7-4DBC-B526-D365632F5378}" type="pres">
      <dgm:prSet presAssocID="{3D18A3AF-4F5D-4602-ACFE-BBE3E8F91354}" presName="dummyMaxCanvas" presStyleCnt="0">
        <dgm:presLayoutVars/>
      </dgm:prSet>
      <dgm:spPr/>
    </dgm:pt>
    <dgm:pt modelId="{3CD2AF83-7C16-421B-B0AE-A5EA9B251D39}" type="pres">
      <dgm:prSet presAssocID="{3D18A3AF-4F5D-4602-ACFE-BBE3E8F9135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F9A04-4B37-4390-B07D-9A897A8CF240}" type="pres">
      <dgm:prSet presAssocID="{3D18A3AF-4F5D-4602-ACFE-BBE3E8F9135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4C46-52EC-4E4B-9B11-FCDA9796CAE1}" type="pres">
      <dgm:prSet presAssocID="{3D18A3AF-4F5D-4602-ACFE-BBE3E8F91354}" presName="ThreeNodes_3" presStyleLbl="node1" presStyleIdx="2" presStyleCnt="3" custLinFactNeighborX="0" custLinFactNeighborY="16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92264-2A7D-416F-A06F-486CDA22A8A4}" type="pres">
      <dgm:prSet presAssocID="{3D18A3AF-4F5D-4602-ACFE-BBE3E8F9135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41830-9A81-4D96-A79E-73F60A087A3D}" type="pres">
      <dgm:prSet presAssocID="{3D18A3AF-4F5D-4602-ACFE-BBE3E8F9135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E233-7430-4327-8DEA-E485C2788870}" type="pres">
      <dgm:prSet presAssocID="{3D18A3AF-4F5D-4602-ACFE-BBE3E8F9135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72738-AB09-4B5F-82D1-356D10367C17}" type="pres">
      <dgm:prSet presAssocID="{3D18A3AF-4F5D-4602-ACFE-BBE3E8F9135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AF983-126D-4F14-84B3-808342F12442}" type="pres">
      <dgm:prSet presAssocID="{3D18A3AF-4F5D-4602-ACFE-BBE3E8F9135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2CD415-73AB-4FB1-86A0-D3A79D795593}" type="presOf" srcId="{50A4CAB6-35E2-4FDD-8356-8BF4947560B8}" destId="{7A7F4C46-52EC-4E4B-9B11-FCDA9796CAE1}" srcOrd="0" destOrd="0" presId="urn:microsoft.com/office/officeart/2005/8/layout/vProcess5"/>
    <dgm:cxn modelId="{A1D8D755-0D7E-4D90-91E0-464C561990B7}" srcId="{3D18A3AF-4F5D-4602-ACFE-BBE3E8F91354}" destId="{50A4CAB6-35E2-4FDD-8356-8BF4947560B8}" srcOrd="2" destOrd="0" parTransId="{1D0345CF-EACA-4EF0-9307-38188CC49F3C}" sibTransId="{86528063-5F27-4636-85FD-2B9FFAA34AFF}"/>
    <dgm:cxn modelId="{0303F759-95C6-4EEB-A92D-728B9909740A}" type="presOf" srcId="{5F04F7B0-2DA8-415E-9CDB-E0111CD9B625}" destId="{BD872738-AB09-4B5F-82D1-356D10367C17}" srcOrd="1" destOrd="0" presId="urn:microsoft.com/office/officeart/2005/8/layout/vProcess5"/>
    <dgm:cxn modelId="{408567EE-6DBC-4792-9FD4-FB3E6E9D6AE8}" type="presOf" srcId="{5F04F7B0-2DA8-415E-9CDB-E0111CD9B625}" destId="{A25F9A04-4B37-4390-B07D-9A897A8CF240}" srcOrd="0" destOrd="0" presId="urn:microsoft.com/office/officeart/2005/8/layout/vProcess5"/>
    <dgm:cxn modelId="{9AAE829E-63A2-4C0A-BB23-81DF22B2C422}" srcId="{3D18A3AF-4F5D-4602-ACFE-BBE3E8F91354}" destId="{5F04F7B0-2DA8-415E-9CDB-E0111CD9B625}" srcOrd="1" destOrd="0" parTransId="{CCAB204D-7440-4D56-9D23-1C1C9BBEA1CF}" sibTransId="{4EF924DB-18B7-4530-9649-440985F8AD56}"/>
    <dgm:cxn modelId="{E7344008-61E4-418A-9624-E23FC55BF1D6}" srcId="{3D18A3AF-4F5D-4602-ACFE-BBE3E8F91354}" destId="{8CEEB51A-0BD3-4964-84A4-79B3A8A4C306}" srcOrd="0" destOrd="0" parTransId="{28632F7B-987C-46A1-9D4E-3D443B6815E8}" sibTransId="{A2625BF3-CCB0-45E1-85F1-0C637BD64844}"/>
    <dgm:cxn modelId="{4F91D9F8-3C56-436A-96A5-20A7E782C4D5}" type="presOf" srcId="{8CEEB51A-0BD3-4964-84A4-79B3A8A4C306}" destId="{3CD2AF83-7C16-421B-B0AE-A5EA9B251D39}" srcOrd="0" destOrd="0" presId="urn:microsoft.com/office/officeart/2005/8/layout/vProcess5"/>
    <dgm:cxn modelId="{60797494-5728-49B1-9B48-CC208E60FD51}" type="presOf" srcId="{8CEEB51A-0BD3-4964-84A4-79B3A8A4C306}" destId="{1DB4E233-7430-4327-8DEA-E485C2788870}" srcOrd="1" destOrd="0" presId="urn:microsoft.com/office/officeart/2005/8/layout/vProcess5"/>
    <dgm:cxn modelId="{4BD1D6DD-2A22-423C-9778-5B76B561B5F0}" type="presOf" srcId="{3D18A3AF-4F5D-4602-ACFE-BBE3E8F91354}" destId="{DB4C60FA-0F0A-4E1A-83C4-7CBBD9431663}" srcOrd="0" destOrd="0" presId="urn:microsoft.com/office/officeart/2005/8/layout/vProcess5"/>
    <dgm:cxn modelId="{F4ED470C-A198-41D6-922C-D5550450051D}" type="presOf" srcId="{A2625BF3-CCB0-45E1-85F1-0C637BD64844}" destId="{47292264-2A7D-416F-A06F-486CDA22A8A4}" srcOrd="0" destOrd="0" presId="urn:microsoft.com/office/officeart/2005/8/layout/vProcess5"/>
    <dgm:cxn modelId="{8A14AD26-081F-4178-B252-1E9383E11094}" type="presOf" srcId="{4EF924DB-18B7-4530-9649-440985F8AD56}" destId="{6E241830-9A81-4D96-A79E-73F60A087A3D}" srcOrd="0" destOrd="0" presId="urn:microsoft.com/office/officeart/2005/8/layout/vProcess5"/>
    <dgm:cxn modelId="{1B24EF49-A4BB-47CE-9801-9B29C3208732}" type="presOf" srcId="{50A4CAB6-35E2-4FDD-8356-8BF4947560B8}" destId="{A7BAF983-126D-4F14-84B3-808342F12442}" srcOrd="1" destOrd="0" presId="urn:microsoft.com/office/officeart/2005/8/layout/vProcess5"/>
    <dgm:cxn modelId="{18BA7918-49A2-4D27-AB4E-189A57D2D889}" type="presParOf" srcId="{DB4C60FA-0F0A-4E1A-83C4-7CBBD9431663}" destId="{27CAAF06-EAB7-4DBC-B526-D365632F5378}" srcOrd="0" destOrd="0" presId="urn:microsoft.com/office/officeart/2005/8/layout/vProcess5"/>
    <dgm:cxn modelId="{4C05FB17-E7FC-49BF-9724-76385E7CF6B5}" type="presParOf" srcId="{DB4C60FA-0F0A-4E1A-83C4-7CBBD9431663}" destId="{3CD2AF83-7C16-421B-B0AE-A5EA9B251D39}" srcOrd="1" destOrd="0" presId="urn:microsoft.com/office/officeart/2005/8/layout/vProcess5"/>
    <dgm:cxn modelId="{8776657C-F238-4B8D-A58C-211141F4AF8A}" type="presParOf" srcId="{DB4C60FA-0F0A-4E1A-83C4-7CBBD9431663}" destId="{A25F9A04-4B37-4390-B07D-9A897A8CF240}" srcOrd="2" destOrd="0" presId="urn:microsoft.com/office/officeart/2005/8/layout/vProcess5"/>
    <dgm:cxn modelId="{FDF276AA-AD5B-4F61-A372-F41300DDBAD3}" type="presParOf" srcId="{DB4C60FA-0F0A-4E1A-83C4-7CBBD9431663}" destId="{7A7F4C46-52EC-4E4B-9B11-FCDA9796CAE1}" srcOrd="3" destOrd="0" presId="urn:microsoft.com/office/officeart/2005/8/layout/vProcess5"/>
    <dgm:cxn modelId="{BC95F7AE-4886-4FD5-926B-D1293545012A}" type="presParOf" srcId="{DB4C60FA-0F0A-4E1A-83C4-7CBBD9431663}" destId="{47292264-2A7D-416F-A06F-486CDA22A8A4}" srcOrd="4" destOrd="0" presId="urn:microsoft.com/office/officeart/2005/8/layout/vProcess5"/>
    <dgm:cxn modelId="{D4F59BB9-7ED2-49F2-8CEB-2DAAE932B08E}" type="presParOf" srcId="{DB4C60FA-0F0A-4E1A-83C4-7CBBD9431663}" destId="{6E241830-9A81-4D96-A79E-73F60A087A3D}" srcOrd="5" destOrd="0" presId="urn:microsoft.com/office/officeart/2005/8/layout/vProcess5"/>
    <dgm:cxn modelId="{DCEBD61D-8A06-401C-9F02-87EE146C54A9}" type="presParOf" srcId="{DB4C60FA-0F0A-4E1A-83C4-7CBBD9431663}" destId="{1DB4E233-7430-4327-8DEA-E485C2788870}" srcOrd="6" destOrd="0" presId="urn:microsoft.com/office/officeart/2005/8/layout/vProcess5"/>
    <dgm:cxn modelId="{7C98123B-5B06-469E-B8B0-152EEB764B5B}" type="presParOf" srcId="{DB4C60FA-0F0A-4E1A-83C4-7CBBD9431663}" destId="{BD872738-AB09-4B5F-82D1-356D10367C17}" srcOrd="7" destOrd="0" presId="urn:microsoft.com/office/officeart/2005/8/layout/vProcess5"/>
    <dgm:cxn modelId="{F520A5F6-6C8F-4018-9258-C5ABD1B9004E}" type="presParOf" srcId="{DB4C60FA-0F0A-4E1A-83C4-7CBBD9431663}" destId="{A7BAF983-126D-4F14-84B3-808342F1244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80FC4D-041E-413C-9E2B-9C99BC1F6D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4BD39EE-382E-4542-9A60-7912F57B2FD1}">
      <dgm:prSet phldrT="[Текст]"/>
      <dgm:spPr/>
      <dgm:t>
        <a:bodyPr/>
        <a:lstStyle/>
        <a:p>
          <a:r>
            <a:rPr lang="ru-RU" dirty="0" smtClean="0"/>
            <a:t>Управление финансовым капиталом</a:t>
          </a:r>
          <a:endParaRPr lang="ru-RU" dirty="0"/>
        </a:p>
      </dgm:t>
    </dgm:pt>
    <dgm:pt modelId="{74A57510-12B5-4BAF-90B9-C117C8EFDC71}" type="parTrans" cxnId="{19484901-7B0F-42B0-AB35-960F66431AD7}">
      <dgm:prSet/>
      <dgm:spPr/>
      <dgm:t>
        <a:bodyPr/>
        <a:lstStyle/>
        <a:p>
          <a:endParaRPr lang="ru-RU"/>
        </a:p>
      </dgm:t>
    </dgm:pt>
    <dgm:pt modelId="{6FCAF26B-3B53-4085-872A-06EAA4BE37FF}" type="sibTrans" cxnId="{19484901-7B0F-42B0-AB35-960F66431AD7}">
      <dgm:prSet/>
      <dgm:spPr/>
      <dgm:t>
        <a:bodyPr/>
        <a:lstStyle/>
        <a:p>
          <a:endParaRPr lang="ru-RU"/>
        </a:p>
      </dgm:t>
    </dgm:pt>
    <dgm:pt modelId="{F877FE68-6518-4931-B82A-032DF3FF0BF0}">
      <dgm:prSet phldrT="[Текст]"/>
      <dgm:spPr/>
      <dgm:t>
        <a:bodyPr/>
        <a:lstStyle/>
        <a:p>
          <a:r>
            <a:rPr lang="ru-RU" dirty="0" smtClean="0"/>
            <a:t>Анализ эмитентов</a:t>
          </a:r>
          <a:endParaRPr lang="ru-RU" dirty="0"/>
        </a:p>
      </dgm:t>
    </dgm:pt>
    <dgm:pt modelId="{F63F2A92-96EA-4BCF-A313-A22D50BAAFF0}" type="parTrans" cxnId="{FBD1ACC4-2233-4DDF-BF3F-25F033F76652}">
      <dgm:prSet/>
      <dgm:spPr/>
      <dgm:t>
        <a:bodyPr/>
        <a:lstStyle/>
        <a:p>
          <a:endParaRPr lang="ru-RU"/>
        </a:p>
      </dgm:t>
    </dgm:pt>
    <dgm:pt modelId="{A256829D-28E3-4177-ABB7-164DBD079DD7}" type="sibTrans" cxnId="{FBD1ACC4-2233-4DDF-BF3F-25F033F76652}">
      <dgm:prSet/>
      <dgm:spPr/>
      <dgm:t>
        <a:bodyPr/>
        <a:lstStyle/>
        <a:p>
          <a:endParaRPr lang="ru-RU"/>
        </a:p>
      </dgm:t>
    </dgm:pt>
    <dgm:pt modelId="{6BC3ED61-7A81-4437-BCA4-3CCC2ECC0853}">
      <dgm:prSet phldrT="[Текст]"/>
      <dgm:spPr/>
      <dgm:t>
        <a:bodyPr/>
        <a:lstStyle/>
        <a:p>
          <a:r>
            <a:rPr lang="ru-RU" dirty="0" smtClean="0"/>
            <a:t>Риск менеджмент</a:t>
          </a:r>
          <a:endParaRPr lang="ru-RU" dirty="0"/>
        </a:p>
      </dgm:t>
    </dgm:pt>
    <dgm:pt modelId="{D280947E-DEED-4DC7-B6FC-83286EC8597E}" type="parTrans" cxnId="{2695D76C-DC5E-484F-88DD-C24E05477D2E}">
      <dgm:prSet/>
      <dgm:spPr/>
      <dgm:t>
        <a:bodyPr/>
        <a:lstStyle/>
        <a:p>
          <a:endParaRPr lang="ru-RU"/>
        </a:p>
      </dgm:t>
    </dgm:pt>
    <dgm:pt modelId="{8F0EA268-C350-4724-BB4B-C8909CF491A2}" type="sibTrans" cxnId="{2695D76C-DC5E-484F-88DD-C24E05477D2E}">
      <dgm:prSet/>
      <dgm:spPr/>
      <dgm:t>
        <a:bodyPr/>
        <a:lstStyle/>
        <a:p>
          <a:endParaRPr lang="ru-RU"/>
        </a:p>
      </dgm:t>
    </dgm:pt>
    <dgm:pt modelId="{02BA3620-88D2-4948-81CD-755AEF965FEC}" type="pres">
      <dgm:prSet presAssocID="{6880FC4D-041E-413C-9E2B-9C99BC1F6D41}" presName="compositeShape" presStyleCnt="0">
        <dgm:presLayoutVars>
          <dgm:chMax val="7"/>
          <dgm:dir/>
          <dgm:resizeHandles val="exact"/>
        </dgm:presLayoutVars>
      </dgm:prSet>
      <dgm:spPr/>
    </dgm:pt>
    <dgm:pt modelId="{DE4F6295-9447-43E5-830A-0DC7A1C9983C}" type="pres">
      <dgm:prSet presAssocID="{04BD39EE-382E-4542-9A60-7912F57B2FD1}" presName="circ1" presStyleLbl="vennNode1" presStyleIdx="0" presStyleCnt="3"/>
      <dgm:spPr/>
      <dgm:t>
        <a:bodyPr/>
        <a:lstStyle/>
        <a:p>
          <a:endParaRPr lang="ru-RU"/>
        </a:p>
      </dgm:t>
    </dgm:pt>
    <dgm:pt modelId="{879A2364-CF3E-48A0-BEE5-8E0D719D3870}" type="pres">
      <dgm:prSet presAssocID="{04BD39EE-382E-4542-9A60-7912F57B2F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F13F47-672C-455C-8777-D085D6BDD6B8}" type="pres">
      <dgm:prSet presAssocID="{F877FE68-6518-4931-B82A-032DF3FF0BF0}" presName="circ2" presStyleLbl="vennNode1" presStyleIdx="1" presStyleCnt="3"/>
      <dgm:spPr/>
      <dgm:t>
        <a:bodyPr/>
        <a:lstStyle/>
        <a:p>
          <a:endParaRPr lang="ru-RU"/>
        </a:p>
      </dgm:t>
    </dgm:pt>
    <dgm:pt modelId="{7CBD0E44-0006-4A26-A1C5-9D3E7141195A}" type="pres">
      <dgm:prSet presAssocID="{F877FE68-6518-4931-B82A-032DF3FF0BF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A5000-1C53-4803-8F19-BB1246A5C2CA}" type="pres">
      <dgm:prSet presAssocID="{6BC3ED61-7A81-4437-BCA4-3CCC2ECC0853}" presName="circ3" presStyleLbl="vennNode1" presStyleIdx="2" presStyleCnt="3"/>
      <dgm:spPr/>
      <dgm:t>
        <a:bodyPr/>
        <a:lstStyle/>
        <a:p>
          <a:endParaRPr lang="ru-RU"/>
        </a:p>
      </dgm:t>
    </dgm:pt>
    <dgm:pt modelId="{EF923800-8970-4C45-99EE-6F8EC4E76078}" type="pres">
      <dgm:prSet presAssocID="{6BC3ED61-7A81-4437-BCA4-3CCC2ECC085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81A7C-1E35-40F7-A0C7-FC2D07068B08}" type="presOf" srcId="{04BD39EE-382E-4542-9A60-7912F57B2FD1}" destId="{DE4F6295-9447-43E5-830A-0DC7A1C9983C}" srcOrd="0" destOrd="0" presId="urn:microsoft.com/office/officeart/2005/8/layout/venn1"/>
    <dgm:cxn modelId="{3E265B9C-FA60-4E72-92EB-3A1C20871CB4}" type="presOf" srcId="{6880FC4D-041E-413C-9E2B-9C99BC1F6D41}" destId="{02BA3620-88D2-4948-81CD-755AEF965FEC}" srcOrd="0" destOrd="0" presId="urn:microsoft.com/office/officeart/2005/8/layout/venn1"/>
    <dgm:cxn modelId="{092E16B4-4A96-4E07-B05E-2C47A78268F0}" type="presOf" srcId="{F877FE68-6518-4931-B82A-032DF3FF0BF0}" destId="{7CBD0E44-0006-4A26-A1C5-9D3E7141195A}" srcOrd="1" destOrd="0" presId="urn:microsoft.com/office/officeart/2005/8/layout/venn1"/>
    <dgm:cxn modelId="{2695D76C-DC5E-484F-88DD-C24E05477D2E}" srcId="{6880FC4D-041E-413C-9E2B-9C99BC1F6D41}" destId="{6BC3ED61-7A81-4437-BCA4-3CCC2ECC0853}" srcOrd="2" destOrd="0" parTransId="{D280947E-DEED-4DC7-B6FC-83286EC8597E}" sibTransId="{8F0EA268-C350-4724-BB4B-C8909CF491A2}"/>
    <dgm:cxn modelId="{FBD1ACC4-2233-4DDF-BF3F-25F033F76652}" srcId="{6880FC4D-041E-413C-9E2B-9C99BC1F6D41}" destId="{F877FE68-6518-4931-B82A-032DF3FF0BF0}" srcOrd="1" destOrd="0" parTransId="{F63F2A92-96EA-4BCF-A313-A22D50BAAFF0}" sibTransId="{A256829D-28E3-4177-ABB7-164DBD079DD7}"/>
    <dgm:cxn modelId="{3E079AB3-30BD-4D84-B4D2-2D5C114C9B4B}" type="presOf" srcId="{6BC3ED61-7A81-4437-BCA4-3CCC2ECC0853}" destId="{720A5000-1C53-4803-8F19-BB1246A5C2CA}" srcOrd="0" destOrd="0" presId="urn:microsoft.com/office/officeart/2005/8/layout/venn1"/>
    <dgm:cxn modelId="{1F773673-B149-41A7-9E6F-5EDA2850CF72}" type="presOf" srcId="{6BC3ED61-7A81-4437-BCA4-3CCC2ECC0853}" destId="{EF923800-8970-4C45-99EE-6F8EC4E76078}" srcOrd="1" destOrd="0" presId="urn:microsoft.com/office/officeart/2005/8/layout/venn1"/>
    <dgm:cxn modelId="{19484901-7B0F-42B0-AB35-960F66431AD7}" srcId="{6880FC4D-041E-413C-9E2B-9C99BC1F6D41}" destId="{04BD39EE-382E-4542-9A60-7912F57B2FD1}" srcOrd="0" destOrd="0" parTransId="{74A57510-12B5-4BAF-90B9-C117C8EFDC71}" sibTransId="{6FCAF26B-3B53-4085-872A-06EAA4BE37FF}"/>
    <dgm:cxn modelId="{57CA29C3-02E7-4931-B636-C4611BFD097F}" type="presOf" srcId="{F877FE68-6518-4931-B82A-032DF3FF0BF0}" destId="{E3F13F47-672C-455C-8777-D085D6BDD6B8}" srcOrd="0" destOrd="0" presId="urn:microsoft.com/office/officeart/2005/8/layout/venn1"/>
    <dgm:cxn modelId="{A622A304-7AC9-4876-B5D0-89DA2AA310EF}" type="presOf" srcId="{04BD39EE-382E-4542-9A60-7912F57B2FD1}" destId="{879A2364-CF3E-48A0-BEE5-8E0D719D3870}" srcOrd="1" destOrd="0" presId="urn:microsoft.com/office/officeart/2005/8/layout/venn1"/>
    <dgm:cxn modelId="{3BC224DC-2DA0-4EF5-BFA6-C03F9A1614DD}" type="presParOf" srcId="{02BA3620-88D2-4948-81CD-755AEF965FEC}" destId="{DE4F6295-9447-43E5-830A-0DC7A1C9983C}" srcOrd="0" destOrd="0" presId="urn:microsoft.com/office/officeart/2005/8/layout/venn1"/>
    <dgm:cxn modelId="{18E46B04-FF9A-4B94-9456-C21B12081F53}" type="presParOf" srcId="{02BA3620-88D2-4948-81CD-755AEF965FEC}" destId="{879A2364-CF3E-48A0-BEE5-8E0D719D3870}" srcOrd="1" destOrd="0" presId="urn:microsoft.com/office/officeart/2005/8/layout/venn1"/>
    <dgm:cxn modelId="{1DA25249-A9FE-46B3-84FA-C933712A840B}" type="presParOf" srcId="{02BA3620-88D2-4948-81CD-755AEF965FEC}" destId="{E3F13F47-672C-455C-8777-D085D6BDD6B8}" srcOrd="2" destOrd="0" presId="urn:microsoft.com/office/officeart/2005/8/layout/venn1"/>
    <dgm:cxn modelId="{74AFAE28-3D54-4541-9181-A0ABC4B2F5D5}" type="presParOf" srcId="{02BA3620-88D2-4948-81CD-755AEF965FEC}" destId="{7CBD0E44-0006-4A26-A1C5-9D3E7141195A}" srcOrd="3" destOrd="0" presId="urn:microsoft.com/office/officeart/2005/8/layout/venn1"/>
    <dgm:cxn modelId="{48DF46DF-D0AC-4A36-ADDB-F7A540AEBCC0}" type="presParOf" srcId="{02BA3620-88D2-4948-81CD-755AEF965FEC}" destId="{720A5000-1C53-4803-8F19-BB1246A5C2CA}" srcOrd="4" destOrd="0" presId="urn:microsoft.com/office/officeart/2005/8/layout/venn1"/>
    <dgm:cxn modelId="{C3A5B48F-ADB3-4C9B-8CAC-240C373E541B}" type="presParOf" srcId="{02BA3620-88D2-4948-81CD-755AEF965FEC}" destId="{EF923800-8970-4C45-99EE-6F8EC4E7607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2AF83-7C16-421B-B0AE-A5EA9B251D39}">
      <dsp:nvSpPr>
        <dsp:cNvPr id="0" name=""/>
        <dsp:cNvSpPr/>
      </dsp:nvSpPr>
      <dsp:spPr>
        <a:xfrm>
          <a:off x="0" y="0"/>
          <a:ext cx="6501288" cy="1191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Идеальное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рабочее место</a:t>
          </a:r>
          <a:endParaRPr lang="ru-RU" sz="2800" kern="1200" dirty="0"/>
        </a:p>
      </dsp:txBody>
      <dsp:txXfrm>
        <a:off x="34886" y="34886"/>
        <a:ext cx="5216001" cy="1121326"/>
      </dsp:txXfrm>
    </dsp:sp>
    <dsp:sp modelId="{A25F9A04-4B37-4390-B07D-9A897A8CF240}">
      <dsp:nvSpPr>
        <dsp:cNvPr id="0" name=""/>
        <dsp:cNvSpPr/>
      </dsp:nvSpPr>
      <dsp:spPr>
        <a:xfrm>
          <a:off x="573643" y="1389614"/>
          <a:ext cx="6501288" cy="11910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Мудрость лучших менеджеров</a:t>
          </a:r>
          <a:endParaRPr lang="ru-RU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08529" y="1424500"/>
        <a:ext cx="5083659" cy="1121326"/>
      </dsp:txXfrm>
    </dsp:sp>
    <dsp:sp modelId="{7A7F4C46-52EC-4E4B-9B11-FCDA9796CAE1}">
      <dsp:nvSpPr>
        <dsp:cNvPr id="0" name=""/>
        <dsp:cNvSpPr/>
      </dsp:nvSpPr>
      <dsp:spPr>
        <a:xfrm>
          <a:off x="1147286" y="2779228"/>
          <a:ext cx="6501288" cy="11910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Что делают иначе лучшие менеджеры</a:t>
          </a:r>
          <a:endParaRPr lang="ru-RU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182172" y="2814114"/>
        <a:ext cx="5083659" cy="1121326"/>
      </dsp:txXfrm>
    </dsp:sp>
    <dsp:sp modelId="{47292264-2A7D-416F-A06F-486CDA22A8A4}">
      <dsp:nvSpPr>
        <dsp:cNvPr id="0" name=""/>
        <dsp:cNvSpPr/>
      </dsp:nvSpPr>
      <dsp:spPr>
        <a:xfrm>
          <a:off x="5727074" y="903249"/>
          <a:ext cx="774213" cy="774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901272" y="903249"/>
        <a:ext cx="425817" cy="582595"/>
      </dsp:txXfrm>
    </dsp:sp>
    <dsp:sp modelId="{6E241830-9A81-4D96-A79E-73F60A087A3D}">
      <dsp:nvSpPr>
        <dsp:cNvPr id="0" name=""/>
        <dsp:cNvSpPr/>
      </dsp:nvSpPr>
      <dsp:spPr>
        <a:xfrm>
          <a:off x="6300718" y="2284923"/>
          <a:ext cx="774213" cy="774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474916" y="2284923"/>
        <a:ext cx="425817" cy="5825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F6295-9447-43E5-830A-0DC7A1C9983C}">
      <dsp:nvSpPr>
        <dsp:cNvPr id="0" name=""/>
        <dsp:cNvSpPr/>
      </dsp:nvSpPr>
      <dsp:spPr>
        <a:xfrm>
          <a:off x="1161796" y="41601"/>
          <a:ext cx="1996886" cy="199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Управление человеческим капиталом</a:t>
          </a:r>
          <a:endParaRPr lang="ru-RU" sz="1600" kern="1200" dirty="0"/>
        </a:p>
      </dsp:txBody>
      <dsp:txXfrm>
        <a:off x="1428048" y="391056"/>
        <a:ext cx="1464383" cy="898598"/>
      </dsp:txXfrm>
    </dsp:sp>
    <dsp:sp modelId="{E3F13F47-672C-455C-8777-D085D6BDD6B8}">
      <dsp:nvSpPr>
        <dsp:cNvPr id="0" name=""/>
        <dsp:cNvSpPr/>
      </dsp:nvSpPr>
      <dsp:spPr>
        <a:xfrm>
          <a:off x="1882339" y="1289655"/>
          <a:ext cx="1996886" cy="199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Оценка персонала</a:t>
          </a:r>
        </a:p>
      </dsp:txBody>
      <dsp:txXfrm>
        <a:off x="2493054" y="1805518"/>
        <a:ext cx="1198131" cy="1098287"/>
      </dsp:txXfrm>
    </dsp:sp>
    <dsp:sp modelId="{720A5000-1C53-4803-8F19-BB1246A5C2CA}">
      <dsp:nvSpPr>
        <dsp:cNvPr id="0" name=""/>
        <dsp:cNvSpPr/>
      </dsp:nvSpPr>
      <dsp:spPr>
        <a:xfrm>
          <a:off x="441253" y="1289655"/>
          <a:ext cx="1996886" cy="199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Риск менеджмент</a:t>
          </a:r>
          <a:endParaRPr lang="ru-RU" sz="1600" kern="1200" dirty="0"/>
        </a:p>
      </dsp:txBody>
      <dsp:txXfrm>
        <a:off x="629293" y="1805518"/>
        <a:ext cx="1198131" cy="1098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3D308-2B9D-4B4C-8A03-AC4076F1DFC1}">
      <dsp:nvSpPr>
        <dsp:cNvPr id="0" name=""/>
        <dsp:cNvSpPr/>
      </dsp:nvSpPr>
      <dsp:spPr>
        <a:xfrm>
          <a:off x="2516176" y="0"/>
          <a:ext cx="1258088" cy="993774"/>
        </a:xfrm>
        <a:prstGeom prst="trapezoid">
          <a:avLst>
            <a:gd name="adj" fmla="val 63298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Вершина</a:t>
          </a:r>
          <a:endParaRPr lang="en-GB" sz="1600" b="1" kern="1200" dirty="0">
            <a:solidFill>
              <a:schemeClr val="bg1"/>
            </a:solidFill>
          </a:endParaRPr>
        </a:p>
      </dsp:txBody>
      <dsp:txXfrm>
        <a:off x="2516176" y="0"/>
        <a:ext cx="1258088" cy="993774"/>
      </dsp:txXfrm>
    </dsp:sp>
    <dsp:sp modelId="{0203E813-6AC7-4824-8642-94433F73C104}">
      <dsp:nvSpPr>
        <dsp:cNvPr id="0" name=""/>
        <dsp:cNvSpPr/>
      </dsp:nvSpPr>
      <dsp:spPr>
        <a:xfrm>
          <a:off x="1887132" y="993775"/>
          <a:ext cx="2516176" cy="993774"/>
        </a:xfrm>
        <a:prstGeom prst="trapezoid">
          <a:avLst>
            <a:gd name="adj" fmla="val 63298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Как мы вместе можем расти</a:t>
          </a:r>
          <a:r>
            <a:rPr lang="en-GB" sz="1800" kern="1200" dirty="0" smtClean="0">
              <a:solidFill>
                <a:schemeClr val="bg1"/>
              </a:solidFill>
            </a:rPr>
            <a:t>?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2327463" y="993775"/>
        <a:ext cx="1635514" cy="993774"/>
      </dsp:txXfrm>
    </dsp:sp>
    <dsp:sp modelId="{12019038-D4B8-4780-8FB6-DB60F6AB524E}">
      <dsp:nvSpPr>
        <dsp:cNvPr id="0" name=""/>
        <dsp:cNvSpPr/>
      </dsp:nvSpPr>
      <dsp:spPr>
        <a:xfrm>
          <a:off x="1258088" y="1987549"/>
          <a:ext cx="3774264" cy="993774"/>
        </a:xfrm>
        <a:prstGeom prst="trapezoid">
          <a:avLst>
            <a:gd name="adj" fmla="val 63298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Стал ли я своим</a:t>
          </a:r>
          <a:r>
            <a:rPr lang="en-GB" sz="2000" kern="1200" dirty="0" smtClean="0">
              <a:solidFill>
                <a:schemeClr val="bg1"/>
              </a:solidFill>
            </a:rPr>
            <a:t>?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1918584" y="1987549"/>
        <a:ext cx="2453271" cy="993774"/>
      </dsp:txXfrm>
    </dsp:sp>
    <dsp:sp modelId="{99749BCE-A952-40DE-8584-377D0816335F}">
      <dsp:nvSpPr>
        <dsp:cNvPr id="0" name=""/>
        <dsp:cNvSpPr/>
      </dsp:nvSpPr>
      <dsp:spPr>
        <a:xfrm>
          <a:off x="629044" y="2981324"/>
          <a:ext cx="5032352" cy="993774"/>
        </a:xfrm>
        <a:prstGeom prst="trapezoid">
          <a:avLst>
            <a:gd name="adj" fmla="val 63298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Что я даю</a:t>
          </a:r>
          <a:r>
            <a:rPr lang="en-GB" sz="2400" kern="1200" dirty="0" smtClean="0">
              <a:solidFill>
                <a:schemeClr val="bg1"/>
              </a:solidFill>
            </a:rPr>
            <a:t>?</a:t>
          </a:r>
          <a:endParaRPr lang="en-GB" sz="2400" kern="1200" dirty="0">
            <a:solidFill>
              <a:schemeClr val="bg1"/>
            </a:solidFill>
          </a:endParaRPr>
        </a:p>
      </dsp:txBody>
      <dsp:txXfrm>
        <a:off x="1509705" y="2981324"/>
        <a:ext cx="3271029" cy="993774"/>
      </dsp:txXfrm>
    </dsp:sp>
    <dsp:sp modelId="{36628337-28FC-49DD-8169-B37851C9555B}">
      <dsp:nvSpPr>
        <dsp:cNvPr id="0" name=""/>
        <dsp:cNvSpPr/>
      </dsp:nvSpPr>
      <dsp:spPr>
        <a:xfrm>
          <a:off x="0" y="3975099"/>
          <a:ext cx="6290441" cy="993774"/>
        </a:xfrm>
        <a:prstGeom prst="trapezoid">
          <a:avLst>
            <a:gd name="adj" fmla="val 63298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</a:rPr>
            <a:t>Что я имею</a:t>
          </a:r>
          <a:r>
            <a:rPr lang="en-GB" sz="2800" kern="1200" dirty="0" smtClean="0">
              <a:solidFill>
                <a:schemeClr val="bg1"/>
              </a:solidFill>
            </a:rPr>
            <a:t>?</a:t>
          </a:r>
          <a:endParaRPr lang="en-GB" sz="2800" kern="1200" dirty="0">
            <a:solidFill>
              <a:schemeClr val="bg1"/>
            </a:solidFill>
          </a:endParaRPr>
        </a:p>
      </dsp:txBody>
      <dsp:txXfrm>
        <a:off x="1100827" y="3975099"/>
        <a:ext cx="4088786" cy="9937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2AF83-7C16-421B-B0AE-A5EA9B251D39}">
      <dsp:nvSpPr>
        <dsp:cNvPr id="0" name=""/>
        <dsp:cNvSpPr/>
      </dsp:nvSpPr>
      <dsp:spPr>
        <a:xfrm>
          <a:off x="0" y="0"/>
          <a:ext cx="6501288" cy="11910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Идеальное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рабочее место</a:t>
          </a:r>
          <a:endParaRPr lang="ru-RU" sz="2800" kern="1200" dirty="0"/>
        </a:p>
      </dsp:txBody>
      <dsp:txXfrm>
        <a:off x="34886" y="34886"/>
        <a:ext cx="5216001" cy="1121326"/>
      </dsp:txXfrm>
    </dsp:sp>
    <dsp:sp modelId="{A25F9A04-4B37-4390-B07D-9A897A8CF240}">
      <dsp:nvSpPr>
        <dsp:cNvPr id="0" name=""/>
        <dsp:cNvSpPr/>
      </dsp:nvSpPr>
      <dsp:spPr>
        <a:xfrm>
          <a:off x="573643" y="1389614"/>
          <a:ext cx="6501288" cy="11910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Мудрость лучших менеджеров</a:t>
          </a:r>
          <a:endParaRPr lang="ru-RU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08529" y="1424500"/>
        <a:ext cx="5083659" cy="1121326"/>
      </dsp:txXfrm>
    </dsp:sp>
    <dsp:sp modelId="{7A7F4C46-52EC-4E4B-9B11-FCDA9796CAE1}">
      <dsp:nvSpPr>
        <dsp:cNvPr id="0" name=""/>
        <dsp:cNvSpPr/>
      </dsp:nvSpPr>
      <dsp:spPr>
        <a:xfrm>
          <a:off x="1147286" y="2779228"/>
          <a:ext cx="6501288" cy="11910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Что делают иначе лучшие менеджеры</a:t>
          </a:r>
          <a:endParaRPr lang="ru-RU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182172" y="2814114"/>
        <a:ext cx="5083659" cy="1121326"/>
      </dsp:txXfrm>
    </dsp:sp>
    <dsp:sp modelId="{47292264-2A7D-416F-A06F-486CDA22A8A4}">
      <dsp:nvSpPr>
        <dsp:cNvPr id="0" name=""/>
        <dsp:cNvSpPr/>
      </dsp:nvSpPr>
      <dsp:spPr>
        <a:xfrm>
          <a:off x="5727074" y="903249"/>
          <a:ext cx="774213" cy="774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901272" y="903249"/>
        <a:ext cx="425817" cy="582595"/>
      </dsp:txXfrm>
    </dsp:sp>
    <dsp:sp modelId="{6E241830-9A81-4D96-A79E-73F60A087A3D}">
      <dsp:nvSpPr>
        <dsp:cNvPr id="0" name=""/>
        <dsp:cNvSpPr/>
      </dsp:nvSpPr>
      <dsp:spPr>
        <a:xfrm>
          <a:off x="6300718" y="2284923"/>
          <a:ext cx="774213" cy="774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474916" y="2284923"/>
        <a:ext cx="425817" cy="582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2AF83-7C16-421B-B0AE-A5EA9B251D39}">
      <dsp:nvSpPr>
        <dsp:cNvPr id="0" name=""/>
        <dsp:cNvSpPr/>
      </dsp:nvSpPr>
      <dsp:spPr>
        <a:xfrm>
          <a:off x="0" y="0"/>
          <a:ext cx="6501288" cy="11910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Идеальное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рабочее место</a:t>
          </a:r>
          <a:endParaRPr lang="ru-RU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4886" y="34886"/>
        <a:ext cx="5216001" cy="1121326"/>
      </dsp:txXfrm>
    </dsp:sp>
    <dsp:sp modelId="{A25F9A04-4B37-4390-B07D-9A897A8CF240}">
      <dsp:nvSpPr>
        <dsp:cNvPr id="0" name=""/>
        <dsp:cNvSpPr/>
      </dsp:nvSpPr>
      <dsp:spPr>
        <a:xfrm>
          <a:off x="573643" y="1389614"/>
          <a:ext cx="6501288" cy="1191098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/>
              </a:solidFill>
            </a:rPr>
            <a:t>Мудрость лучших менеджеров</a:t>
          </a:r>
          <a:endParaRPr lang="ru-RU" sz="2800" kern="1200" dirty="0">
            <a:solidFill>
              <a:schemeClr val="bg2"/>
            </a:solidFill>
          </a:endParaRPr>
        </a:p>
      </dsp:txBody>
      <dsp:txXfrm>
        <a:off x="608529" y="1424500"/>
        <a:ext cx="5083659" cy="1121326"/>
      </dsp:txXfrm>
    </dsp:sp>
    <dsp:sp modelId="{7A7F4C46-52EC-4E4B-9B11-FCDA9796CAE1}">
      <dsp:nvSpPr>
        <dsp:cNvPr id="0" name=""/>
        <dsp:cNvSpPr/>
      </dsp:nvSpPr>
      <dsp:spPr>
        <a:xfrm>
          <a:off x="1147286" y="2779228"/>
          <a:ext cx="6501288" cy="11910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Что делают иначе лучшие менеджеры</a:t>
          </a:r>
          <a:endParaRPr lang="ru-RU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182172" y="2814114"/>
        <a:ext cx="5083659" cy="1121326"/>
      </dsp:txXfrm>
    </dsp:sp>
    <dsp:sp modelId="{47292264-2A7D-416F-A06F-486CDA22A8A4}">
      <dsp:nvSpPr>
        <dsp:cNvPr id="0" name=""/>
        <dsp:cNvSpPr/>
      </dsp:nvSpPr>
      <dsp:spPr>
        <a:xfrm>
          <a:off x="5727074" y="903249"/>
          <a:ext cx="774213" cy="774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901272" y="903249"/>
        <a:ext cx="425817" cy="582595"/>
      </dsp:txXfrm>
    </dsp:sp>
    <dsp:sp modelId="{6E241830-9A81-4D96-A79E-73F60A087A3D}">
      <dsp:nvSpPr>
        <dsp:cNvPr id="0" name=""/>
        <dsp:cNvSpPr/>
      </dsp:nvSpPr>
      <dsp:spPr>
        <a:xfrm>
          <a:off x="6300718" y="2284923"/>
          <a:ext cx="774213" cy="774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474916" y="2284923"/>
        <a:ext cx="425817" cy="5825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DED26-5187-46B0-8B0D-1AF1636B988C}">
      <dsp:nvSpPr>
        <dsp:cNvPr id="0" name=""/>
        <dsp:cNvSpPr/>
      </dsp:nvSpPr>
      <dsp:spPr>
        <a:xfrm>
          <a:off x="1115090" y="477668"/>
          <a:ext cx="5194850" cy="4411125"/>
        </a:xfrm>
        <a:prstGeom prst="pie">
          <a:avLst>
            <a:gd name="adj1" fmla="val 16200000"/>
            <a:gd name="adj2" fmla="val 1800000"/>
          </a:avLst>
        </a:prstGeom>
        <a:solidFill>
          <a:srgbClr val="FF9933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ЗНАНИЯ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ОПЫТ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НАВЫКИ</a:t>
          </a:r>
          <a:endParaRPr lang="ru-RU" sz="2000" b="1" kern="1200" dirty="0"/>
        </a:p>
      </dsp:txBody>
      <dsp:txXfrm>
        <a:off x="3939480" y="1291625"/>
        <a:ext cx="1762538" cy="1470375"/>
      </dsp:txXfrm>
    </dsp:sp>
    <dsp:sp modelId="{512835CF-CA91-4CF8-884C-1515E6704784}">
      <dsp:nvSpPr>
        <dsp:cNvPr id="0" name=""/>
        <dsp:cNvSpPr/>
      </dsp:nvSpPr>
      <dsp:spPr>
        <a:xfrm>
          <a:off x="1107315" y="523750"/>
          <a:ext cx="5218273" cy="4335121"/>
        </a:xfrm>
        <a:prstGeom prst="pie">
          <a:avLst>
            <a:gd name="adj1" fmla="val 1800000"/>
            <a:gd name="adj2" fmla="val 900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МОТИВАЦИЯ</a:t>
          </a:r>
          <a:endParaRPr lang="ru-RU" sz="2000" b="1" kern="1200" dirty="0"/>
        </a:p>
      </dsp:txBody>
      <dsp:txXfrm>
        <a:off x="2536128" y="3259006"/>
        <a:ext cx="2360647" cy="1341823"/>
      </dsp:txXfrm>
    </dsp:sp>
    <dsp:sp modelId="{7E7F61EE-194A-4C5F-8773-B74C4FA6BB91}">
      <dsp:nvSpPr>
        <dsp:cNvPr id="0" name=""/>
        <dsp:cNvSpPr/>
      </dsp:nvSpPr>
      <dsp:spPr>
        <a:xfrm>
          <a:off x="1131245" y="485748"/>
          <a:ext cx="5170412" cy="4411125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ЛИЧНОСТНЫЕ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ОСОБЕННОСТИ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1685218" y="1352220"/>
        <a:ext cx="1754247" cy="14703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2AF83-7C16-421B-B0AE-A5EA9B251D39}">
      <dsp:nvSpPr>
        <dsp:cNvPr id="0" name=""/>
        <dsp:cNvSpPr/>
      </dsp:nvSpPr>
      <dsp:spPr>
        <a:xfrm>
          <a:off x="0" y="0"/>
          <a:ext cx="6501288" cy="11910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Идеальное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рабочее место</a:t>
          </a:r>
          <a:endParaRPr lang="ru-RU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4886" y="34886"/>
        <a:ext cx="5216001" cy="1121326"/>
      </dsp:txXfrm>
    </dsp:sp>
    <dsp:sp modelId="{A25F9A04-4B37-4390-B07D-9A897A8CF240}">
      <dsp:nvSpPr>
        <dsp:cNvPr id="0" name=""/>
        <dsp:cNvSpPr/>
      </dsp:nvSpPr>
      <dsp:spPr>
        <a:xfrm>
          <a:off x="573643" y="1389614"/>
          <a:ext cx="6501288" cy="1191098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/>
              </a:solidFill>
            </a:rPr>
            <a:t>Мудрость лучших менеджеров</a:t>
          </a:r>
          <a:endParaRPr lang="ru-RU" sz="2800" kern="1200" dirty="0">
            <a:solidFill>
              <a:schemeClr val="bg2"/>
            </a:solidFill>
          </a:endParaRPr>
        </a:p>
      </dsp:txBody>
      <dsp:txXfrm>
        <a:off x="608529" y="1424500"/>
        <a:ext cx="5083659" cy="1121326"/>
      </dsp:txXfrm>
    </dsp:sp>
    <dsp:sp modelId="{7A7F4C46-52EC-4E4B-9B11-FCDA9796CAE1}">
      <dsp:nvSpPr>
        <dsp:cNvPr id="0" name=""/>
        <dsp:cNvSpPr/>
      </dsp:nvSpPr>
      <dsp:spPr>
        <a:xfrm>
          <a:off x="1147286" y="2779228"/>
          <a:ext cx="6501288" cy="11910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Что делают иначе лучшие менеджеры</a:t>
          </a:r>
          <a:endParaRPr lang="ru-RU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182172" y="2814114"/>
        <a:ext cx="5083659" cy="1121326"/>
      </dsp:txXfrm>
    </dsp:sp>
    <dsp:sp modelId="{47292264-2A7D-416F-A06F-486CDA22A8A4}">
      <dsp:nvSpPr>
        <dsp:cNvPr id="0" name=""/>
        <dsp:cNvSpPr/>
      </dsp:nvSpPr>
      <dsp:spPr>
        <a:xfrm>
          <a:off x="5727074" y="903249"/>
          <a:ext cx="774213" cy="774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901272" y="903249"/>
        <a:ext cx="425817" cy="582595"/>
      </dsp:txXfrm>
    </dsp:sp>
    <dsp:sp modelId="{6E241830-9A81-4D96-A79E-73F60A087A3D}">
      <dsp:nvSpPr>
        <dsp:cNvPr id="0" name=""/>
        <dsp:cNvSpPr/>
      </dsp:nvSpPr>
      <dsp:spPr>
        <a:xfrm>
          <a:off x="6300718" y="2284923"/>
          <a:ext cx="774213" cy="774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474916" y="2284923"/>
        <a:ext cx="425817" cy="5825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2AF83-7C16-421B-B0AE-A5EA9B251D39}">
      <dsp:nvSpPr>
        <dsp:cNvPr id="0" name=""/>
        <dsp:cNvSpPr/>
      </dsp:nvSpPr>
      <dsp:spPr>
        <a:xfrm>
          <a:off x="0" y="0"/>
          <a:ext cx="6501288" cy="11910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Идеальное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рабочее место</a:t>
          </a:r>
          <a:endParaRPr lang="ru-RU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34886" y="34886"/>
        <a:ext cx="5216001" cy="1121326"/>
      </dsp:txXfrm>
    </dsp:sp>
    <dsp:sp modelId="{A25F9A04-4B37-4390-B07D-9A897A8CF240}">
      <dsp:nvSpPr>
        <dsp:cNvPr id="0" name=""/>
        <dsp:cNvSpPr/>
      </dsp:nvSpPr>
      <dsp:spPr>
        <a:xfrm>
          <a:off x="573643" y="1389614"/>
          <a:ext cx="6501288" cy="11910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>
                  <a:lumMod val="50000"/>
                  <a:lumOff val="50000"/>
                </a:schemeClr>
              </a:solidFill>
            </a:rPr>
            <a:t>Мудрость лучших менеджеров</a:t>
          </a:r>
          <a:endParaRPr lang="ru-RU" sz="2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608529" y="1424500"/>
        <a:ext cx="5083659" cy="1121326"/>
      </dsp:txXfrm>
    </dsp:sp>
    <dsp:sp modelId="{7A7F4C46-52EC-4E4B-9B11-FCDA9796CAE1}">
      <dsp:nvSpPr>
        <dsp:cNvPr id="0" name=""/>
        <dsp:cNvSpPr/>
      </dsp:nvSpPr>
      <dsp:spPr>
        <a:xfrm>
          <a:off x="1147286" y="2779228"/>
          <a:ext cx="6501288" cy="1191098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2"/>
              </a:solidFill>
            </a:rPr>
            <a:t>Что делают иначе лучшие менеджеры</a:t>
          </a:r>
          <a:endParaRPr lang="ru-RU" sz="2800" kern="1200" dirty="0">
            <a:solidFill>
              <a:schemeClr val="bg2"/>
            </a:solidFill>
          </a:endParaRPr>
        </a:p>
      </dsp:txBody>
      <dsp:txXfrm>
        <a:off x="1182172" y="2814114"/>
        <a:ext cx="5083659" cy="1121326"/>
      </dsp:txXfrm>
    </dsp:sp>
    <dsp:sp modelId="{47292264-2A7D-416F-A06F-486CDA22A8A4}">
      <dsp:nvSpPr>
        <dsp:cNvPr id="0" name=""/>
        <dsp:cNvSpPr/>
      </dsp:nvSpPr>
      <dsp:spPr>
        <a:xfrm>
          <a:off x="5727074" y="903249"/>
          <a:ext cx="774213" cy="774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5901272" y="903249"/>
        <a:ext cx="425817" cy="582595"/>
      </dsp:txXfrm>
    </dsp:sp>
    <dsp:sp modelId="{6E241830-9A81-4D96-A79E-73F60A087A3D}">
      <dsp:nvSpPr>
        <dsp:cNvPr id="0" name=""/>
        <dsp:cNvSpPr/>
      </dsp:nvSpPr>
      <dsp:spPr>
        <a:xfrm>
          <a:off x="6300718" y="2284923"/>
          <a:ext cx="774213" cy="7742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6474916" y="2284923"/>
        <a:ext cx="425817" cy="5825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F6295-9447-43E5-830A-0DC7A1C9983C}">
      <dsp:nvSpPr>
        <dsp:cNvPr id="0" name=""/>
        <dsp:cNvSpPr/>
      </dsp:nvSpPr>
      <dsp:spPr>
        <a:xfrm>
          <a:off x="1161796" y="41601"/>
          <a:ext cx="1996886" cy="199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Управление финансовым капиталом</a:t>
          </a:r>
          <a:endParaRPr lang="ru-RU" sz="1600" kern="1200" dirty="0"/>
        </a:p>
      </dsp:txBody>
      <dsp:txXfrm>
        <a:off x="1428048" y="391056"/>
        <a:ext cx="1464383" cy="898598"/>
      </dsp:txXfrm>
    </dsp:sp>
    <dsp:sp modelId="{E3F13F47-672C-455C-8777-D085D6BDD6B8}">
      <dsp:nvSpPr>
        <dsp:cNvPr id="0" name=""/>
        <dsp:cNvSpPr/>
      </dsp:nvSpPr>
      <dsp:spPr>
        <a:xfrm>
          <a:off x="1882339" y="1289655"/>
          <a:ext cx="1996886" cy="199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 эмитентов</a:t>
          </a:r>
          <a:endParaRPr lang="ru-RU" sz="1600" kern="1200" dirty="0"/>
        </a:p>
      </dsp:txBody>
      <dsp:txXfrm>
        <a:off x="2493054" y="1805518"/>
        <a:ext cx="1198131" cy="1098287"/>
      </dsp:txXfrm>
    </dsp:sp>
    <dsp:sp modelId="{720A5000-1C53-4803-8F19-BB1246A5C2CA}">
      <dsp:nvSpPr>
        <dsp:cNvPr id="0" name=""/>
        <dsp:cNvSpPr/>
      </dsp:nvSpPr>
      <dsp:spPr>
        <a:xfrm>
          <a:off x="441253" y="1289655"/>
          <a:ext cx="1996886" cy="19968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Риск менеджмент</a:t>
          </a:r>
          <a:endParaRPr lang="ru-RU" sz="1600" kern="1200" dirty="0"/>
        </a:p>
      </dsp:txBody>
      <dsp:txXfrm>
        <a:off x="629293" y="1805518"/>
        <a:ext cx="1198131" cy="1098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CA494-D7CE-40C0-8978-D67F9A2212DB}" type="datetimeFigureOut">
              <a:rPr lang="ru-RU" smtClean="0"/>
              <a:pPr/>
              <a:t>02.03.2012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16BEE-0196-422B-91A9-3FB12C4F71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871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A7DCA3-793E-4583-BC8B-E2E4E95D0BF1}" type="datetimeFigureOut">
              <a:rPr lang="ru-RU"/>
              <a:pPr>
                <a:defRPr/>
              </a:pPr>
              <a:t>02.03.2012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631006-4C63-4FB0-B530-C4A95539F5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258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8D780-4F37-462B-8166-7D2833506278}" type="slidenum">
              <a:rPr lang="ru-RU"/>
              <a:pPr/>
              <a:t>1</a:t>
            </a:fld>
            <a:endParaRPr lang="ru-RU" dirty="0">
              <a:latin typeface="Times New Roman Cyr" charset="-52"/>
            </a:endParaRPr>
          </a:p>
        </p:txBody>
      </p:sp>
      <p:sp>
        <p:nvSpPr>
          <p:cNvPr id="39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/>
          <a:lstStyle/>
          <a:p>
            <a:r>
              <a:rPr lang="ru-RU" b="1" baseline="0" dirty="0" smtClean="0"/>
              <a:t>«ЧР – ценный ресурс, приносящий реальную прибыль, выгодно вкладывать.»</a:t>
            </a:r>
          </a:p>
          <a:p>
            <a:r>
              <a:rPr lang="ru-RU" dirty="0" smtClean="0"/>
              <a:t>Исследования, проведенные профессором кафедры образования Пенсильванского университета Робертом Земски совместно с экономистом Лайзой Линч из Школы бизнеса Флетчера при университете Тафта и профессором менеджмента из Уортона Питером Капелли (было проанализировали более трех тысяч ста рабочих мест), </a:t>
            </a:r>
          </a:p>
          <a:p>
            <a:r>
              <a:rPr lang="ru-RU" dirty="0" smtClean="0"/>
              <a:t>показали, что при десятипроцентном повышении уровня образования суммарная производительность возрастает на 8,6%. </a:t>
            </a:r>
          </a:p>
          <a:p>
            <a:r>
              <a:rPr lang="ru-RU" dirty="0" smtClean="0"/>
              <a:t>Для сравнения: при таком же увеличении основных фондов производительность труда повышается всего на 3,4%. </a:t>
            </a:r>
          </a:p>
          <a:p>
            <a:r>
              <a:rPr lang="ru-RU" dirty="0" smtClean="0"/>
              <a:t>Иначе говоря, предельная прибыль от инвестиций в человеческий капитал почти втрое превышает прибыль от капиталовложений в технику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FCEFE-E3FE-4650-BF4B-7472A9E334E1}" type="slidenum">
              <a:rPr lang="ru-RU" smtClean="0"/>
              <a:pPr/>
              <a:t>10</a:t>
            </a:fld>
            <a:endParaRPr lang="ru-RU" dirty="0" smtClean="0">
              <a:latin typeface="Times New Roman Cyr" pitchFamily="18" charset="-52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ru-RU" sz="1000" b="1" dirty="0" smtClean="0"/>
              <a:t>«Как влияют различные уровни вовлеченности на эффективность компании» очень полезный и наглядный инструмент</a:t>
            </a:r>
          </a:p>
          <a:p>
            <a:pPr eaLnBrk="1" hangingPunct="1"/>
            <a:endParaRPr lang="ru-RU" sz="10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FCEFE-E3FE-4650-BF4B-7472A9E334E1}" type="slidenum">
              <a:rPr lang="ru-RU" smtClean="0"/>
              <a:pPr/>
              <a:t>11</a:t>
            </a:fld>
            <a:endParaRPr lang="ru-RU" dirty="0" smtClean="0">
              <a:latin typeface="Times New Roman Cyr" pitchFamily="18" charset="-52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ru-RU" sz="1000" b="1" dirty="0" smtClean="0"/>
              <a:t>«Как влияют различные уровни вовлеченности на эффективность компании» очень полезный и наглядный инструмент</a:t>
            </a:r>
          </a:p>
          <a:p>
            <a:pPr eaLnBrk="1" hangingPunct="1"/>
            <a:endParaRPr lang="ru-RU" sz="10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FCEFE-E3FE-4650-BF4B-7472A9E334E1}" type="slidenum">
              <a:rPr lang="ru-RU" smtClean="0"/>
              <a:pPr/>
              <a:t>12</a:t>
            </a:fld>
            <a:endParaRPr lang="ru-RU" dirty="0" smtClean="0">
              <a:latin typeface="Times New Roman Cyr" pitchFamily="18" charset="-52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ru-RU" sz="1000" b="1" dirty="0" smtClean="0"/>
              <a:t>«Как влияют различные уровни вовлеченности на эффективность компании» очень полезный и наглядный инструмент</a:t>
            </a:r>
          </a:p>
          <a:p>
            <a:pPr eaLnBrk="1" hangingPunct="1"/>
            <a:endParaRPr lang="ru-RU" sz="1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FCEFE-E3FE-4650-BF4B-7472A9E334E1}" type="slidenum">
              <a:rPr lang="ru-RU" smtClean="0"/>
              <a:pPr/>
              <a:t>13</a:t>
            </a:fld>
            <a:endParaRPr lang="ru-RU" dirty="0" smtClean="0">
              <a:latin typeface="Times New Roman Cyr" pitchFamily="18" charset="-52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ru-RU" sz="1000" b="1" dirty="0" smtClean="0"/>
              <a:t>«Как влияют различные уровни вовлеченности на эффективность компании» очень полезный и наглядный инструмент</a:t>
            </a:r>
          </a:p>
          <a:p>
            <a:pPr eaLnBrk="1" hangingPunct="1"/>
            <a:endParaRPr lang="ru-RU" sz="100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ключевых вопросов.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Восхождение к вершинам эффективности: что я имею, что я даю, стал ли я своим в коллективе, как мы вместе можем лучше развиваться.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458E-DAE0-430D-83C8-2696C0C0B993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300 магазинов сети, 37 тысяч человек.</a:t>
            </a:r>
          </a:p>
          <a:p>
            <a:pPr eaLnBrk="1" hangingPunct="1"/>
            <a:r>
              <a:rPr lang="ru-RU" dirty="0" smtClean="0"/>
              <a:t>Разница</a:t>
            </a:r>
            <a:r>
              <a:rPr lang="ru-RU" baseline="0" dirty="0" smtClean="0"/>
              <a:t> в обороте между 25% лучших и 25% худших магазинов- более 5%.</a:t>
            </a:r>
          </a:p>
          <a:p>
            <a:pPr eaLnBrk="1" hangingPunct="1"/>
            <a:r>
              <a:rPr lang="ru-RU" baseline="0" dirty="0" smtClean="0"/>
              <a:t>104 миллиона долларов – разница в обороте</a:t>
            </a:r>
          </a:p>
          <a:p>
            <a:pPr eaLnBrk="1" hangingPunct="1"/>
            <a:r>
              <a:rPr lang="ru-RU" baseline="0" dirty="0" smtClean="0"/>
              <a:t>25% верхних магазинов превысили планируемый уровень прибыли на 14%. А нижним 25% до плана не хватило целых 30%.</a:t>
            </a:r>
            <a:endParaRPr lang="ru-RU" dirty="0" smtClean="0"/>
          </a:p>
        </p:txBody>
      </p:sp>
      <p:sp>
        <p:nvSpPr>
          <p:cNvPr id="281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FB34-FF5A-4A81-AC9A-4412D9A9DAF1}" type="slidenum">
              <a:rPr lang="ru-RU"/>
              <a:pPr/>
              <a:t>19</a:t>
            </a:fld>
            <a:endParaRPr lang="ru-RU" dirty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ru-RU" b="1" dirty="0" smtClean="0">
                <a:ea typeface="Geneva"/>
                <a:cs typeface="Geneva"/>
              </a:rPr>
              <a:t>Потенциал «вовлеченности» в России…</a:t>
            </a:r>
          </a:p>
          <a:p>
            <a:r>
              <a:rPr lang="ru-RU" b="1" dirty="0" smtClean="0">
                <a:ea typeface="Geneva"/>
                <a:cs typeface="Geneva"/>
              </a:rPr>
              <a:t>Есть</a:t>
            </a:r>
            <a:r>
              <a:rPr lang="ru-RU" b="1" baseline="0" dirty="0" smtClean="0">
                <a:ea typeface="Geneva"/>
                <a:cs typeface="Geneva"/>
              </a:rPr>
              <a:t> куда расти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4805DD-9BE4-4E96-B166-D19A7AE687A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300 магазинов сети, 37 тысяч человек.</a:t>
            </a:r>
          </a:p>
          <a:p>
            <a:pPr eaLnBrk="1" hangingPunct="1"/>
            <a:r>
              <a:rPr lang="ru-RU" dirty="0" smtClean="0"/>
              <a:t>Разница</a:t>
            </a:r>
            <a:r>
              <a:rPr lang="ru-RU" baseline="0" dirty="0" smtClean="0"/>
              <a:t> в обороте между 25% лучших и 25% худших магазинов- более 5%.</a:t>
            </a:r>
          </a:p>
          <a:p>
            <a:pPr eaLnBrk="1" hangingPunct="1"/>
            <a:r>
              <a:rPr lang="ru-RU" baseline="0" dirty="0" smtClean="0"/>
              <a:t>104 миллиона долларов – разница в обороте</a:t>
            </a:r>
          </a:p>
          <a:p>
            <a:pPr eaLnBrk="1" hangingPunct="1"/>
            <a:r>
              <a:rPr lang="ru-RU" baseline="0" dirty="0" smtClean="0"/>
              <a:t>25% верхних магазинов превысили планируемый уровень прибыли на 14%. А нижним 25% до плана не хватило целых 30%.</a:t>
            </a:r>
            <a:endParaRPr lang="ru-RU" dirty="0" smtClean="0"/>
          </a:p>
        </p:txBody>
      </p:sp>
      <p:sp>
        <p:nvSpPr>
          <p:cNvPr id="281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FB34-FF5A-4A81-AC9A-4412D9A9DAF1}" type="slidenum">
              <a:rPr lang="ru-RU"/>
              <a:pPr/>
              <a:t>20</a:t>
            </a:fld>
            <a:endParaRPr lang="ru-RU" dirty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300 магазинов сети, 37 тысяч человек.</a:t>
            </a:r>
          </a:p>
          <a:p>
            <a:pPr eaLnBrk="1" hangingPunct="1"/>
            <a:r>
              <a:rPr lang="ru-RU" dirty="0" smtClean="0"/>
              <a:t>Разница</a:t>
            </a:r>
            <a:r>
              <a:rPr lang="ru-RU" baseline="0" dirty="0" smtClean="0"/>
              <a:t> в обороте между 25% лучших и 25% худших магазинов- более 5%.</a:t>
            </a:r>
          </a:p>
          <a:p>
            <a:pPr eaLnBrk="1" hangingPunct="1"/>
            <a:r>
              <a:rPr lang="ru-RU" baseline="0" dirty="0" smtClean="0"/>
              <a:t>104 миллиона долларов – разница в обороте</a:t>
            </a:r>
          </a:p>
          <a:p>
            <a:pPr eaLnBrk="1" hangingPunct="1"/>
            <a:r>
              <a:rPr lang="ru-RU" baseline="0" dirty="0" smtClean="0"/>
              <a:t>25% верхних магазинов превысили планируемый уровень прибыли на 14%. А нижним 25% до плана не хватило целых 30%.</a:t>
            </a:r>
            <a:endParaRPr lang="ru-RU" dirty="0" smtClean="0"/>
          </a:p>
        </p:txBody>
      </p:sp>
      <p:sp>
        <p:nvSpPr>
          <p:cNvPr id="281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FB34-FF5A-4A81-AC9A-4412D9A9DAF1}" type="slidenum">
              <a:rPr lang="ru-RU"/>
              <a:pPr/>
              <a:t>21</a:t>
            </a:fld>
            <a:endParaRPr lang="ru-RU" dirty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300 магазинов сети, 37 тысяч человек.</a:t>
            </a:r>
          </a:p>
          <a:p>
            <a:pPr eaLnBrk="1" hangingPunct="1"/>
            <a:r>
              <a:rPr lang="ru-RU" dirty="0" smtClean="0"/>
              <a:t>Разница</a:t>
            </a:r>
            <a:r>
              <a:rPr lang="ru-RU" baseline="0" dirty="0" smtClean="0"/>
              <a:t> в обороте между 25% лучших и 25% худших магазинов- более 5%.</a:t>
            </a:r>
          </a:p>
          <a:p>
            <a:pPr eaLnBrk="1" hangingPunct="1"/>
            <a:r>
              <a:rPr lang="ru-RU" baseline="0" dirty="0" smtClean="0"/>
              <a:t>104 миллиона долларов</a:t>
            </a:r>
          </a:p>
          <a:p>
            <a:pPr eaLnBrk="1" hangingPunct="1"/>
            <a:r>
              <a:rPr lang="ru-RU" baseline="0" dirty="0" smtClean="0"/>
              <a:t>25% верхних магазинов превысили планируемый уровень прибыли на 14%. А нижним 25% до плана не хватило целых 30%.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81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FB34-FF5A-4A81-AC9A-4412D9A9DAF1}" type="slidenum">
              <a:rPr lang="ru-RU"/>
              <a:pPr/>
              <a:t>22</a:t>
            </a:fld>
            <a:endParaRPr lang="ru-RU" dirty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1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FB34-FF5A-4A81-AC9A-4412D9A9DAF1}" type="slidenum">
              <a:rPr lang="ru-RU"/>
              <a:pPr/>
              <a:t>27</a:t>
            </a:fld>
            <a:endParaRPr lang="ru-RU" dirty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Яшин</a:t>
            </a:r>
          </a:p>
          <a:p>
            <a:pPr marL="228600" indent="-228600">
              <a:buAutoNum type="arabicPeriod"/>
            </a:pPr>
            <a:r>
              <a:rPr lang="ru-RU" dirty="0" smtClean="0"/>
              <a:t>Мадонна</a:t>
            </a:r>
          </a:p>
          <a:p>
            <a:pPr marL="228600" indent="-228600">
              <a:buAutoNum type="arabicPeriod"/>
            </a:pPr>
            <a:r>
              <a:rPr lang="ru-RU" dirty="0" smtClean="0"/>
              <a:t>Стив</a:t>
            </a:r>
            <a:r>
              <a:rPr lang="ru-RU" baseline="0" dirty="0" smtClean="0"/>
              <a:t> Джобс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Леонардо Да Винчи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Перельман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Высоцкий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Эйнштейн</a:t>
            </a:r>
          </a:p>
          <a:p>
            <a:pPr marL="228600" indent="-228600">
              <a:buAutoNum type="arabicPeriod"/>
            </a:pPr>
            <a:r>
              <a:rPr lang="ru-RU" dirty="0" smtClean="0"/>
              <a:t>Аль</a:t>
            </a:r>
            <a:r>
              <a:rPr lang="ru-RU" baseline="0" dirty="0" smtClean="0"/>
              <a:t> Пачино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Майкл Джордон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Мерилин Монро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Третьяк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Миронов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Талант достижения. Талант мышления. Талант взаимодействия.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Сохранение спокойствия и хладнокровия в критической ситуации- это талант.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Талант запоминания имен и лиц. Распределение ролей в соответствии с талантами.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Быстрое обучение и действие с удовольствием на уровне интуиции- вот признаки того, что выполняется с талантом, а не из-под палки.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ЗАГОЛОВКИ ТЕКСТ- ПОДРАВНЯТЬ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458E-DAE0-430D-83C8-2696C0C0B993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Талант достижения. Талант мышления. Талант взаимодействия.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Сохранение спокойствия и хладнокровия в критической ситуации- это талант.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Талант запоминания имен и лиц. Распределение ролей в соответствии с талантами.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Быстрое обучение и действие с удовольствием на уровне интуиции- вот признаки того, что выполняется с талантом, а не из-под палки.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ЗАГОЛОВКИ ТЕКСТ- ПОДРАВНЯТЬ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458E-DAE0-430D-83C8-2696C0C0B993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8D780-4F37-462B-8166-7D2833506278}" type="slidenum">
              <a:rPr lang="ru-RU"/>
              <a:pPr/>
              <a:t>33</a:t>
            </a:fld>
            <a:endParaRPr lang="ru-RU" dirty="0">
              <a:latin typeface="Times New Roman Cyr" charset="-52"/>
            </a:endParaRPr>
          </a:p>
        </p:txBody>
      </p:sp>
      <p:sp>
        <p:nvSpPr>
          <p:cNvPr id="39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/>
          <a:lstStyle/>
          <a:p>
            <a:r>
              <a:rPr lang="ru-RU" b="1" baseline="0" dirty="0" smtClean="0"/>
              <a:t>«ЧР – ценный ресурс, приносящий реальную прибыль, выгодно вкладывать.»</a:t>
            </a:r>
          </a:p>
          <a:p>
            <a:r>
              <a:rPr lang="ru-RU" dirty="0" smtClean="0"/>
              <a:t>Исследования, проведенные профессором кафедры образования Пенсильванского университета Робертом Земски совместно с экономистом Лайзой Линч из Школы бизнеса Флетчера при университете Тафта и профессором менеджмента из Уортона Питером Капелли (было проанализировали более трех тысяч ста рабочих мест), </a:t>
            </a:r>
          </a:p>
          <a:p>
            <a:r>
              <a:rPr lang="ru-RU" dirty="0" smtClean="0"/>
              <a:t>показали, что при десятипроцентном повышении уровня образования суммарная производительность возрастает на 8,6%. </a:t>
            </a:r>
          </a:p>
          <a:p>
            <a:r>
              <a:rPr lang="ru-RU" dirty="0" smtClean="0"/>
              <a:t>Для сравнения: при таком же увеличении основных фондов производительность труда повышается всего на 3,4%. </a:t>
            </a:r>
          </a:p>
          <a:p>
            <a:r>
              <a:rPr lang="ru-RU" dirty="0" smtClean="0"/>
              <a:t>Иначе говоря, предельная прибыль от инвестиций в человеческий капитал почти втрое превышает прибыль от капиталовложений в технику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7B63E-54E6-4B04-BA26-06867793E0E9}" type="slidenum">
              <a:rPr lang="ru-RU" smtClean="0"/>
              <a:pPr/>
              <a:t>34</a:t>
            </a:fld>
            <a:endParaRPr lang="ru-RU" dirty="0" smtClean="0">
              <a:latin typeface="Times New Roman Cyr" charset="-52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458E-DAE0-430D-83C8-2696C0C0B993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1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FB34-FF5A-4A81-AC9A-4412D9A9DAF1}" type="slidenum">
              <a:rPr lang="ru-RU"/>
              <a:pPr/>
              <a:t>36</a:t>
            </a:fld>
            <a:endParaRPr lang="ru-RU" dirty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1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FB34-FF5A-4A81-AC9A-4412D9A9DAF1}" type="slidenum">
              <a:rPr lang="ru-RU"/>
              <a:pPr/>
              <a:t>37</a:t>
            </a:fld>
            <a:endParaRPr lang="ru-RU" dirty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81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FB34-FF5A-4A81-AC9A-4412D9A9DAF1}" type="slidenum">
              <a:rPr lang="ru-RU"/>
              <a:pPr/>
              <a:t>38</a:t>
            </a:fld>
            <a:endParaRPr lang="ru-RU" dirty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458E-DAE0-430D-83C8-2696C0C0B993}" type="slidenum">
              <a:rPr lang="en-GB" smtClean="0"/>
              <a:pPr/>
              <a:t>39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Капитал нужно вкладывать</a:t>
            </a:r>
            <a:r>
              <a:rPr lang="ru-RU" baseline="0" dirty="0" smtClean="0"/>
              <a:t> так, чтобы получить от него максимальную отдачу.</a:t>
            </a:r>
          </a:p>
          <a:p>
            <a:r>
              <a:rPr lang="ru-RU" baseline="0" dirty="0" smtClean="0"/>
              <a:t>Что значит «отдача» применительно к человеческому капиталу?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2AC8-CBC7-4700-B422-D4FE98250A0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третьей роли (функции):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не настроиться на поиск хороших качеств, то недостатки- это первое, что будет являться в глаза.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Отсутствующих у вас талантов намного больше, чем талантов, которыми вы обладаете, но по большому счету, это никому не мешает.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забудьте о них.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Уникальный набор ожиданий, соответствующий данной роли и данному таланту.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Подчеркнуть и усовершенствовать уникальный стиль каждого человека.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458E-DAE0-430D-83C8-2696C0C0B993}" type="slidenum">
              <a:rPr lang="en-GB" smtClean="0"/>
              <a:pPr/>
              <a:t>40</a:t>
            </a:fld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“ПРЕЖДЕ, чем Вы будете продвигать кого-то, пристально взгляните на навыки, мышление и необходимые таланты для преуспевания в  вакантной роли. 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После тщательного исследования ЧЕЛОВЕКА и РОЛИ, Вы можете выбрать его продвижение.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Так как каждый человек очень сложен, Вы можете прекратить промотирование сотрудника, если занимаемая позиция вызывает излишнее напряжение. Ни один из менеджеров не определен навечно.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Но, по крайней мере, Вы будете не торопясь и тщательно совершать ПОДГОНКУ ТАЛАНТОВ человека под ПОТРЕБНОСТИ той или иной роли”.</a:t>
            </a:r>
            <a:endParaRPr lang="en-GB" sz="1200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458E-DAE0-430D-83C8-2696C0C0B993}" type="slidenum">
              <a:rPr lang="en-GB" smtClean="0"/>
              <a:pPr/>
              <a:t>41</a:t>
            </a:fld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B458E-DAE0-430D-83C8-2696C0C0B993}" type="slidenum">
              <a:rPr lang="en-GB" smtClean="0"/>
              <a:pPr/>
              <a:t>42</a:t>
            </a:fld>
            <a:endParaRPr lang="en-GB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baseline="0" dirty="0" smtClean="0"/>
              <a:t>«Капитал – это ресурс, приносящий доход»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Капитал- это ресурс, трансформируемый менеджерами в актив, приносящий доход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Еще раз</a:t>
            </a:r>
            <a:r>
              <a:rPr lang="ru-RU" b="1" baseline="0" dirty="0" smtClean="0"/>
              <a:t> подтверждаем взгляд на ЧР как на любой другой ресурс, </a:t>
            </a:r>
          </a:p>
          <a:p>
            <a:r>
              <a:rPr lang="ru-RU" b="1" baseline="0" dirty="0" smtClean="0"/>
              <a:t>которым может приносить доход, если им правильно управлять</a:t>
            </a:r>
            <a:endParaRPr lang="ru-RU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Схема управления человеческим капиталом.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 кита: оценка персонала, управление человеческим капиталом и риск менеджмент.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Еще раз</a:t>
            </a:r>
            <a:r>
              <a:rPr lang="ru-RU" b="1" baseline="0" dirty="0" smtClean="0"/>
              <a:t> подтверждаем взгляд на ЧР как на любой другой ресурс, </a:t>
            </a:r>
          </a:p>
          <a:p>
            <a:r>
              <a:rPr lang="ru-RU" b="1" baseline="0" dirty="0" smtClean="0"/>
              <a:t>которым может приносить доход, если им правильно управлять</a:t>
            </a:r>
            <a:endParaRPr lang="ru-RU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Схема управления человеческим капиталом.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 кита: оценка персонала, управление человеческим капиталом и риск менеджмент.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8D780-4F37-462B-8166-7D2833506278}" type="slidenum">
              <a:rPr lang="ru-RU"/>
              <a:pPr/>
              <a:t>48</a:t>
            </a:fld>
            <a:endParaRPr lang="ru-RU" dirty="0">
              <a:latin typeface="Times New Roman Cyr" charset="-52"/>
            </a:endParaRPr>
          </a:p>
        </p:txBody>
      </p:sp>
      <p:sp>
        <p:nvSpPr>
          <p:cNvPr id="39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Американский ученый экономист Гэрри Беккер Лауреат Нобелевской премии по экономике 1992 года Отдачу от инвестиций в образование Г. Беккер оценил как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отношение дополнительных доходов более образованного работника к издержкам, получив примерно 12-14 % ДОПОЛНИТЕЛЬНОЙ годовой прибыли.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это конечно средняя температура по больнице.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исследование McKinsey 1997 года и 2000 годов 6000 заполненных анкет от руководителей 77 крупных корпораций; кроме того, мы глубоко изучили работу 18 успешных компаний. Это 1977 год 5960 респондентов топ-менеджеров в первом исследовании В 2000 году мы начали второй этап исследования, на этот раз с участием 35 крупных и 19 средних компаний. Мы также вернулись к 5 из 18 компаний, изученных ранее, и добавили</a:t>
            </a:r>
            <a:endParaRPr lang="ru-RU" dirty="0" smtClean="0"/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новых компаний. 6900 респондентов топ-менеджеров во втором исследовании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1A2AC8-CBC7-4700-B422-D4FE98250A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 как с этим обстоит дело у других? Результаты исследования</a:t>
            </a:r>
          </a:p>
          <a:p>
            <a:r>
              <a:rPr lang="ru-RU" b="1" dirty="0" smtClean="0"/>
              <a:t>«Как мало делается</a:t>
            </a:r>
            <a:r>
              <a:rPr lang="ru-RU" b="1" baseline="0" dirty="0" smtClean="0"/>
              <a:t> в этом направлении»</a:t>
            </a:r>
            <a:endParaRPr lang="en-US" b="1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8D780-4F37-462B-8166-7D2833506278}" type="slidenum">
              <a:rPr lang="ru-RU"/>
              <a:pPr/>
              <a:t>58</a:t>
            </a:fld>
            <a:endParaRPr lang="ru-RU" dirty="0">
              <a:latin typeface="Times New Roman Cyr" charset="-52"/>
            </a:endParaRPr>
          </a:p>
        </p:txBody>
      </p:sp>
      <p:sp>
        <p:nvSpPr>
          <p:cNvPr id="39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/>
          <a:lstStyle/>
          <a:p>
            <a:r>
              <a:rPr lang="ru-RU" b="1" baseline="0" dirty="0" smtClean="0"/>
              <a:t>«ЧР – ценный ресурс, приносящий реальную прибыль, выгодно вкладывать.»</a:t>
            </a:r>
          </a:p>
          <a:p>
            <a:r>
              <a:rPr lang="ru-RU" dirty="0" smtClean="0"/>
              <a:t>Исследования, проведенные профессором кафедры образования Пенсильванского университета Робертом Земски совместно с экономистом Лайзой Линч из Школы бизнеса Флетчера при университете Тафта и профессором менеджмента из Уортона Питером Капелли (было проанализировали более трех тысяч ста рабочих мест), </a:t>
            </a:r>
          </a:p>
          <a:p>
            <a:r>
              <a:rPr lang="ru-RU" dirty="0" smtClean="0"/>
              <a:t>показали, что при десятипроцентном повышении уровня образования суммарная производительность возрастает на 8,6%. </a:t>
            </a:r>
          </a:p>
          <a:p>
            <a:r>
              <a:rPr lang="ru-RU" dirty="0" smtClean="0"/>
              <a:t>Для сравнения: при таком же увеличении основных фондов производительность труда повышается всего на 3,4%. </a:t>
            </a:r>
          </a:p>
          <a:p>
            <a:r>
              <a:rPr lang="ru-RU" dirty="0" smtClean="0"/>
              <a:t>Иначе говоря, предельная прибыль от инвестиций в человеческий капитал почти втрое превышает прибыль от капиталовложений в технику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(Объясняем теорию…)</a:t>
            </a:r>
          </a:p>
          <a:p>
            <a:pPr eaLnBrk="1" hangingPunct="1"/>
            <a:r>
              <a:rPr lang="ru-RU" b="1" baseline="0" dirty="0" smtClean="0"/>
              <a:t>«Важность нематериальных мотиваторов, относительную важность материальных»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Мотивация. Ограниченность материальной мотивации.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Бесконечные возможности мотивации нематериальной. Гигиенические факторы теории Герцберга.</a:t>
            </a:r>
          </a:p>
          <a:p>
            <a:pPr eaLnBrk="1" hangingPunct="1"/>
            <a:endParaRPr lang="ru-RU" b="0" baseline="0" dirty="0" smtClean="0"/>
          </a:p>
          <a:p>
            <a:pPr eaLnBrk="1" hangingPunct="1"/>
            <a:endParaRPr lang="ru-RU" b="1" baseline="0" dirty="0" smtClean="0"/>
          </a:p>
          <a:p>
            <a:pPr eaLnBrk="1" hangingPunct="1"/>
            <a:endParaRPr lang="ru-RU" b="1" dirty="0" smtClean="0"/>
          </a:p>
        </p:txBody>
      </p:sp>
      <p:sp>
        <p:nvSpPr>
          <p:cNvPr id="282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1D6A7-A4B3-4790-9D0D-78D896B03C59}" type="slidenum">
              <a:rPr lang="ru-RU"/>
              <a:pPr/>
              <a:t>6</a:t>
            </a:fld>
            <a:endParaRPr lang="ru-RU" dirty="0">
              <a:latin typeface="Times New Roman Cyr" charset="-5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dirty="0" smtClean="0">
              <a:ea typeface="Geneva"/>
              <a:cs typeface="Genev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3196DB-F304-4002-865D-ABB687F58E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Это особенность «продвинутой» современной молодежи. Образованные люди,</a:t>
            </a:r>
            <a:r>
              <a:rPr lang="ru-RU" baseline="0" dirty="0" smtClean="0"/>
              <a:t> которые через 15-20 лет будут стоять во главе крупнейших компаний!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Я говорю</a:t>
            </a:r>
            <a:r>
              <a:rPr lang="ru-RU" baseline="0" dirty="0" smtClean="0"/>
              <a:t> про ваших будущих лидеров, а не людей, </a:t>
            </a:r>
            <a:endParaRPr lang="ru-RU" dirty="0" smtClean="0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CE5828A-43A8-4D68-8BF0-0EEB3743A6E7}" type="slidenum">
              <a:rPr kern="0">
                <a:solidFill>
                  <a:srgbClr val="000000"/>
                </a:solidFill>
                <a:latin typeface="+mn-lt"/>
              </a:rPr>
              <a:pPr algn="r" defTabSz="914400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ru-RU" sz="1200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«Что</a:t>
            </a:r>
            <a:r>
              <a:rPr lang="ru-RU" b="1" baseline="0" dirty="0" smtClean="0"/>
              <a:t> такое Вовлеченный Сотрудник?» как это выглядит? </a:t>
            </a:r>
          </a:p>
          <a:p>
            <a:r>
              <a:rPr lang="ru-RU" baseline="0" dirty="0" smtClean="0"/>
              <a:t>Каждый участник может вспомнить кого-то из своих подчиненных, кто соответствует этому определению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Синонимы вовлеченности: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осознанная заинтересованность, увлеченность, 100% раскрытие потенциала, полноценное участие, неравнодушие.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Противоположность вовлеченности: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апатия, незаинтересованность, равнодушие, раздвоенность, равнодушие, имитация деятельности.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31006-4C63-4FB0-B530-C4A95539F51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5649" y="2348880"/>
            <a:ext cx="7632701" cy="1367458"/>
          </a:xfrm>
          <a:prstGeom prst="rect">
            <a:avLst/>
          </a:prstGeom>
        </p:spPr>
        <p:txBody>
          <a:bodyPr anchor="t" anchorCtr="0"/>
          <a:lstStyle>
            <a:lvl1pPr algn="l">
              <a:defRPr sz="4000" b="0" i="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Название тренинга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685235" y="4653136"/>
            <a:ext cx="458765" cy="409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44818" y="107145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0" i="0" kern="1200" cap="all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НАЧНИТЕ С САМЫХ СМЕЛЫХ ОЖИДАНИЙ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755650" y="4101951"/>
            <a:ext cx="7632700" cy="936625"/>
          </a:xfrm>
          <a:prstGeom prst="rect">
            <a:avLst/>
          </a:prstGeom>
        </p:spPr>
        <p:txBody>
          <a:bodyPr wrap="square" anchor="t" anchorCtr="0"/>
          <a:lstStyle>
            <a:lvl1pPr marL="0" indent="0">
              <a:buNone/>
              <a:defRPr lang="ru-RU" sz="1400" kern="1200" baseline="0" dirty="0" smtClean="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algn="l" rtl="0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5940425" algn="r"/>
              </a:tabLst>
            </a:pPr>
            <a:endParaRPr lang="ru-RU" dirty="0" smtClean="0"/>
          </a:p>
        </p:txBody>
      </p:sp>
      <p:pic>
        <p:nvPicPr>
          <p:cNvPr id="1026" name="Picture 2" descr="Y:\03-Organization\Info-Design\03_IDentity\EXECT_new\logo\Business Training\business training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387" y="5373216"/>
            <a:ext cx="2611437" cy="13985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8028384" y="6381750"/>
            <a:ext cx="359966" cy="2157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650" y="625495"/>
            <a:ext cx="8178801" cy="642918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i="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6021288"/>
            <a:ext cx="18573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2"/>
                </a:solidFill>
              </a:rPr>
              <a:t>EXECT PARTNERS GROUP</a:t>
            </a:r>
            <a:endParaRPr lang="ru-RU" sz="7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AFD221-BB85-4FE3-8E2E-1A91ED089595}" type="datetimeFigureOut">
              <a:rPr lang="en-US" smtClean="0"/>
              <a:pPr/>
              <a:t>3/2/2012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BD3856-F9C8-4B2A-8C11-8385316C6B5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650" y="176213"/>
            <a:ext cx="8178801" cy="660400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1" i="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51619" y="6367079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EXECT Business</a:t>
            </a:r>
            <a:r>
              <a:rPr lang="en-US" sz="900" baseline="0" dirty="0" smtClean="0">
                <a:solidFill>
                  <a:schemeClr val="tx2"/>
                </a:solidFill>
              </a:rPr>
              <a:t> Training</a:t>
            </a:r>
            <a:endParaRPr lang="ru-RU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2910" y="2137048"/>
            <a:ext cx="8178801" cy="2736304"/>
          </a:xfrm>
          <a:prstGeom prst="rect">
            <a:avLst/>
          </a:prstGeom>
        </p:spPr>
        <p:txBody>
          <a:bodyPr anchor="b" anchorCtr="0"/>
          <a:lstStyle>
            <a:lvl1pPr algn="l">
              <a:defRPr sz="4400" b="0" i="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Модуль 1</a:t>
            </a:r>
            <a:br>
              <a:rPr lang="ru-RU" dirty="0" smtClean="0"/>
            </a:br>
            <a:r>
              <a:rPr lang="ru-RU" dirty="0" smtClean="0"/>
              <a:t>Название модуля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986735" y="6208713"/>
            <a:ext cx="458765" cy="409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39552" y="631816"/>
            <a:ext cx="8113899" cy="409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746413" y="4941168"/>
            <a:ext cx="763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650" y="176213"/>
            <a:ext cx="8178801" cy="660400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1" i="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51619" y="6367079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EXECT Business</a:t>
            </a:r>
            <a:r>
              <a:rPr lang="en-US" sz="900" baseline="0" dirty="0" smtClean="0">
                <a:solidFill>
                  <a:schemeClr val="tx2"/>
                </a:solidFill>
              </a:rPr>
              <a:t> Training</a:t>
            </a:r>
            <a:endParaRPr lang="ru-RU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жнение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650" y="177800"/>
            <a:ext cx="8178801" cy="658813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i="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52435" y="6365447"/>
            <a:ext cx="1857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56B1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EXECT Business Training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E56B1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34925" y="142852"/>
            <a:ext cx="8858312" cy="6500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4925" y="6167786"/>
            <a:ext cx="9109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2"/>
                </a:solidFill>
              </a:rPr>
              <a:t>exectgroup.com</a:t>
            </a:r>
            <a:endParaRPr lang="ru-RU" sz="11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650" y="176213"/>
            <a:ext cx="8178801" cy="660400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i="0" cap="all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55650" y="1196975"/>
            <a:ext cx="7632700" cy="5040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6" name="Picture 2" descr="Y:\03-Organization\Info-Design\03_IDentity\EXECT_new\logo\Business Training\business training_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008637"/>
            <a:ext cx="1368152" cy="7327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8350" cy="8366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55650" y="1052513"/>
            <a:ext cx="3740150" cy="5040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3740150" cy="5040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50" cy="8366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55650" y="1052513"/>
            <a:ext cx="7993063" cy="5040312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8172450" cy="8366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650" y="1052513"/>
            <a:ext cx="3919538" cy="244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27588" y="1052513"/>
            <a:ext cx="3921125" cy="244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55650" y="3648075"/>
            <a:ext cx="3919538" cy="2444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27588" y="3648075"/>
            <a:ext cx="3921125" cy="2444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746413" y="836712"/>
            <a:ext cx="763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97848" y="6347420"/>
            <a:ext cx="458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F0262D6-F582-44D3-8E84-A7F6DBB34AD0}" type="slidenum">
              <a:rPr lang="ru-RU" sz="1000" smtClean="0">
                <a:solidFill>
                  <a:schemeClr val="tx2"/>
                </a:solidFill>
              </a:rPr>
              <a:pPr algn="r"/>
              <a:t>‹#›</a:t>
            </a:fld>
            <a:endParaRPr lang="ru-RU" sz="10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1" r:id="rId3"/>
    <p:sldLayoutId id="2147483661" r:id="rId4"/>
    <p:sldLayoutId id="2147483652" r:id="rId5"/>
    <p:sldLayoutId id="2147483664" r:id="rId6"/>
    <p:sldLayoutId id="2147483666" r:id="rId7"/>
    <p:sldLayoutId id="2147483672" r:id="rId8"/>
    <p:sldLayoutId id="2147483675" r:id="rId9"/>
    <p:sldLayoutId id="2147483684" r:id="rId10"/>
    <p:sldLayoutId id="2147483685" r:id="rId11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997848" y="6347420"/>
            <a:ext cx="4587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F0262D6-F582-44D3-8E84-A7F6DBB34AD0}" type="slidenum">
              <a:rPr lang="ru-RU" sz="1000" smtClean="0">
                <a:solidFill>
                  <a:schemeClr val="tx2"/>
                </a:solidFill>
              </a:rPr>
              <a:pPr algn="r"/>
              <a:t>‹#›</a:t>
            </a:fld>
            <a:endParaRPr lang="ru-RU" sz="10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jack_welch_7762.jpg"/>
          <p:cNvPicPr>
            <a:picLocks noChangeAspect="1"/>
          </p:cNvPicPr>
          <p:nvPr/>
        </p:nvPicPr>
        <p:blipFill>
          <a:blip r:embed="rId3" cstate="print"/>
          <a:srcRect l="15658" r="8099"/>
          <a:stretch>
            <a:fillRect/>
          </a:stretch>
        </p:blipFill>
        <p:spPr>
          <a:xfrm>
            <a:off x="-39607" y="-22819"/>
            <a:ext cx="9181022" cy="6880819"/>
          </a:xfrm>
          <a:prstGeom prst="rect">
            <a:avLst/>
          </a:prstGeom>
        </p:spPr>
      </p:pic>
      <p:sp>
        <p:nvSpPr>
          <p:cNvPr id="3220493" name="Text Box 13"/>
          <p:cNvSpPr txBox="1">
            <a:spLocks noChangeArrowheads="1"/>
          </p:cNvSpPr>
          <p:nvPr/>
        </p:nvSpPr>
        <p:spPr bwMode="auto">
          <a:xfrm>
            <a:off x="720725" y="1198563"/>
            <a:ext cx="4642845" cy="2455055"/>
          </a:xfrm>
          <a:prstGeom prst="round2Diag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600" tIns="46800" rIns="93600" bIns="46800" anchor="ctr"/>
          <a:lstStyle/>
          <a:p>
            <a:r>
              <a:rPr lang="ru-RU" sz="2400" dirty="0" smtClean="0">
                <a:solidFill>
                  <a:schemeClr val="bg2"/>
                </a:solidFill>
              </a:rPr>
              <a:t>Любая компания, пытающаяся выжить в конкурентной борьбе… должна найти способ вовлечь в работу разум каждого сотрудника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title"/>
          </p:nvPr>
        </p:nvSpPr>
        <p:spPr>
          <a:xfrm>
            <a:off x="739775" y="190727"/>
            <a:ext cx="7976966" cy="660400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ДЖЕК УЭЛЧ </a:t>
            </a:r>
            <a:r>
              <a:rPr lang="ru-RU" sz="1200" dirty="0" smtClean="0">
                <a:solidFill>
                  <a:schemeClr val="bg2"/>
                </a:solidFill>
              </a:rPr>
              <a:t>(1935 – по настоящее время)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ru-RU" sz="2400" dirty="0" smtClean="0">
                <a:solidFill>
                  <a:schemeClr val="bg2"/>
                </a:solidFill>
              </a:rPr>
              <a:t/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1200" dirty="0" smtClean="0">
                <a:solidFill>
                  <a:schemeClr val="bg2"/>
                </a:solidFill>
              </a:rPr>
              <a:t>генеральный директор </a:t>
            </a:r>
            <a:r>
              <a:rPr lang="en-US" sz="1200" dirty="0" smtClean="0">
                <a:solidFill>
                  <a:schemeClr val="bg2"/>
                </a:solidFill>
              </a:rPr>
              <a:t>General electric</a:t>
            </a:r>
            <a:endParaRPr lang="ru-RU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0493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cap="none" dirty="0" smtClean="0"/>
              <a:t>Уровень 1</a:t>
            </a:r>
            <a:br>
              <a:rPr lang="ru-RU" cap="none" dirty="0" smtClean="0"/>
            </a:br>
            <a:r>
              <a:rPr lang="ru-RU" cap="none" dirty="0" smtClean="0"/>
              <a:t>НЕВОВЛЕЧЕН</a:t>
            </a:r>
            <a:endParaRPr lang="ru-RU" b="0" cap="none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775" y="1214439"/>
            <a:ext cx="7648575" cy="2501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360000" lvl="0" indent="-176213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Работает только тогда, когда вынужден; на самом деле хочет заниматься чем-то другим</a:t>
            </a:r>
          </a:p>
          <a:p>
            <a:pPr marL="360000" lvl="0" indent="-176213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360000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Результаты не соответствуют установленным стандартам</a:t>
            </a:r>
          </a:p>
          <a:p>
            <a:pPr marL="360000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360000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Практикует разделение на МЫ и ОНИ</a:t>
            </a:r>
          </a:p>
          <a:p>
            <a:pPr marL="360000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360000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Негативное отношение к компании, коллегам и клиентам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775" y="3716338"/>
            <a:ext cx="7648575" cy="2433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3600" dirty="0" smtClean="0">
                <a:cs typeface="Arial" pitchFamily="34" charset="0"/>
              </a:rPr>
              <a:t>55%</a:t>
            </a:r>
          </a:p>
          <a:p>
            <a:pPr lvl="0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2400" dirty="0" smtClean="0">
                <a:cs typeface="Arial" pitchFamily="34" charset="0"/>
              </a:rPr>
              <a:t>Убыток </a:t>
            </a:r>
            <a:r>
              <a:rPr lang="ru-RU" sz="2400" dirty="0" smtClean="0">
                <a:solidFill>
                  <a:schemeClr val="tx2"/>
                </a:solidFill>
                <a:cs typeface="Arial" pitchFamily="34" charset="0"/>
              </a:rPr>
              <a:t>45%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cap="none" dirty="0" smtClean="0"/>
              <a:t>Уровень 2</a:t>
            </a:r>
            <a:br>
              <a:rPr lang="ru-RU" cap="none" dirty="0" smtClean="0"/>
            </a:br>
            <a:r>
              <a:rPr lang="ru-RU" cap="none" dirty="0" smtClean="0"/>
              <a:t>ЧАСТИЧНО ВОВЛЕЧЕН</a:t>
            </a:r>
            <a:endParaRPr lang="ru-RU" b="0" cap="none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775" y="1214439"/>
            <a:ext cx="7648575" cy="324720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6213" lvl="0" indent="-176213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Выборочно расходует свою энергию</a:t>
            </a:r>
          </a:p>
          <a:p>
            <a:pPr marL="176213" lvl="0" indent="-176213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Много времени проводит за выполнением дел, которые не приносят пользы клиентам или компании</a:t>
            </a: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Эффективно работает только по принуждению или под наблюдением</a:t>
            </a: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en-US" sz="2000" dirty="0" smtClean="0">
                <a:cs typeface="Arial" pitchFamily="34" charset="0"/>
              </a:rPr>
              <a:t>Сделает, что угодно, чтобы вы</a:t>
            </a:r>
            <a:r>
              <a:rPr lang="ru-RU" sz="2000" dirty="0" smtClean="0">
                <a:cs typeface="Arial" pitchFamily="34" charset="0"/>
              </a:rPr>
              <a:t>й</a:t>
            </a:r>
            <a:r>
              <a:rPr lang="en-US" sz="2000" dirty="0" smtClean="0">
                <a:cs typeface="Arial" pitchFamily="34" charset="0"/>
              </a:rPr>
              <a:t>ти сухим из воды</a:t>
            </a:r>
            <a:endParaRPr lang="ru-RU" sz="2000" dirty="0" smtClean="0">
              <a:cs typeface="Arial" pitchFamily="34" charset="0"/>
            </a:endParaRP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Умело отвлекает окружающих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775" y="4524703"/>
            <a:ext cx="7648575" cy="162527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3600" dirty="0" smtClean="0">
                <a:cs typeface="Arial" pitchFamily="34" charset="0"/>
              </a:rPr>
              <a:t>75%</a:t>
            </a:r>
          </a:p>
          <a:p>
            <a:pPr lvl="0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2400" dirty="0" smtClean="0">
                <a:cs typeface="Arial" pitchFamily="34" charset="0"/>
              </a:rPr>
              <a:t>Убыток </a:t>
            </a:r>
            <a:r>
              <a:rPr lang="ru-RU" sz="2400" dirty="0" smtClean="0">
                <a:solidFill>
                  <a:schemeClr val="tx2"/>
                </a:solidFill>
                <a:cs typeface="Arial" pitchFamily="34" charset="0"/>
              </a:rPr>
              <a:t>25%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cap="none" dirty="0" smtClean="0"/>
              <a:t>Уровень 3</a:t>
            </a:r>
            <a:br>
              <a:rPr lang="ru-RU" cap="none" dirty="0" smtClean="0"/>
            </a:br>
            <a:r>
              <a:rPr lang="ru-RU" cap="none" dirty="0" smtClean="0"/>
              <a:t>ВОВЛЕЧЕН</a:t>
            </a:r>
            <a:endParaRPr lang="ru-RU" b="0" cap="none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775" y="1214438"/>
            <a:ext cx="7648575" cy="2963423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80975" lvl="0" indent="-180975"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Сконцентрирован на своих результатах, проектах и личных обязанностях</a:t>
            </a:r>
          </a:p>
          <a:p>
            <a:pPr marL="180975" lvl="0" indent="-180975"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80975" lvl="0" indent="-180975" eaLnBrk="0" hangingPunct="0"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Постоянно достигает хороших результатов</a:t>
            </a:r>
          </a:p>
          <a:p>
            <a:pPr marL="180975" lvl="0" indent="-180975" eaLnBrk="0" hangingPunct="0">
              <a:buClr>
                <a:schemeClr val="tx2"/>
              </a:buClr>
              <a:buSzPct val="70000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80975" lvl="0" indent="-180975" eaLnBrk="0" hangingPunct="0"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Всегда выполняет свою часть работы</a:t>
            </a:r>
          </a:p>
          <a:p>
            <a:pPr marL="180975" lvl="0" indent="-180975" eaLnBrk="0" hangingPunct="0"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80975" lvl="0" indent="-180975" eaLnBrk="0" hangingPunct="0"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Эффективно взаимодействует с коллегами и помогает, если его об этом попросят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775" y="3716338"/>
            <a:ext cx="7648575" cy="24336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3600" dirty="0" smtClean="0">
                <a:cs typeface="Arial" pitchFamily="34" charset="0"/>
              </a:rPr>
              <a:t>100%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4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cap="none" dirty="0" smtClean="0"/>
              <a:t>Уровень 4</a:t>
            </a:r>
            <a:br>
              <a:rPr lang="ru-RU" cap="none" dirty="0" smtClean="0"/>
            </a:br>
            <a:r>
              <a:rPr lang="ru-RU" cap="none" dirty="0" smtClean="0"/>
              <a:t>ПОЛНОСТЬЮ ВОВЛЕЧЕН</a:t>
            </a:r>
            <a:endParaRPr lang="ru-RU" b="0" cap="none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775" y="1214439"/>
            <a:ext cx="7648575" cy="353098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176213" lvl="0" indent="-176213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Страстное отношение к работе и к компании</a:t>
            </a:r>
          </a:p>
          <a:p>
            <a:pPr marL="176213" lvl="0" indent="-176213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Сделает всё для достижения результата</a:t>
            </a: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Чувствует себя владельцем процесса</a:t>
            </a: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en-US" sz="2000" dirty="0" smtClean="0">
                <a:cs typeface="Arial" pitchFamily="34" charset="0"/>
              </a:rPr>
              <a:t>Его отличает постоянное достижение результатов </a:t>
            </a:r>
            <a:br>
              <a:rPr lang="en-US" sz="2000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>высокого качества</a:t>
            </a:r>
            <a:endParaRPr lang="ru-RU" sz="2000" dirty="0" smtClean="0">
              <a:cs typeface="Arial" pitchFamily="34" charset="0"/>
            </a:endParaRP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Находит инновационные решения сложнейших проблем</a:t>
            </a: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endParaRPr lang="ru-RU" sz="2000" dirty="0" smtClean="0">
              <a:cs typeface="Arial" pitchFamily="34" charset="0"/>
            </a:endParaRPr>
          </a:p>
          <a:p>
            <a:pPr marL="176213" lvl="0" indent="-176213" eaLnBrk="0" hangingPunct="0">
              <a:lnSpc>
                <a:spcPts val="2200"/>
              </a:lnSpc>
              <a:buClr>
                <a:schemeClr val="tx2"/>
              </a:buClr>
              <a:buSzPct val="70000"/>
              <a:buFont typeface="Symbol" pitchFamily="18" charset="2"/>
              <a:buChar char=""/>
              <a:tabLst>
                <a:tab pos="274638" algn="l"/>
              </a:tabLst>
            </a:pPr>
            <a:r>
              <a:rPr lang="ru-RU" sz="2000" dirty="0" smtClean="0">
                <a:cs typeface="Arial" pitchFamily="34" charset="0"/>
              </a:rPr>
              <a:t>Является лидером и образцом для подражания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775" y="4808483"/>
            <a:ext cx="7648575" cy="13414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>
              <a:lnSpc>
                <a:spcPts val="34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3600" dirty="0" smtClean="0">
                <a:cs typeface="Arial" pitchFamily="34" charset="0"/>
              </a:rPr>
              <a:t>122%</a:t>
            </a:r>
          </a:p>
          <a:p>
            <a:pPr lvl="0" algn="ctr">
              <a:lnSpc>
                <a:spcPts val="34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ru-RU" sz="3600" dirty="0" smtClean="0">
                <a:solidFill>
                  <a:schemeClr val="tx2"/>
                </a:solidFill>
                <a:cs typeface="Arial" pitchFamily="34" charset="0"/>
              </a:rPr>
              <a:t>Прибыль 22%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лучшие в мире менеджеры делают </a:t>
            </a:r>
            <a:br>
              <a:rPr lang="ru-RU" dirty="0" smtClean="0"/>
            </a:br>
            <a:r>
              <a:rPr lang="ru-RU" dirty="0" smtClean="0"/>
              <a:t>по-другому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Мудрость лучших менеджеров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39775" y="1169232"/>
          <a:ext cx="7648575" cy="397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346" y="1214438"/>
            <a:ext cx="695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3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</a:t>
            </a:r>
            <a:r>
              <a:rPr lang="en-US" dirty="0" smtClean="0"/>
              <a:t>The Gallup Organization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39775" y="1198563"/>
            <a:ext cx="76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Что лучшие в мире менеджеры делают по-другому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774" y="2175646"/>
            <a:ext cx="7669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80 000 </a:t>
            </a:r>
            <a:r>
              <a:rPr lang="ru-RU" sz="2400" dirty="0" smtClean="0"/>
              <a:t>руководителей</a:t>
            </a:r>
          </a:p>
          <a:p>
            <a:endParaRPr lang="ru-RU" sz="2400" dirty="0" smtClean="0"/>
          </a:p>
          <a:p>
            <a:r>
              <a:rPr lang="ru-RU" sz="2400" dirty="0" smtClean="0"/>
              <a:t>1 000 000 сотрудников </a:t>
            </a:r>
          </a:p>
          <a:p>
            <a:endParaRPr lang="ru-RU" sz="2400" dirty="0" smtClean="0"/>
          </a:p>
          <a:p>
            <a:r>
              <a:rPr lang="ru-RU" sz="2400" dirty="0" smtClean="0"/>
              <a:t>2 500 организационных единиц</a:t>
            </a:r>
          </a:p>
          <a:p>
            <a:endParaRPr lang="ru-RU" sz="2400" dirty="0" smtClean="0"/>
          </a:p>
          <a:p>
            <a:r>
              <a:rPr lang="ru-RU" sz="2400" dirty="0" smtClean="0"/>
              <a:t>Взаимосвязь с результатами коммерческой деятельности</a:t>
            </a:r>
          </a:p>
          <a:p>
            <a:endParaRPr lang="ru-RU" sz="2400" dirty="0" smtClean="0"/>
          </a:p>
          <a:p>
            <a:r>
              <a:rPr lang="ru-RU" sz="2400" dirty="0" smtClean="0"/>
              <a:t>25 лет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54063" y="2376521"/>
            <a:ext cx="7648575" cy="479425"/>
            <a:chOff x="475" y="1934"/>
            <a:chExt cx="4818" cy="30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475" y="1941"/>
              <a:ext cx="4808" cy="295"/>
              <a:chOff x="476" y="2744"/>
              <a:chExt cx="4808" cy="295"/>
            </a:xfrm>
          </p:grpSpPr>
          <p:sp>
            <p:nvSpPr>
              <p:cNvPr id="44" name="Rectangle 5"/>
              <p:cNvSpPr>
                <a:spLocks noChangeArrowheads="1"/>
              </p:cNvSpPr>
              <p:nvPr/>
            </p:nvSpPr>
            <p:spPr bwMode="auto">
              <a:xfrm>
                <a:off x="476" y="2744"/>
                <a:ext cx="454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b="1" dirty="0">
                    <a:solidFill>
                      <a:schemeClr val="tx2"/>
                    </a:solidFill>
                  </a:rPr>
                  <a:t>4</a:t>
                </a:r>
                <a:endParaRPr lang="ru-RU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Rectangle 6"/>
              <p:cNvSpPr>
                <a:spLocks noChangeArrowheads="1"/>
              </p:cNvSpPr>
              <p:nvPr/>
            </p:nvSpPr>
            <p:spPr bwMode="auto">
              <a:xfrm>
                <a:off x="975" y="2789"/>
                <a:ext cx="4309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>
                  <a:lnSpc>
                    <a:spcPts val="1400"/>
                  </a:lnSpc>
                </a:pPr>
                <a:r>
                  <a:rPr lang="ru-RU" sz="1500" dirty="0" smtClean="0"/>
                  <a:t>Получал ли я похвалу или благодарность за хорошую работу в течении последних семи дней?</a:t>
                </a:r>
              </a:p>
            </p:txBody>
          </p:sp>
        </p:grpSp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475" y="1934"/>
              <a:ext cx="481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54063" y="2805085"/>
            <a:ext cx="7648575" cy="477837"/>
            <a:chOff x="475" y="2343"/>
            <a:chExt cx="4818" cy="301"/>
          </a:xfrm>
        </p:grpSpPr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475" y="2349"/>
              <a:ext cx="4808" cy="295"/>
              <a:chOff x="476" y="3421"/>
              <a:chExt cx="4808" cy="295"/>
            </a:xfrm>
          </p:grpSpPr>
          <p:sp>
            <p:nvSpPr>
              <p:cNvPr id="49" name="Rectangle 10"/>
              <p:cNvSpPr>
                <a:spLocks noChangeArrowheads="1"/>
              </p:cNvSpPr>
              <p:nvPr/>
            </p:nvSpPr>
            <p:spPr bwMode="auto">
              <a:xfrm>
                <a:off x="476" y="3421"/>
                <a:ext cx="454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b="1" dirty="0">
                    <a:solidFill>
                      <a:schemeClr val="tx2"/>
                    </a:solidFill>
                  </a:rPr>
                  <a:t>5</a:t>
                </a:r>
                <a:endParaRPr lang="ru-RU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0" name="Rectangle 11"/>
              <p:cNvSpPr>
                <a:spLocks noChangeArrowheads="1"/>
              </p:cNvSpPr>
              <p:nvPr/>
            </p:nvSpPr>
            <p:spPr bwMode="auto">
              <a:xfrm>
                <a:off x="975" y="3455"/>
                <a:ext cx="4309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>
                  <a:lnSpc>
                    <a:spcPts val="1400"/>
                  </a:lnSpc>
                </a:pPr>
                <a:r>
                  <a:rPr lang="ru-RU" sz="1500" dirty="0" smtClean="0"/>
                  <a:t>Интересуется ли мой непосредственный руководитель мною как личностью</a:t>
                </a:r>
                <a:r>
                  <a:rPr lang="en-GB" sz="1500" dirty="0" smtClean="0"/>
                  <a:t>?</a:t>
                </a:r>
                <a:endParaRPr lang="ru-RU" sz="1500" dirty="0" smtClean="0"/>
              </a:p>
            </p:txBody>
          </p:sp>
        </p:grp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>
              <a:off x="475" y="2343"/>
              <a:ext cx="481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754063" y="1135281"/>
            <a:ext cx="7632700" cy="468312"/>
            <a:chOff x="476" y="735"/>
            <a:chExt cx="4808" cy="295"/>
          </a:xfrm>
        </p:grpSpPr>
        <p:sp>
          <p:nvSpPr>
            <p:cNvPr id="52" name="Rectangle 14"/>
            <p:cNvSpPr>
              <a:spLocks noChangeArrowheads="1"/>
            </p:cNvSpPr>
            <p:nvPr/>
          </p:nvSpPr>
          <p:spPr bwMode="auto">
            <a:xfrm>
              <a:off x="975" y="774"/>
              <a:ext cx="430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lvl="0"/>
              <a:r>
                <a:rPr lang="ru-RU" sz="1500" dirty="0" smtClean="0"/>
                <a:t>Знаю ли я, что ожидается от меня на работе</a:t>
              </a:r>
              <a:r>
                <a:rPr lang="en-GB" sz="1500" dirty="0" smtClean="0"/>
                <a:t>?</a:t>
              </a:r>
              <a:endParaRPr lang="ru-RU" sz="1500" dirty="0"/>
            </a:p>
          </p:txBody>
        </p:sp>
        <p:sp>
          <p:nvSpPr>
            <p:cNvPr id="53" name="Rectangle 15"/>
            <p:cNvSpPr>
              <a:spLocks noChangeArrowheads="1"/>
            </p:cNvSpPr>
            <p:nvPr/>
          </p:nvSpPr>
          <p:spPr bwMode="auto">
            <a:xfrm>
              <a:off x="476" y="735"/>
              <a:ext cx="454" cy="29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en-US" sz="2400" b="1" dirty="0">
                  <a:solidFill>
                    <a:schemeClr val="tx2"/>
                  </a:solidFill>
                </a:rPr>
                <a:t>1</a:t>
              </a:r>
              <a:endParaRPr lang="ru-RU" sz="2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754063" y="1949545"/>
            <a:ext cx="7648575" cy="477838"/>
            <a:chOff x="475" y="1526"/>
            <a:chExt cx="4818" cy="301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475" y="1532"/>
              <a:ext cx="4808" cy="295"/>
              <a:chOff x="476" y="2068"/>
              <a:chExt cx="4808" cy="295"/>
            </a:xfrm>
          </p:grpSpPr>
          <p:sp>
            <p:nvSpPr>
              <p:cNvPr id="57" name="Rectangle 18"/>
              <p:cNvSpPr>
                <a:spLocks noChangeArrowheads="1"/>
              </p:cNvSpPr>
              <p:nvPr/>
            </p:nvSpPr>
            <p:spPr bwMode="auto">
              <a:xfrm>
                <a:off x="476" y="2068"/>
                <a:ext cx="454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b="1" dirty="0">
                    <a:solidFill>
                      <a:schemeClr val="tx2"/>
                    </a:solidFill>
                  </a:rPr>
                  <a:t>3</a:t>
                </a:r>
                <a:endParaRPr lang="ru-RU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8" name="Rectangle 19"/>
              <p:cNvSpPr>
                <a:spLocks noChangeArrowheads="1"/>
              </p:cNvSpPr>
              <p:nvPr/>
            </p:nvSpPr>
            <p:spPr bwMode="auto">
              <a:xfrm>
                <a:off x="975" y="2115"/>
                <a:ext cx="4309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>
                  <a:lnSpc>
                    <a:spcPts val="1400"/>
                  </a:lnSpc>
                </a:pPr>
                <a:r>
                  <a:rPr lang="ru-RU" sz="1500" dirty="0" smtClean="0"/>
                  <a:t>Есть ли у меня возможность на работе ежедневно заниматься тем, что я умею делать лучше всего</a:t>
                </a:r>
                <a:r>
                  <a:rPr lang="en-GB" sz="1500" dirty="0" smtClean="0"/>
                  <a:t>?</a:t>
                </a:r>
              </a:p>
            </p:txBody>
          </p:sp>
        </p:grpSp>
        <p:sp>
          <p:nvSpPr>
            <p:cNvPr id="56" name="Line 20"/>
            <p:cNvSpPr>
              <a:spLocks noChangeShapeType="1"/>
            </p:cNvSpPr>
            <p:nvPr/>
          </p:nvSpPr>
          <p:spPr bwMode="auto">
            <a:xfrm>
              <a:off x="475" y="1526"/>
              <a:ext cx="481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54063" y="1519394"/>
            <a:ext cx="7648575" cy="481013"/>
            <a:chOff x="475" y="1116"/>
            <a:chExt cx="4818" cy="303"/>
          </a:xfrm>
        </p:grpSpPr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475" y="1124"/>
              <a:ext cx="4808" cy="295"/>
              <a:chOff x="476" y="1392"/>
              <a:chExt cx="4808" cy="295"/>
            </a:xfrm>
          </p:grpSpPr>
          <p:sp>
            <p:nvSpPr>
              <p:cNvPr id="62" name="Rectangle 23"/>
              <p:cNvSpPr>
                <a:spLocks noChangeArrowheads="1"/>
              </p:cNvSpPr>
              <p:nvPr/>
            </p:nvSpPr>
            <p:spPr bwMode="auto">
              <a:xfrm>
                <a:off x="476" y="1392"/>
                <a:ext cx="454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2400" b="1" dirty="0">
                    <a:solidFill>
                      <a:schemeClr val="tx2"/>
                    </a:solidFill>
                  </a:rPr>
                  <a:t>2</a:t>
                </a:r>
                <a:endParaRPr lang="ru-RU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3" name="Rectangle 24"/>
              <p:cNvSpPr>
                <a:spLocks noChangeArrowheads="1"/>
              </p:cNvSpPr>
              <p:nvPr/>
            </p:nvSpPr>
            <p:spPr bwMode="auto">
              <a:xfrm>
                <a:off x="975" y="1400"/>
                <a:ext cx="430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 lvl="0">
                  <a:lnSpc>
                    <a:spcPts val="1400"/>
                  </a:lnSpc>
                </a:pPr>
                <a:r>
                  <a:rPr lang="ru-RU" sz="1500" dirty="0" smtClean="0"/>
                  <a:t>Располагаю ли я материалами и оборудованием, необходимым для правильного выполнения моей работы</a:t>
                </a:r>
                <a:r>
                  <a:rPr lang="en-GB" sz="1500" dirty="0" smtClean="0"/>
                  <a:t>?</a:t>
                </a:r>
                <a:endParaRPr lang="ru-RU" sz="1500" dirty="0"/>
              </a:p>
            </p:txBody>
          </p:sp>
        </p:grpSp>
        <p:sp>
          <p:nvSpPr>
            <p:cNvPr id="61" name="Line 25"/>
            <p:cNvSpPr>
              <a:spLocks noChangeShapeType="1"/>
            </p:cNvSpPr>
            <p:nvPr/>
          </p:nvSpPr>
          <p:spPr bwMode="auto">
            <a:xfrm>
              <a:off x="475" y="1116"/>
              <a:ext cx="481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754063" y="3232061"/>
            <a:ext cx="7648575" cy="479425"/>
            <a:chOff x="475" y="2751"/>
            <a:chExt cx="4818" cy="302"/>
          </a:xfrm>
        </p:grpSpPr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75" y="2758"/>
              <a:ext cx="4808" cy="295"/>
              <a:chOff x="476" y="3421"/>
              <a:chExt cx="4808" cy="295"/>
            </a:xfrm>
          </p:grpSpPr>
          <p:sp>
            <p:nvSpPr>
              <p:cNvPr id="67" name="Rectangle 32"/>
              <p:cNvSpPr>
                <a:spLocks noChangeArrowheads="1"/>
              </p:cNvSpPr>
              <p:nvPr/>
            </p:nvSpPr>
            <p:spPr bwMode="auto">
              <a:xfrm>
                <a:off x="476" y="3421"/>
                <a:ext cx="454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sz="2400" b="1" dirty="0">
                    <a:solidFill>
                      <a:schemeClr val="tx2"/>
                    </a:solidFill>
                  </a:rPr>
                  <a:t>6</a:t>
                </a:r>
              </a:p>
            </p:txBody>
          </p:sp>
          <p:sp>
            <p:nvSpPr>
              <p:cNvPr id="68" name="Rectangle 33"/>
              <p:cNvSpPr>
                <a:spLocks noChangeArrowheads="1"/>
              </p:cNvSpPr>
              <p:nvPr/>
            </p:nvSpPr>
            <p:spPr bwMode="auto">
              <a:xfrm>
                <a:off x="975" y="3424"/>
                <a:ext cx="4309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 lvl="0"/>
                <a:r>
                  <a:rPr lang="ru-RU" sz="1500" dirty="0" smtClean="0"/>
                  <a:t>Кто-нибудь на работе поощряет мой  рост</a:t>
                </a:r>
                <a:r>
                  <a:rPr lang="en-GB" sz="1500" dirty="0" smtClean="0"/>
                  <a:t>?</a:t>
                </a:r>
                <a:endParaRPr lang="en-GB" sz="1500" dirty="0"/>
              </a:p>
            </p:txBody>
          </p:sp>
        </p:grpSp>
        <p:sp>
          <p:nvSpPr>
            <p:cNvPr id="66" name="Line 34"/>
            <p:cNvSpPr>
              <a:spLocks noChangeShapeType="1"/>
            </p:cNvSpPr>
            <p:nvPr/>
          </p:nvSpPr>
          <p:spPr bwMode="auto">
            <a:xfrm>
              <a:off x="475" y="2751"/>
              <a:ext cx="481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754063" y="3659037"/>
            <a:ext cx="7648575" cy="479425"/>
            <a:chOff x="475" y="3159"/>
            <a:chExt cx="4818" cy="302"/>
          </a:xfrm>
        </p:grpSpPr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475" y="3166"/>
              <a:ext cx="4808" cy="295"/>
              <a:chOff x="476" y="3421"/>
              <a:chExt cx="4808" cy="295"/>
            </a:xfrm>
          </p:grpSpPr>
          <p:sp>
            <p:nvSpPr>
              <p:cNvPr id="72" name="Rectangle 36"/>
              <p:cNvSpPr>
                <a:spLocks noChangeArrowheads="1"/>
              </p:cNvSpPr>
              <p:nvPr/>
            </p:nvSpPr>
            <p:spPr bwMode="auto">
              <a:xfrm>
                <a:off x="476" y="3421"/>
                <a:ext cx="454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sz="2400" b="1" dirty="0">
                    <a:solidFill>
                      <a:schemeClr val="tx2"/>
                    </a:solidFill>
                  </a:rPr>
                  <a:t>7</a:t>
                </a:r>
              </a:p>
            </p:txBody>
          </p:sp>
          <p:sp>
            <p:nvSpPr>
              <p:cNvPr id="73" name="Rectangle 37"/>
              <p:cNvSpPr>
                <a:spLocks noChangeArrowheads="1"/>
              </p:cNvSpPr>
              <p:nvPr/>
            </p:nvSpPr>
            <p:spPr bwMode="auto">
              <a:xfrm>
                <a:off x="975" y="3440"/>
                <a:ext cx="4309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 lvl="0"/>
                <a:r>
                  <a:rPr lang="ru-RU" sz="1500" dirty="0" smtClean="0"/>
                  <a:t>Считаются ли с моим мнением на работе</a:t>
                </a:r>
                <a:r>
                  <a:rPr lang="en-GB" sz="1500" dirty="0" smtClean="0"/>
                  <a:t>?</a:t>
                </a:r>
                <a:endParaRPr lang="en-GB" sz="1500" dirty="0"/>
              </a:p>
            </p:txBody>
          </p:sp>
        </p:grpSp>
        <p:sp>
          <p:nvSpPr>
            <p:cNvPr id="71" name="Line 38"/>
            <p:cNvSpPr>
              <a:spLocks noChangeShapeType="1"/>
            </p:cNvSpPr>
            <p:nvPr/>
          </p:nvSpPr>
          <p:spPr bwMode="auto">
            <a:xfrm>
              <a:off x="475" y="3159"/>
              <a:ext cx="481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754063" y="4087600"/>
            <a:ext cx="7648575" cy="479425"/>
            <a:chOff x="475" y="3568"/>
            <a:chExt cx="4818" cy="302"/>
          </a:xfrm>
        </p:grpSpPr>
        <p:grpSp>
          <p:nvGrpSpPr>
            <p:cNvPr id="16" name="Group 39"/>
            <p:cNvGrpSpPr>
              <a:grpSpLocks/>
            </p:cNvGrpSpPr>
            <p:nvPr/>
          </p:nvGrpSpPr>
          <p:grpSpPr bwMode="auto">
            <a:xfrm>
              <a:off x="475" y="3575"/>
              <a:ext cx="4808" cy="295"/>
              <a:chOff x="476" y="3421"/>
              <a:chExt cx="4808" cy="295"/>
            </a:xfrm>
          </p:grpSpPr>
          <p:sp>
            <p:nvSpPr>
              <p:cNvPr id="77" name="Rectangle 40"/>
              <p:cNvSpPr>
                <a:spLocks noChangeArrowheads="1"/>
              </p:cNvSpPr>
              <p:nvPr/>
            </p:nvSpPr>
            <p:spPr bwMode="auto">
              <a:xfrm>
                <a:off x="476" y="3421"/>
                <a:ext cx="454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sz="2400" b="1" dirty="0">
                    <a:solidFill>
                      <a:schemeClr val="tx2"/>
                    </a:solidFill>
                  </a:rPr>
                  <a:t>8</a:t>
                </a:r>
              </a:p>
            </p:txBody>
          </p:sp>
          <p:sp>
            <p:nvSpPr>
              <p:cNvPr id="78" name="Rectangle 41"/>
              <p:cNvSpPr>
                <a:spLocks noChangeArrowheads="1"/>
              </p:cNvSpPr>
              <p:nvPr/>
            </p:nvSpPr>
            <p:spPr bwMode="auto">
              <a:xfrm>
                <a:off x="975" y="3421"/>
                <a:ext cx="430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>
                  <a:lnSpc>
                    <a:spcPts val="1400"/>
                  </a:lnSpc>
                </a:pPr>
                <a:r>
                  <a:rPr lang="ru-RU" sz="1500" dirty="0" smtClean="0"/>
                  <a:t>Позволяют ли цели моей организации почувствовать важность моей работы</a:t>
                </a:r>
                <a:r>
                  <a:rPr lang="en-GB" sz="1500" dirty="0" smtClean="0"/>
                  <a:t>?</a:t>
                </a:r>
                <a:endParaRPr lang="ru-RU" sz="1500" dirty="0" smtClean="0"/>
              </a:p>
            </p:txBody>
          </p:sp>
        </p:grpSp>
        <p:sp>
          <p:nvSpPr>
            <p:cNvPr id="76" name="Line 42"/>
            <p:cNvSpPr>
              <a:spLocks noChangeShapeType="1"/>
            </p:cNvSpPr>
            <p:nvPr/>
          </p:nvSpPr>
          <p:spPr bwMode="auto">
            <a:xfrm>
              <a:off x="475" y="3568"/>
              <a:ext cx="481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739775" y="4513266"/>
            <a:ext cx="7648575" cy="479425"/>
            <a:chOff x="475" y="3568"/>
            <a:chExt cx="4818" cy="302"/>
          </a:xfrm>
        </p:grpSpPr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475" y="3575"/>
              <a:ext cx="4808" cy="295"/>
              <a:chOff x="476" y="3421"/>
              <a:chExt cx="4808" cy="295"/>
            </a:xfrm>
          </p:grpSpPr>
          <p:sp>
            <p:nvSpPr>
              <p:cNvPr id="47" name="Rectangle 40"/>
              <p:cNvSpPr>
                <a:spLocks noChangeArrowheads="1"/>
              </p:cNvSpPr>
              <p:nvPr/>
            </p:nvSpPr>
            <p:spPr bwMode="auto">
              <a:xfrm>
                <a:off x="476" y="3421"/>
                <a:ext cx="454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sz="2400" b="1" dirty="0" smtClean="0">
                    <a:solidFill>
                      <a:schemeClr val="tx2"/>
                    </a:solidFill>
                  </a:rPr>
                  <a:t>9</a:t>
                </a:r>
                <a:endParaRPr lang="ru-RU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1" name="Rectangle 41"/>
              <p:cNvSpPr>
                <a:spLocks noChangeArrowheads="1"/>
              </p:cNvSpPr>
              <p:nvPr/>
            </p:nvSpPr>
            <p:spPr bwMode="auto">
              <a:xfrm>
                <a:off x="975" y="3431"/>
                <a:ext cx="4309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>
                  <a:lnSpc>
                    <a:spcPts val="1400"/>
                  </a:lnSpc>
                </a:pPr>
                <a:r>
                  <a:rPr lang="ru-RU" sz="1500" dirty="0" smtClean="0"/>
                  <a:t>Считают ли мои коллеги своим долгом выполнять свою работу качественно</a:t>
                </a:r>
                <a:r>
                  <a:rPr lang="en-GB" sz="1500" dirty="0" smtClean="0"/>
                  <a:t>?</a:t>
                </a:r>
                <a:endParaRPr lang="ru-RU" sz="1500" dirty="0" smtClean="0"/>
              </a:p>
            </p:txBody>
          </p:sp>
        </p:grp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>
              <a:off x="475" y="3568"/>
              <a:ext cx="481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19" name="Group 49"/>
          <p:cNvGrpSpPr>
            <a:grpSpLocks/>
          </p:cNvGrpSpPr>
          <p:nvPr/>
        </p:nvGrpSpPr>
        <p:grpSpPr bwMode="auto">
          <a:xfrm>
            <a:off x="739775" y="4956256"/>
            <a:ext cx="7648575" cy="479425"/>
            <a:chOff x="475" y="3568"/>
            <a:chExt cx="4818" cy="302"/>
          </a:xfrm>
        </p:grpSpPr>
        <p:grpSp>
          <p:nvGrpSpPr>
            <p:cNvPr id="20" name="Group 39"/>
            <p:cNvGrpSpPr>
              <a:grpSpLocks/>
            </p:cNvGrpSpPr>
            <p:nvPr/>
          </p:nvGrpSpPr>
          <p:grpSpPr bwMode="auto">
            <a:xfrm>
              <a:off x="475" y="3575"/>
              <a:ext cx="4808" cy="295"/>
              <a:chOff x="476" y="3421"/>
              <a:chExt cx="4808" cy="295"/>
            </a:xfrm>
          </p:grpSpPr>
          <p:sp>
            <p:nvSpPr>
              <p:cNvPr id="60" name="Rectangle 40"/>
              <p:cNvSpPr>
                <a:spLocks noChangeArrowheads="1"/>
              </p:cNvSpPr>
              <p:nvPr/>
            </p:nvSpPr>
            <p:spPr bwMode="auto">
              <a:xfrm>
                <a:off x="476" y="3421"/>
                <a:ext cx="454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sz="2400" b="1" dirty="0" smtClean="0">
                    <a:solidFill>
                      <a:schemeClr val="tx2"/>
                    </a:solidFill>
                  </a:rPr>
                  <a:t>10</a:t>
                </a:r>
                <a:endParaRPr lang="ru-RU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4" name="Rectangle 41"/>
              <p:cNvSpPr>
                <a:spLocks noChangeArrowheads="1"/>
              </p:cNvSpPr>
              <p:nvPr/>
            </p:nvSpPr>
            <p:spPr bwMode="auto">
              <a:xfrm>
                <a:off x="975" y="3421"/>
                <a:ext cx="4309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 lvl="0"/>
                <a:r>
                  <a:rPr lang="ru-RU" sz="1500" dirty="0" smtClean="0"/>
                  <a:t>Работает ли в моей компании один из  моих лучших друзей</a:t>
                </a:r>
                <a:r>
                  <a:rPr lang="en-GB" sz="1500" dirty="0" smtClean="0"/>
                  <a:t>?</a:t>
                </a:r>
                <a:endParaRPr lang="ru-RU" sz="1500" dirty="0"/>
              </a:p>
            </p:txBody>
          </p:sp>
        </p:grpSp>
        <p:sp>
          <p:nvSpPr>
            <p:cNvPr id="59" name="Line 42"/>
            <p:cNvSpPr>
              <a:spLocks noChangeShapeType="1"/>
            </p:cNvSpPr>
            <p:nvPr/>
          </p:nvSpPr>
          <p:spPr bwMode="auto">
            <a:xfrm>
              <a:off x="475" y="3568"/>
              <a:ext cx="481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21" name="Group 49"/>
          <p:cNvGrpSpPr>
            <a:grpSpLocks/>
          </p:cNvGrpSpPr>
          <p:nvPr/>
        </p:nvGrpSpPr>
        <p:grpSpPr bwMode="auto">
          <a:xfrm>
            <a:off x="755650" y="5360230"/>
            <a:ext cx="7648575" cy="479425"/>
            <a:chOff x="475" y="3568"/>
            <a:chExt cx="4818" cy="302"/>
          </a:xfrm>
        </p:grpSpPr>
        <p:grpSp>
          <p:nvGrpSpPr>
            <p:cNvPr id="22" name="Group 39"/>
            <p:cNvGrpSpPr>
              <a:grpSpLocks/>
            </p:cNvGrpSpPr>
            <p:nvPr/>
          </p:nvGrpSpPr>
          <p:grpSpPr bwMode="auto">
            <a:xfrm>
              <a:off x="475" y="3575"/>
              <a:ext cx="4808" cy="295"/>
              <a:chOff x="476" y="3421"/>
              <a:chExt cx="4808" cy="295"/>
            </a:xfrm>
          </p:grpSpPr>
          <p:sp>
            <p:nvSpPr>
              <p:cNvPr id="82" name="Rectangle 40"/>
              <p:cNvSpPr>
                <a:spLocks noChangeArrowheads="1"/>
              </p:cNvSpPr>
              <p:nvPr/>
            </p:nvSpPr>
            <p:spPr bwMode="auto">
              <a:xfrm>
                <a:off x="476" y="3421"/>
                <a:ext cx="454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sz="2400" b="1" dirty="0" smtClean="0">
                    <a:solidFill>
                      <a:schemeClr val="tx2"/>
                    </a:solidFill>
                  </a:rPr>
                  <a:t>11</a:t>
                </a:r>
                <a:endParaRPr lang="ru-RU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3" name="Rectangle 41"/>
              <p:cNvSpPr>
                <a:spLocks noChangeArrowheads="1"/>
              </p:cNvSpPr>
              <p:nvPr/>
            </p:nvSpPr>
            <p:spPr bwMode="auto">
              <a:xfrm>
                <a:off x="975" y="3431"/>
                <a:ext cx="4309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 lvl="0"/>
                <a:r>
                  <a:rPr lang="ru-RU" sz="1500" dirty="0" smtClean="0"/>
                  <a:t>Говорил ли я за последние шесть месяцев с кем-либо  о моем прогрессе</a:t>
                </a:r>
                <a:r>
                  <a:rPr lang="en-GB" sz="1500" dirty="0" smtClean="0"/>
                  <a:t>?</a:t>
                </a:r>
                <a:endParaRPr lang="ru-RU" sz="1500" dirty="0"/>
              </a:p>
            </p:txBody>
          </p:sp>
        </p:grpSp>
        <p:sp>
          <p:nvSpPr>
            <p:cNvPr id="81" name="Line 42"/>
            <p:cNvSpPr>
              <a:spLocks noChangeShapeType="1"/>
            </p:cNvSpPr>
            <p:nvPr/>
          </p:nvSpPr>
          <p:spPr bwMode="auto">
            <a:xfrm>
              <a:off x="475" y="3568"/>
              <a:ext cx="481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23" name="Group 49"/>
          <p:cNvGrpSpPr>
            <a:grpSpLocks/>
          </p:cNvGrpSpPr>
          <p:nvPr/>
        </p:nvGrpSpPr>
        <p:grpSpPr bwMode="auto">
          <a:xfrm>
            <a:off x="739775" y="5786988"/>
            <a:ext cx="7648575" cy="468313"/>
            <a:chOff x="475" y="3565"/>
            <a:chExt cx="4818" cy="295"/>
          </a:xfrm>
        </p:grpSpPr>
        <p:grpSp>
          <p:nvGrpSpPr>
            <p:cNvPr id="24" name="Group 39"/>
            <p:cNvGrpSpPr>
              <a:grpSpLocks/>
            </p:cNvGrpSpPr>
            <p:nvPr/>
          </p:nvGrpSpPr>
          <p:grpSpPr bwMode="auto">
            <a:xfrm>
              <a:off x="475" y="3565"/>
              <a:ext cx="4808" cy="295"/>
              <a:chOff x="476" y="3411"/>
              <a:chExt cx="4808" cy="295"/>
            </a:xfrm>
          </p:grpSpPr>
          <p:sp>
            <p:nvSpPr>
              <p:cNvPr id="87" name="Rectangle 40"/>
              <p:cNvSpPr>
                <a:spLocks noChangeArrowheads="1"/>
              </p:cNvSpPr>
              <p:nvPr/>
            </p:nvSpPr>
            <p:spPr bwMode="auto">
              <a:xfrm>
                <a:off x="476" y="3411"/>
                <a:ext cx="454" cy="29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ct val="0"/>
                  </a:spcBef>
                  <a:buFontTx/>
                  <a:buNone/>
                </a:pPr>
                <a:r>
                  <a:rPr lang="ru-RU" sz="2400" b="1" dirty="0" smtClean="0">
                    <a:solidFill>
                      <a:schemeClr val="tx2"/>
                    </a:solidFill>
                  </a:rPr>
                  <a:t>12</a:t>
                </a:r>
                <a:endParaRPr lang="ru-RU" sz="2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8" name="Rectangle 41"/>
              <p:cNvSpPr>
                <a:spLocks noChangeArrowheads="1"/>
              </p:cNvSpPr>
              <p:nvPr/>
            </p:nvSpPr>
            <p:spPr bwMode="auto">
              <a:xfrm>
                <a:off x="975" y="3411"/>
                <a:ext cx="4309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 anchor="ctr"/>
              <a:lstStyle/>
              <a:p>
                <a:pPr>
                  <a:lnSpc>
                    <a:spcPts val="1400"/>
                  </a:lnSpc>
                </a:pPr>
                <a:r>
                  <a:rPr lang="ru-RU" sz="1500" dirty="0" smtClean="0"/>
                  <a:t>Были ли у меня возможности для роста и обучения на работе за последний год</a:t>
                </a:r>
                <a:r>
                  <a:rPr lang="en-GB" sz="1500" dirty="0" smtClean="0"/>
                  <a:t>?</a:t>
                </a:r>
                <a:endParaRPr lang="ru-RU" sz="1500" dirty="0" smtClean="0"/>
              </a:p>
            </p:txBody>
          </p:sp>
        </p:grp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>
              <a:off x="475" y="3568"/>
              <a:ext cx="481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9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12 </a:t>
            </a:r>
            <a:r>
              <a:rPr lang="ru-RU" dirty="0" smtClean="0"/>
              <a:t>ВОПРОСОВ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97909" y="1196975"/>
          <a:ext cx="6290441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55650" y="5385547"/>
            <a:ext cx="1214446" cy="64294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Вопросы 1 и 2</a:t>
            </a:r>
            <a:endParaRPr lang="en-GB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755650" y="4368667"/>
            <a:ext cx="1214446" cy="64294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Вопросы от 3 до 6</a:t>
            </a:r>
            <a:endParaRPr lang="en-GB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755650" y="3288723"/>
            <a:ext cx="1214446" cy="7949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Вопросы от 7 до 10</a:t>
            </a:r>
            <a:endParaRPr lang="en-GB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755650" y="2397971"/>
            <a:ext cx="1214446" cy="64294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Вопросы 11 и 12</a:t>
            </a:r>
            <a:endParaRPr lang="en-GB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755650" y="1196975"/>
            <a:ext cx="1214446" cy="97866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ДА на все 12 вопросов</a:t>
            </a:r>
            <a:endParaRPr lang="en-GB" sz="16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Восхождение к вершине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628337-28FC-49DD-8169-B37851C95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36628337-28FC-49DD-8169-B37851C95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49BCE-A952-40DE-8584-377D08163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9749BCE-A952-40DE-8584-377D08163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019038-D4B8-4780-8FB6-DB60F6AB5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12019038-D4B8-4780-8FB6-DB60F6AB52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03E813-6AC7-4824-8642-94433F73C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203E813-6AC7-4824-8642-94433F73C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83D308-2B9D-4B4C-8A03-AC4076F1D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83D308-2B9D-4B4C-8A03-AC4076F1DF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 rev="1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Разница в операционной эффективности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196975"/>
            <a:ext cx="7632774" cy="495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9775" y="1198563"/>
            <a:ext cx="7648576" cy="49514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73050" indent="-273050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3200" b="1" dirty="0" smtClean="0">
                <a:latin typeface="Arial"/>
              </a:rPr>
              <a:t>300 магазинов одной сети</a:t>
            </a:r>
          </a:p>
          <a:p>
            <a:pPr marL="273050" indent="-273050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3200" b="1" dirty="0" smtClean="0">
                <a:latin typeface="Arial"/>
              </a:rPr>
              <a:t>37 тысяч человек</a:t>
            </a:r>
          </a:p>
          <a:p>
            <a:pPr marL="177800" indent="-177800">
              <a:lnSpc>
                <a:spcPct val="150000"/>
              </a:lnSpc>
              <a:buClr>
                <a:schemeClr val="tx2"/>
              </a:buClr>
            </a:pPr>
            <a:endParaRPr lang="ru-RU" sz="3200" b="1" dirty="0" smtClean="0">
              <a:latin typeface="Arial"/>
            </a:endParaRPr>
          </a:p>
          <a:p>
            <a:pPr marL="177800" indent="-177800">
              <a:lnSpc>
                <a:spcPct val="150000"/>
              </a:lnSpc>
              <a:buClr>
                <a:schemeClr val="tx2"/>
              </a:buClr>
            </a:pPr>
            <a:r>
              <a:rPr lang="ru-RU" sz="2800" b="1" dirty="0" smtClean="0">
                <a:latin typeface="Arial"/>
              </a:rPr>
              <a:t>Выборка:</a:t>
            </a:r>
          </a:p>
          <a:p>
            <a:pPr marL="177800" indent="-177800">
              <a:lnSpc>
                <a:spcPct val="150000"/>
              </a:lnSpc>
              <a:buClr>
                <a:schemeClr val="tx2"/>
              </a:buClr>
            </a:pPr>
            <a:r>
              <a:rPr lang="ru-RU" sz="2800" b="1" dirty="0" smtClean="0">
                <a:latin typeface="Arial"/>
              </a:rPr>
              <a:t>25% лучших магазинов сети (Магазин А)</a:t>
            </a:r>
          </a:p>
          <a:p>
            <a:pPr marL="177800" indent="-177800">
              <a:lnSpc>
                <a:spcPct val="150000"/>
              </a:lnSpc>
              <a:buClr>
                <a:schemeClr val="tx2"/>
              </a:buClr>
            </a:pPr>
            <a:r>
              <a:rPr lang="ru-RU" sz="2800" b="1" dirty="0" smtClean="0">
                <a:latin typeface="Arial"/>
              </a:rPr>
              <a:t>25% худших магазинов сети (Магазин В)</a:t>
            </a:r>
          </a:p>
          <a:p>
            <a:pPr marL="177800" indent="-177800">
              <a:lnSpc>
                <a:spcPct val="150000"/>
              </a:lnSpc>
              <a:buClr>
                <a:schemeClr val="tx2"/>
              </a:buClr>
              <a:buFont typeface="Arial" pitchFamily="34" charset="0"/>
              <a:buChar char="•"/>
            </a:pPr>
            <a:endParaRPr lang="ru-RU" sz="3200" b="1" dirty="0" smtClean="0"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3"/>
          <p:cNvSpPr>
            <a:spLocks noGrp="1"/>
          </p:cNvSpPr>
          <p:nvPr>
            <p:ph type="title"/>
          </p:nvPr>
        </p:nvSpPr>
        <p:spPr>
          <a:xfrm>
            <a:off x="755650" y="188912"/>
            <a:ext cx="7632700" cy="647701"/>
          </a:xfrm>
        </p:spPr>
        <p:txBody>
          <a:bodyPr/>
          <a:lstStyle/>
          <a:p>
            <a:pPr>
              <a:defRPr/>
            </a:pPr>
            <a:r>
              <a:rPr lang="ru-RU" sz="1700" dirty="0" smtClean="0">
                <a:latin typeface="Arial" pitchFamily="34" charset="0"/>
                <a:ea typeface="Geneva"/>
                <a:cs typeface="Arial" pitchFamily="34" charset="0"/>
              </a:rPr>
              <a:t>Насколько вовлеченными или ПРЕДАННЫМИ</a:t>
            </a:r>
            <a:r>
              <a:rPr lang="en-US" sz="1700" dirty="0" smtClean="0">
                <a:latin typeface="Arial" pitchFamily="34" charset="0"/>
                <a:ea typeface="Geneva"/>
                <a:cs typeface="Arial" pitchFamily="34" charset="0"/>
              </a:rPr>
              <a:t> </a:t>
            </a:r>
            <a:r>
              <a:rPr lang="ru-RU" sz="1700" dirty="0" smtClean="0">
                <a:latin typeface="Arial" pitchFamily="34" charset="0"/>
                <a:ea typeface="Geneva"/>
                <a:cs typeface="Arial" pitchFamily="34" charset="0"/>
              </a:rPr>
              <a:t>чувствуют себя кандидаты по отношению к нынешнему работодателю?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19875" y="5929282"/>
            <a:ext cx="1794603" cy="3469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</a:rPr>
              <a:t>Источник </a:t>
            </a:r>
            <a:r>
              <a:rPr lang="en-US" sz="1200" dirty="0">
                <a:solidFill>
                  <a:schemeClr val="tx1"/>
                </a:solidFill>
                <a:latin typeface="Calibri" pitchFamily="34" charset="0"/>
              </a:rPr>
              <a:t>Kelly Services</a:t>
            </a:r>
            <a:endParaRPr lang="ru-RU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0029" y="1102379"/>
            <a:ext cx="533364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ru-RU" sz="1400" b="1" dirty="0" smtClean="0">
                <a:ea typeface="Geneva"/>
                <a:cs typeface="Geneva"/>
              </a:rPr>
              <a:t>Поколение (% от максимума преданных и вовлеченных)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27597" y="1196975"/>
          <a:ext cx="8088805" cy="455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2"/>
          <p:cNvGrpSpPr/>
          <p:nvPr/>
        </p:nvGrpSpPr>
        <p:grpSpPr>
          <a:xfrm>
            <a:off x="1312753" y="4260056"/>
            <a:ext cx="2327619" cy="1173957"/>
            <a:chOff x="1312753" y="4260056"/>
            <a:chExt cx="2327619" cy="117395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12753" y="4448553"/>
              <a:ext cx="784004" cy="94593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" name="Группа 11"/>
            <p:cNvGrpSpPr/>
            <p:nvPr/>
          </p:nvGrpSpPr>
          <p:grpSpPr>
            <a:xfrm>
              <a:off x="2209045" y="4260056"/>
              <a:ext cx="1431327" cy="1173957"/>
              <a:chOff x="2209045" y="4260056"/>
              <a:chExt cx="1431327" cy="1173957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209045" y="4271963"/>
                <a:ext cx="1431327" cy="1133475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943225" y="4260056"/>
                <a:ext cx="2381" cy="1173957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Разница в обороте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196975"/>
            <a:ext cx="7632774" cy="495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64906" y="1198563"/>
            <a:ext cx="5079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150000"/>
              </a:lnSpc>
              <a:buClr>
                <a:schemeClr val="tx2"/>
              </a:buClr>
            </a:pPr>
            <a:r>
              <a:rPr lang="en-US" sz="4800" b="1" dirty="0" smtClean="0">
                <a:latin typeface="Arial"/>
              </a:rPr>
              <a:t>$ </a:t>
            </a:r>
            <a:r>
              <a:rPr lang="ru-RU" sz="4800" b="1" dirty="0" smtClean="0">
                <a:latin typeface="Arial"/>
              </a:rPr>
              <a:t>104 000 000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139824" y="2085975"/>
          <a:ext cx="686435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15" grpId="0">
        <p:bldSub>
          <a:bldChart bld="seriesEl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Полученная прибыль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196975"/>
            <a:ext cx="7632774" cy="495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739775" y="1639614"/>
            <a:ext cx="7648575" cy="4510361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2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результатов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196975"/>
            <a:ext cx="7632774" cy="495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125" y="3587673"/>
            <a:ext cx="3832225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Поощрение роста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125" y="3228628"/>
            <a:ext cx="3832225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300"/>
              </a:lnSpc>
            </a:pPr>
            <a:r>
              <a:rPr lang="ru-RU" sz="1500" dirty="0" smtClean="0">
                <a:solidFill>
                  <a:schemeClr val="tx1"/>
                </a:solidFill>
              </a:rPr>
              <a:t>Начальник проявляет заботу обо мне как о личности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125" y="2861418"/>
            <a:ext cx="3832225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ru-RU" sz="1500" dirty="0" smtClean="0">
                <a:solidFill>
                  <a:schemeClr val="tx1"/>
                </a:solidFill>
              </a:rPr>
              <a:t>Признание заслуг за последнюю неделю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0125" y="2494208"/>
            <a:ext cx="3832225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300"/>
              </a:lnSpc>
            </a:pPr>
            <a:r>
              <a:rPr lang="ru-RU" sz="1500" dirty="0" smtClean="0">
                <a:solidFill>
                  <a:schemeClr val="tx1"/>
                </a:solidFill>
              </a:rPr>
              <a:t>Возможность ежедневно заниматься тем, что умею делать лучше всего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0125" y="2126998"/>
            <a:ext cx="3832225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Материалы и оборудование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0125" y="1759789"/>
            <a:ext cx="3832225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Знаю, что от меня ожидается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0125" y="5782766"/>
            <a:ext cx="3832225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Возможности для учебы и роста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0125" y="5423721"/>
            <a:ext cx="3832225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Лучший друг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0125" y="5056511"/>
            <a:ext cx="3832225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1300"/>
              </a:lnSpc>
            </a:pPr>
            <a:r>
              <a:rPr lang="ru-RU" sz="1500" dirty="0" smtClean="0">
                <a:solidFill>
                  <a:schemeClr val="tx1"/>
                </a:solidFill>
              </a:rPr>
              <a:t>Коллеги качественно выполняют свою работу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0125" y="4689301"/>
            <a:ext cx="3832225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Миссия/цели компании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0125" y="4322091"/>
            <a:ext cx="3832225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 моим мнением считаются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0125" y="3954882"/>
            <a:ext cx="3832225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Прогресс за последние полгода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350" y="3587673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350" y="3228628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350" y="2861418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350" y="2494208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350" y="2126998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350" y="1759789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72350" y="5782766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72350" y="5423721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350" y="5056511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72350" y="4689301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572350" y="4322091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72350" y="3954882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83437" y="3587673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83437" y="3228628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83437" y="2861418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83437" y="2494208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83437" y="2126998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83437" y="1759789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83437" y="5782766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83437" y="5423721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83437" y="5056511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83437" y="4689301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83437" y="4322091"/>
            <a:ext cx="1904913" cy="3672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483437" y="3954882"/>
            <a:ext cx="1904913" cy="3672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9775" y="1198563"/>
            <a:ext cx="3832225" cy="5597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572000" y="1198563"/>
            <a:ext cx="1904913" cy="5597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dirty="0" smtClean="0"/>
              <a:t>Ответы «5»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Магазин 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483087" y="1198563"/>
            <a:ext cx="1904913" cy="5597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dirty="0" smtClean="0"/>
              <a:t>Ответы «5»</a:t>
            </a:r>
          </a:p>
          <a:p>
            <a:pPr algn="ctr">
              <a:lnSpc>
                <a:spcPts val="2000"/>
              </a:lnSpc>
            </a:pPr>
            <a:r>
              <a:rPr lang="ru-RU" dirty="0" smtClean="0"/>
              <a:t>Магазин 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39775" y="1169232"/>
          <a:ext cx="7648575" cy="397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346" y="1214438"/>
            <a:ext cx="695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3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39775" y="1169232"/>
          <a:ext cx="7648575" cy="397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346" y="1214438"/>
            <a:ext cx="695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3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</a:t>
            </a: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739775" y="898635"/>
          <a:ext cx="7648575" cy="525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4DED26-5187-46B0-8B0D-1AF1636B9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34DED26-5187-46B0-8B0D-1AF1636B9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835CF-CA91-4CF8-884C-1515E6704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12835CF-CA91-4CF8-884C-1515E67047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7F61EE-194A-4C5F-8773-B74C4FA6B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7E7F61EE-194A-4C5F-8773-B74C4FA6B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Мудрость лучших менеджеров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19197" y="1169232"/>
          <a:ext cx="8409483" cy="397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944" y="1161677"/>
            <a:ext cx="7648575" cy="493553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i="1" dirty="0" smtClean="0"/>
              <a:t>Люди почти не меняются.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i="1" dirty="0" smtClean="0"/>
              <a:t>Не теряйте времени, пытаясь вложить в них то, что им не дано от природы.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i="1" dirty="0" smtClean="0"/>
              <a:t>Старайтесь выявить то, что в них заложено.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600" i="1" dirty="0" smtClean="0"/>
              <a:t>Все это достаточно трудно.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600" dirty="0" smtClean="0"/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ru-RU" sz="1600" dirty="0" smtClean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/>
              <a:t>Источник</a:t>
            </a:r>
            <a:r>
              <a:rPr lang="en-US" sz="1600" dirty="0" smtClean="0"/>
              <a:t> The Gallup Organization</a:t>
            </a: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Управленческие СТЕРЕоТИПЫ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5576" y="1196975"/>
            <a:ext cx="7632774" cy="495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39775" y="1196975"/>
            <a:ext cx="7648575" cy="4953000"/>
          </a:xfrm>
          <a:prstGeom prst="rect">
            <a:avLst/>
          </a:prstGeom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Легче поверить в безграничный потенциал каждого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сотрудника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Легче считать, что лучший способ помочь подчиненному – работать над его слабыми сторонами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Легче поступать с другими так, как хотелось бы, чтобы поступали с тобой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Легче общаться со всеми подчиненными одинаково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t="1540"/>
          <a:stretch>
            <a:fillRect/>
          </a:stretch>
        </p:blipFill>
        <p:spPr bwMode="auto">
          <a:xfrm>
            <a:off x="2286000" y="2262311"/>
            <a:ext cx="2286000" cy="23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 t="1540"/>
          <a:stretch>
            <a:fillRect/>
          </a:stretch>
        </p:blipFill>
        <p:spPr bwMode="auto">
          <a:xfrm>
            <a:off x="4572000" y="2262311"/>
            <a:ext cx="2286000" cy="23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 t="1540"/>
          <a:stretch>
            <a:fillRect/>
          </a:stretch>
        </p:blipFill>
        <p:spPr bwMode="auto">
          <a:xfrm>
            <a:off x="6858000" y="2268026"/>
            <a:ext cx="2286000" cy="23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b="3080"/>
          <a:stretch>
            <a:fillRect/>
          </a:stretch>
        </p:blipFill>
        <p:spPr bwMode="auto">
          <a:xfrm>
            <a:off x="0" y="0"/>
            <a:ext cx="2286000" cy="22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b="3080"/>
          <a:stretch>
            <a:fillRect/>
          </a:stretch>
        </p:blipFill>
        <p:spPr bwMode="auto">
          <a:xfrm>
            <a:off x="2286000" y="0"/>
            <a:ext cx="2286000" cy="22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b="3080"/>
          <a:stretch>
            <a:fillRect/>
          </a:stretch>
        </p:blipFill>
        <p:spPr bwMode="auto">
          <a:xfrm>
            <a:off x="4572000" y="0"/>
            <a:ext cx="2286000" cy="22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 b="3080"/>
          <a:stretch>
            <a:fillRect/>
          </a:stretch>
        </p:blipFill>
        <p:spPr bwMode="auto">
          <a:xfrm>
            <a:off x="6858000" y="0"/>
            <a:ext cx="2286000" cy="22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 t="1540"/>
          <a:stretch>
            <a:fillRect/>
          </a:stretch>
        </p:blipFill>
        <p:spPr bwMode="auto">
          <a:xfrm>
            <a:off x="4572000" y="4557214"/>
            <a:ext cx="2286000" cy="230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 t="1540"/>
          <a:stretch>
            <a:fillRect/>
          </a:stretch>
        </p:blipFill>
        <p:spPr bwMode="auto">
          <a:xfrm>
            <a:off x="2286000" y="4557214"/>
            <a:ext cx="2286000" cy="230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 t="1540"/>
          <a:stretch>
            <a:fillRect/>
          </a:stretch>
        </p:blipFill>
        <p:spPr bwMode="auto">
          <a:xfrm>
            <a:off x="0" y="4557214"/>
            <a:ext cx="2286000" cy="230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 t="1540"/>
          <a:stretch>
            <a:fillRect/>
          </a:stretch>
        </p:blipFill>
        <p:spPr bwMode="auto">
          <a:xfrm>
            <a:off x="6858000" y="4557214"/>
            <a:ext cx="2286000" cy="230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C:\Documents and Settings\I.Rogov\Мои документы\Мои рисунки\141.jpg"/>
          <p:cNvPicPr>
            <a:picLocks noChangeAspect="1" noChangeArrowheads="1"/>
          </p:cNvPicPr>
          <p:nvPr/>
        </p:nvPicPr>
        <p:blipFill>
          <a:blip r:embed="rId14" cstate="print"/>
          <a:srcRect t="1361" b="19731"/>
          <a:stretch>
            <a:fillRect/>
          </a:stretch>
        </p:blipFill>
        <p:spPr bwMode="auto">
          <a:xfrm>
            <a:off x="0" y="2256558"/>
            <a:ext cx="2285999" cy="230346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1404303"/>
            <a:ext cx="9143999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6000" b="1" dirty="0" smtClean="0">
                <a:ln w="1905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ТАЛАНТ – </a:t>
            </a:r>
            <a:endParaRPr lang="en-US" sz="6000" b="1" dirty="0" smtClean="0">
              <a:ln w="19050">
                <a:solidFill>
                  <a:schemeClr val="tx2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>
              <a:lnSpc>
                <a:spcPts val="9000"/>
              </a:lnSpc>
            </a:pPr>
            <a:endParaRPr lang="en-US" sz="6000" b="1" dirty="0" smtClean="0">
              <a:ln w="19050">
                <a:solidFill>
                  <a:schemeClr val="tx2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  <a:p>
            <a:pPr algn="ctr">
              <a:lnSpc>
                <a:spcPts val="9000"/>
              </a:lnSpc>
            </a:pPr>
            <a:r>
              <a:rPr lang="ru-RU" sz="4800" b="1" dirty="0" smtClean="0">
                <a:ln w="1905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ПРИЗНАННОЕ </a:t>
            </a:r>
            <a:r>
              <a:rPr lang="en-US" sz="4800" b="1" dirty="0" smtClean="0">
                <a:ln w="1905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 </a:t>
            </a:r>
            <a:r>
              <a:rPr lang="ru-RU" sz="4800" b="1" dirty="0" smtClean="0">
                <a:ln w="1905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</a:rPr>
              <a:t>МАСТЕРСТВО</a:t>
            </a:r>
            <a:endParaRPr lang="ru-RU" sz="4800" b="1" dirty="0">
              <a:ln w="19050">
                <a:solidFill>
                  <a:schemeClr val="tx2"/>
                </a:solidFill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2263"/>
          <a:stretch>
            <a:fillRect/>
          </a:stretch>
        </p:blipFill>
        <p:spPr bwMode="auto">
          <a:xfrm>
            <a:off x="-8665" y="0"/>
            <a:ext cx="9152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785794"/>
            <a:ext cx="1429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ТАЛАНТ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775" y="2859644"/>
            <a:ext cx="54074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Повторяющийся образец </a:t>
            </a:r>
            <a:r>
              <a:rPr lang="ru-RU" sz="3200" b="1" dirty="0" smtClean="0"/>
              <a:t>МЫШЛЕНИЯ</a:t>
            </a:r>
            <a:r>
              <a:rPr lang="en-GB" sz="3200" b="1" dirty="0" smtClean="0"/>
              <a:t>,</a:t>
            </a:r>
            <a:r>
              <a:rPr lang="ru-RU" sz="3200" b="1" dirty="0" smtClean="0"/>
              <a:t> ЭМОЦИЙ</a:t>
            </a:r>
            <a:r>
              <a:rPr lang="ru-RU" sz="3200" dirty="0" smtClean="0"/>
              <a:t> или </a:t>
            </a:r>
            <a:r>
              <a:rPr lang="ru-RU" sz="3200" b="1" dirty="0" smtClean="0"/>
              <a:t>ПОВЕДЕНИЯ, </a:t>
            </a:r>
            <a:r>
              <a:rPr lang="ru-RU" sz="3200" dirty="0" smtClean="0"/>
              <a:t>которые могут быть эффективно использованы</a:t>
            </a:r>
            <a:r>
              <a:rPr lang="en-GB" sz="3200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31650" y="3394358"/>
            <a:ext cx="2541334" cy="817424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31650" y="4184073"/>
            <a:ext cx="2541334" cy="19658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1650" y="2520167"/>
            <a:ext cx="2541334" cy="8741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Каков предел контроля выполнения работы менеджера или специалиста умственного труда?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31650" y="2517569"/>
            <a:ext cx="2541334" cy="36324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7984" y="3988107"/>
            <a:ext cx="79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55%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67984" y="3190549"/>
            <a:ext cx="795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75%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44234" y="2317722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100%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3609" y="1210437"/>
            <a:ext cx="855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122%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4239" y="4230937"/>
            <a:ext cx="3626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Средний КПД</a:t>
            </a:r>
          </a:p>
          <a:p>
            <a:r>
              <a:rPr lang="ru-RU" sz="2000" dirty="0" smtClean="0"/>
              <a:t>при стандартном</a:t>
            </a:r>
          </a:p>
          <a:p>
            <a:r>
              <a:rPr lang="ru-RU" sz="2000" dirty="0" smtClean="0"/>
              <a:t>контроле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644562" y="3384987"/>
            <a:ext cx="3816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Предел контроля</a:t>
            </a:r>
          </a:p>
          <a:p>
            <a:r>
              <a:rPr lang="ru-RU" sz="2000" dirty="0" smtClean="0"/>
              <a:t>исполнения</a:t>
            </a:r>
            <a:endParaRPr lang="ru-RU" sz="20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2667112" y="3409507"/>
            <a:ext cx="360000" cy="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667112" y="4200179"/>
            <a:ext cx="360000" cy="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667112" y="2538484"/>
            <a:ext cx="360000" cy="0"/>
          </a:xfrm>
          <a:prstGeom prst="line">
            <a:avLst/>
          </a:prstGeom>
          <a:ln w="28575" cap="rnd">
            <a:solidFill>
              <a:srgbClr val="FF0000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17819" y="2452254"/>
            <a:ext cx="116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ru-RU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31650" y="1346491"/>
            <a:ext cx="2541334" cy="2047873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4" grpId="0" animBg="1"/>
      <p:bldP spid="9" grpId="0"/>
      <p:bldP spid="10" grpId="0"/>
      <p:bldP spid="11" grpId="0"/>
      <p:bldP spid="12" grpId="0"/>
      <p:bldP spid="13" grpId="0"/>
      <p:bldP spid="14" grpId="0"/>
      <p:bldP spid="1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2263"/>
          <a:stretch>
            <a:fillRect/>
          </a:stretch>
        </p:blipFill>
        <p:spPr bwMode="auto">
          <a:xfrm>
            <a:off x="-8665" y="0"/>
            <a:ext cx="9152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0425" y="2690760"/>
            <a:ext cx="573623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ru-RU" sz="2600" dirty="0" smtClean="0"/>
              <a:t>Характерный способ </a:t>
            </a:r>
            <a:r>
              <a:rPr lang="ru-RU" sz="2600" b="1" dirty="0" smtClean="0"/>
              <a:t>РЕАКЦИИ </a:t>
            </a:r>
            <a:r>
              <a:rPr lang="ru-RU" sz="2600" dirty="0" smtClean="0"/>
              <a:t>на мир, окружающий нас</a:t>
            </a:r>
            <a:r>
              <a:rPr lang="en-GB" sz="2600" dirty="0" smtClean="0"/>
              <a:t>.  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ru-RU" sz="2600" dirty="0" smtClean="0"/>
              <a:t>Этот способ </a:t>
            </a:r>
            <a:r>
              <a:rPr lang="ru-RU" sz="2600" b="1" dirty="0" smtClean="0"/>
              <a:t>УНИКАЛЕН</a:t>
            </a:r>
            <a:r>
              <a:rPr lang="ru-RU" sz="2600" dirty="0" smtClean="0"/>
              <a:t> для вас</a:t>
            </a:r>
            <a:r>
              <a:rPr lang="en-GB" sz="2600" dirty="0" smtClean="0"/>
              <a:t>. </a:t>
            </a:r>
          </a:p>
          <a:p>
            <a:pPr marL="173038" indent="-173038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ru-RU" sz="2600" dirty="0" smtClean="0"/>
              <a:t>Ваш фильтр в большей степени определяет </a:t>
            </a:r>
            <a:r>
              <a:rPr lang="ru-RU" sz="2600" b="1" dirty="0" smtClean="0"/>
              <a:t>именно ВАШУ </a:t>
            </a:r>
            <a:r>
              <a:rPr lang="ru-RU" sz="2600" dirty="0" smtClean="0"/>
              <a:t>индивидуальность, чем раса, пол, возраст или национальность</a:t>
            </a:r>
            <a:r>
              <a:rPr lang="en-GB" sz="2600" dirty="0" smtClean="0"/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692" y="779489"/>
            <a:ext cx="1468031" cy="47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ФИЛЬТР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39775" y="1169232"/>
          <a:ext cx="7648575" cy="397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346" y="1214438"/>
            <a:ext cx="695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3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39775" y="1169232"/>
          <a:ext cx="7648575" cy="397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1346" y="1214438"/>
            <a:ext cx="6956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ru-RU" sz="3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/>
          <p:cNvSpPr>
            <a:spLocks noGrp="1" noChangeArrowheads="1"/>
          </p:cNvSpPr>
          <p:nvPr>
            <p:ph type="title"/>
          </p:nvPr>
        </p:nvSpPr>
        <p:spPr>
          <a:xfrm>
            <a:off x="739775" y="190727"/>
            <a:ext cx="7976966" cy="660400"/>
          </a:xfrm>
        </p:spPr>
        <p:txBody>
          <a:bodyPr/>
          <a:lstStyle/>
          <a:p>
            <a:r>
              <a:rPr lang="ru-RU" dirty="0" smtClean="0"/>
              <a:t>Стив </a:t>
            </a:r>
            <a:r>
              <a:rPr lang="ru-RU" dirty="0" err="1" smtClean="0"/>
              <a:t>джобс</a:t>
            </a:r>
            <a:r>
              <a:rPr lang="ru-RU" dirty="0" smtClean="0"/>
              <a:t> </a:t>
            </a:r>
            <a:r>
              <a:rPr lang="ru-RU" sz="1200" dirty="0" smtClean="0"/>
              <a:t>(1955 – 2011)</a:t>
            </a:r>
            <a:r>
              <a:rPr lang="en-US" sz="12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t_h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9384" y="1279044"/>
            <a:ext cx="6154615" cy="5614125"/>
          </a:xfrm>
          <a:prstGeom prst="rect">
            <a:avLst/>
          </a:prstGeom>
        </p:spPr>
      </p:pic>
      <p:sp>
        <p:nvSpPr>
          <p:cNvPr id="3220493" name="Text Box 13"/>
          <p:cNvSpPr txBox="1">
            <a:spLocks noChangeArrowheads="1"/>
          </p:cNvSpPr>
          <p:nvPr/>
        </p:nvSpPr>
        <p:spPr bwMode="auto">
          <a:xfrm>
            <a:off x="386863" y="1198563"/>
            <a:ext cx="4501660" cy="4059237"/>
          </a:xfrm>
          <a:prstGeom prst="round2Diag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3600" tIns="46800" rIns="93600" bIns="46800" anchor="ctr"/>
          <a:lstStyle/>
          <a:p>
            <a:r>
              <a:rPr lang="ru-RU" sz="2800" b="1" dirty="0" smtClean="0"/>
              <a:t>Нет смысла нанимать толковых людей, а затем указывать, что им делать. Мы нанимаем людей, чтобы они говорили, что делать нам.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204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3924507" y="1291571"/>
            <a:ext cx="4620438" cy="4968875"/>
            <a:chOff x="-1133" y="142853"/>
            <a:chExt cx="3227780" cy="327997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84012" y="201684"/>
              <a:ext cx="1636896" cy="1519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263404">
              <a:off x="-1133" y="1790858"/>
              <a:ext cx="1636896" cy="1519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363600">
              <a:off x="1589751" y="240358"/>
              <a:ext cx="1636896" cy="1519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565175" y="1844758"/>
              <a:ext cx="1636896" cy="1519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Прямоугольник 29"/>
          <p:cNvSpPr/>
          <p:nvPr/>
        </p:nvSpPr>
        <p:spPr>
          <a:xfrm>
            <a:off x="4004440" y="1196975"/>
            <a:ext cx="4587767" cy="518477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0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ключа к раскрытию потенциала сотрудника</a:t>
            </a:r>
            <a:endParaRPr lang="en-GB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55651" y="1176338"/>
            <a:ext cx="3201494" cy="1173162"/>
            <a:chOff x="476" y="663"/>
            <a:chExt cx="2372" cy="738"/>
          </a:xfrm>
        </p:grpSpPr>
        <p:sp>
          <p:nvSpPr>
            <p:cNvPr id="46103" name="Text Box 24"/>
            <p:cNvSpPr txBox="1">
              <a:spLocks noChangeArrowheads="1"/>
            </p:cNvSpPr>
            <p:nvPr/>
          </p:nvSpPr>
          <p:spPr bwMode="auto">
            <a:xfrm>
              <a:off x="476" y="663"/>
              <a:ext cx="453" cy="738"/>
            </a:xfrm>
            <a:prstGeom prst="round2Diag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3600" tIns="46800" rIns="93600" bIns="46800" anchor="ctr"/>
            <a:lstStyle/>
            <a:p>
              <a:pPr marL="450726" indent="-450726" algn="ctr">
                <a:lnSpc>
                  <a:spcPct val="90000"/>
                </a:lnSpc>
                <a:buClr>
                  <a:srgbClr val="FF3300"/>
                </a:buClr>
              </a:pPr>
              <a:r>
                <a:rPr lang="ru-RU" sz="2000" b="1" dirty="0">
                  <a:solidFill>
                    <a:schemeClr val="accent6"/>
                  </a:solidFill>
                </a:rPr>
                <a:t>1</a:t>
              </a:r>
            </a:p>
          </p:txBody>
        </p:sp>
        <p:sp>
          <p:nvSpPr>
            <p:cNvPr id="46104" name="Text Box 25"/>
            <p:cNvSpPr txBox="1">
              <a:spLocks noChangeArrowheads="1"/>
            </p:cNvSpPr>
            <p:nvPr/>
          </p:nvSpPr>
          <p:spPr bwMode="auto">
            <a:xfrm>
              <a:off x="988" y="663"/>
              <a:ext cx="1860" cy="738"/>
            </a:xfrm>
            <a:prstGeom prst="round2DiagRect">
              <a:avLst/>
            </a:prstGeom>
            <a:solidFill>
              <a:schemeClr val="bg2">
                <a:lumMod val="95000"/>
              </a:schemeClr>
            </a:solidFill>
            <a:ln w="12700" algn="ctr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/>
            <a:p>
              <a:pPr lvl="0"/>
              <a:r>
                <a:rPr lang="ru-RU" sz="2000" b="1" dirty="0" smtClean="0"/>
                <a:t>Отбирайте </a:t>
              </a:r>
            </a:p>
            <a:p>
              <a:pPr lvl="0"/>
              <a:r>
                <a:rPr lang="ru-RU" sz="2000" b="1" dirty="0" smtClean="0"/>
                <a:t>по таланту</a:t>
              </a:r>
              <a:endParaRPr lang="ru-RU" sz="2000" b="1" dirty="0"/>
            </a:p>
          </p:txBody>
        </p:sp>
      </p:grpSp>
      <p:sp>
        <p:nvSpPr>
          <p:cNvPr id="5617690" name="Text Box 26"/>
          <p:cNvSpPr txBox="1">
            <a:spLocks noChangeArrowheads="1"/>
          </p:cNvSpPr>
          <p:nvPr/>
        </p:nvSpPr>
        <p:spPr bwMode="auto">
          <a:xfrm>
            <a:off x="3988676" y="1176338"/>
            <a:ext cx="4399677" cy="1173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3575" tIns="46788" rIns="93575" bIns="46788" anchor="ctr"/>
          <a:lstStyle/>
          <a:p>
            <a:pPr marL="363437" lvl="0" indent="-363437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</a:pPr>
            <a:r>
              <a:rPr lang="ru-RU" sz="2000" dirty="0" smtClean="0"/>
              <a:t>А не просто из опыта, интеллекта или целеустремленности</a:t>
            </a:r>
            <a:endParaRPr lang="en-GB" sz="2000" dirty="0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55651" y="2471738"/>
            <a:ext cx="3201494" cy="1173162"/>
            <a:chOff x="476" y="1472"/>
            <a:chExt cx="2372" cy="738"/>
          </a:xfrm>
        </p:grpSpPr>
        <p:sp>
          <p:nvSpPr>
            <p:cNvPr id="46101" name="Text Box 28"/>
            <p:cNvSpPr txBox="1">
              <a:spLocks noChangeArrowheads="1"/>
            </p:cNvSpPr>
            <p:nvPr/>
          </p:nvSpPr>
          <p:spPr bwMode="auto">
            <a:xfrm>
              <a:off x="476" y="1472"/>
              <a:ext cx="453" cy="7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3600" tIns="46800" rIns="93600" bIns="46800" anchor="ctr"/>
            <a:lstStyle/>
            <a:p>
              <a:pPr marL="450726" indent="-450726" algn="ctr">
                <a:lnSpc>
                  <a:spcPct val="90000"/>
                </a:lnSpc>
                <a:buClr>
                  <a:srgbClr val="FF3300"/>
                </a:buClr>
              </a:pPr>
              <a:r>
                <a:rPr lang="ru-RU" sz="2000" b="1" dirty="0">
                  <a:solidFill>
                    <a:schemeClr val="accent6"/>
                  </a:solidFill>
                </a:rPr>
                <a:t>2</a:t>
              </a:r>
            </a:p>
          </p:txBody>
        </p:sp>
        <p:sp>
          <p:nvSpPr>
            <p:cNvPr id="46102" name="Text Box 29"/>
            <p:cNvSpPr txBox="1">
              <a:spLocks noChangeArrowheads="1"/>
            </p:cNvSpPr>
            <p:nvPr/>
          </p:nvSpPr>
          <p:spPr bwMode="auto">
            <a:xfrm>
              <a:off x="988" y="1472"/>
              <a:ext cx="1860" cy="738"/>
            </a:xfrm>
            <a:prstGeom prst="round2Diag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algn="ctr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/>
            <a:p>
              <a:pPr lvl="0"/>
              <a:r>
                <a:rPr lang="ru-RU" sz="2000" b="1" dirty="0" smtClean="0"/>
                <a:t>Ставьте правильные цели</a:t>
              </a:r>
              <a:endParaRPr lang="ru-RU" sz="2000" b="1" dirty="0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58825" y="2409827"/>
            <a:ext cx="7629525" cy="1235075"/>
            <a:chOff x="478" y="1518"/>
            <a:chExt cx="4806" cy="778"/>
          </a:xfrm>
        </p:grpSpPr>
        <p:sp>
          <p:nvSpPr>
            <p:cNvPr id="46099" name="Text Box 31"/>
            <p:cNvSpPr txBox="1">
              <a:spLocks noChangeArrowheads="1"/>
            </p:cNvSpPr>
            <p:nvPr/>
          </p:nvSpPr>
          <p:spPr bwMode="auto">
            <a:xfrm>
              <a:off x="2503" y="1557"/>
              <a:ext cx="2781" cy="7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3600" tIns="46800" rIns="93600" bIns="46800" anchor="ctr"/>
            <a:lstStyle/>
            <a:p>
              <a:pPr marL="363437" indent="-363437">
                <a:lnSpc>
                  <a:spcPct val="90000"/>
                </a:lnSpc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</a:pPr>
              <a:r>
                <a:rPr lang="ru-RU" sz="2000" dirty="0" smtClean="0"/>
                <a:t>А не расписывайте работу по шагам</a:t>
              </a:r>
              <a:endParaRPr lang="en-GB" sz="2000" dirty="0" smtClean="0"/>
            </a:p>
          </p:txBody>
        </p:sp>
        <p:sp>
          <p:nvSpPr>
            <p:cNvPr id="46100" name="Line 32"/>
            <p:cNvSpPr>
              <a:spLocks noChangeShapeType="1"/>
            </p:cNvSpPr>
            <p:nvPr/>
          </p:nvSpPr>
          <p:spPr bwMode="auto">
            <a:xfrm>
              <a:off x="478" y="1518"/>
              <a:ext cx="4806" cy="0"/>
            </a:xfrm>
            <a:prstGeom prst="line">
              <a:avLst/>
            </a:prstGeom>
            <a:noFill/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55651" y="3767138"/>
            <a:ext cx="3201494" cy="1173162"/>
            <a:chOff x="476" y="2281"/>
            <a:chExt cx="2372" cy="738"/>
          </a:xfrm>
        </p:grpSpPr>
        <p:sp>
          <p:nvSpPr>
            <p:cNvPr id="46097" name="Text Box 34"/>
            <p:cNvSpPr txBox="1">
              <a:spLocks noChangeArrowheads="1"/>
            </p:cNvSpPr>
            <p:nvPr/>
          </p:nvSpPr>
          <p:spPr bwMode="auto">
            <a:xfrm>
              <a:off x="476" y="2281"/>
              <a:ext cx="453" cy="7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3600" tIns="46800" rIns="93600" bIns="46800" anchor="ctr"/>
            <a:lstStyle/>
            <a:p>
              <a:pPr marL="450726" indent="-450726" algn="ctr">
                <a:lnSpc>
                  <a:spcPct val="90000"/>
                </a:lnSpc>
                <a:buClr>
                  <a:srgbClr val="FF3300"/>
                </a:buClr>
              </a:pPr>
              <a:r>
                <a:rPr lang="ru-RU" sz="2000" b="1" dirty="0">
                  <a:solidFill>
                    <a:schemeClr val="accent6"/>
                  </a:solidFill>
                </a:rPr>
                <a:t>3</a:t>
              </a:r>
            </a:p>
          </p:txBody>
        </p:sp>
        <p:sp>
          <p:nvSpPr>
            <p:cNvPr id="46098" name="Text Box 35"/>
            <p:cNvSpPr txBox="1">
              <a:spLocks noChangeArrowheads="1"/>
            </p:cNvSpPr>
            <p:nvPr/>
          </p:nvSpPr>
          <p:spPr bwMode="auto">
            <a:xfrm>
              <a:off x="988" y="2281"/>
              <a:ext cx="1860" cy="738"/>
            </a:xfrm>
            <a:prstGeom prst="round2DiagRect">
              <a:avLst/>
            </a:prstGeom>
            <a:solidFill>
              <a:srgbClr val="F3B995"/>
            </a:solidFill>
            <a:ln w="12700" algn="ctr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/>
            <a:p>
              <a:pPr lvl="0"/>
              <a:r>
                <a:rPr lang="ru-RU" sz="2000" b="1" dirty="0" smtClean="0"/>
                <a:t>Сосредоточьтесь на достоинствах</a:t>
              </a:r>
              <a:endParaRPr lang="ru-RU" sz="2000" b="1" dirty="0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758825" y="3706813"/>
            <a:ext cx="7629525" cy="1233487"/>
            <a:chOff x="478" y="2335"/>
            <a:chExt cx="4806" cy="777"/>
          </a:xfrm>
        </p:grpSpPr>
        <p:sp>
          <p:nvSpPr>
            <p:cNvPr id="46095" name="Text Box 37"/>
            <p:cNvSpPr txBox="1">
              <a:spLocks noChangeArrowheads="1"/>
            </p:cNvSpPr>
            <p:nvPr/>
          </p:nvSpPr>
          <p:spPr bwMode="auto">
            <a:xfrm>
              <a:off x="2503" y="2373"/>
              <a:ext cx="2781" cy="7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3600" tIns="46800" rIns="93600" bIns="46800" anchor="ctr"/>
            <a:lstStyle/>
            <a:p>
              <a:pPr marL="363437" lvl="0" indent="-363437">
                <a:lnSpc>
                  <a:spcPct val="90000"/>
                </a:lnSpc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</a:pPr>
              <a:r>
                <a:rPr lang="ru-RU" sz="2000" dirty="0" smtClean="0"/>
                <a:t>А не на слабых сторонах сотрудника</a:t>
              </a:r>
              <a:endParaRPr lang="en-GB" sz="2000" dirty="0" smtClean="0"/>
            </a:p>
          </p:txBody>
        </p:sp>
        <p:sp>
          <p:nvSpPr>
            <p:cNvPr id="46096" name="Line 38"/>
            <p:cNvSpPr>
              <a:spLocks noChangeShapeType="1"/>
            </p:cNvSpPr>
            <p:nvPr/>
          </p:nvSpPr>
          <p:spPr bwMode="auto">
            <a:xfrm>
              <a:off x="478" y="2335"/>
              <a:ext cx="4806" cy="0"/>
            </a:xfrm>
            <a:prstGeom prst="line">
              <a:avLst/>
            </a:prstGeom>
            <a:noFill/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755651" y="5064125"/>
            <a:ext cx="3201494" cy="1173163"/>
            <a:chOff x="476" y="3091"/>
            <a:chExt cx="2372" cy="738"/>
          </a:xfrm>
        </p:grpSpPr>
        <p:sp>
          <p:nvSpPr>
            <p:cNvPr id="46093" name="Text Box 40"/>
            <p:cNvSpPr txBox="1">
              <a:spLocks noChangeArrowheads="1"/>
            </p:cNvSpPr>
            <p:nvPr/>
          </p:nvSpPr>
          <p:spPr bwMode="auto">
            <a:xfrm>
              <a:off x="476" y="3091"/>
              <a:ext cx="453" cy="7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3600" tIns="46800" rIns="93600" bIns="46800" anchor="ctr"/>
            <a:lstStyle/>
            <a:p>
              <a:pPr marL="450726" indent="-450726" algn="ctr">
                <a:lnSpc>
                  <a:spcPct val="90000"/>
                </a:lnSpc>
                <a:buClr>
                  <a:srgbClr val="FF3300"/>
                </a:buClr>
              </a:pPr>
              <a:r>
                <a:rPr lang="ru-RU" sz="2000" b="1" dirty="0">
                  <a:solidFill>
                    <a:schemeClr val="accent6"/>
                  </a:solidFill>
                </a:rPr>
                <a:t>4</a:t>
              </a:r>
            </a:p>
          </p:txBody>
        </p:sp>
        <p:sp>
          <p:nvSpPr>
            <p:cNvPr id="46094" name="Text Box 41"/>
            <p:cNvSpPr txBox="1">
              <a:spLocks noChangeArrowheads="1"/>
            </p:cNvSpPr>
            <p:nvPr/>
          </p:nvSpPr>
          <p:spPr bwMode="auto">
            <a:xfrm>
              <a:off x="988" y="3091"/>
              <a:ext cx="1860" cy="738"/>
            </a:xfrm>
            <a:prstGeom prst="round2DiagRect">
              <a:avLst/>
            </a:prstGeom>
            <a:solidFill>
              <a:srgbClr val="ED9965"/>
            </a:solidFill>
            <a:ln w="12700" algn="ctr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lIns="93600" tIns="46800" rIns="93600" bIns="46800" anchor="ctr"/>
            <a:lstStyle/>
            <a:p>
              <a:pPr lvl="0"/>
              <a:r>
                <a:rPr lang="ru-RU" sz="2000" b="1" dirty="0" smtClean="0"/>
                <a:t>Найдите </a:t>
              </a:r>
              <a:endParaRPr lang="en-US" sz="2000" b="1" dirty="0" smtClean="0"/>
            </a:p>
            <a:p>
              <a:pPr lvl="0"/>
              <a:r>
                <a:rPr lang="ru-RU" sz="2000" b="1" dirty="0" smtClean="0"/>
                <a:t>нужное место</a:t>
              </a:r>
              <a:endParaRPr lang="ru-RU" sz="2000" b="1" dirty="0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758825" y="5002213"/>
            <a:ext cx="7850188" cy="1235075"/>
            <a:chOff x="478" y="3151"/>
            <a:chExt cx="4945" cy="778"/>
          </a:xfrm>
        </p:grpSpPr>
        <p:sp>
          <p:nvSpPr>
            <p:cNvPr id="46091" name="Text Box 43"/>
            <p:cNvSpPr txBox="1">
              <a:spLocks noChangeArrowheads="1"/>
            </p:cNvSpPr>
            <p:nvPr/>
          </p:nvSpPr>
          <p:spPr bwMode="auto">
            <a:xfrm>
              <a:off x="2513" y="3190"/>
              <a:ext cx="2910" cy="7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93600" tIns="46800" rIns="93600" bIns="46800" anchor="ctr"/>
            <a:lstStyle/>
            <a:p>
              <a:pPr marL="363437" indent="-363437">
                <a:lnSpc>
                  <a:spcPct val="90000"/>
                </a:lnSpc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</a:pPr>
              <a:r>
                <a:rPr lang="ru-RU" sz="2000" dirty="0" smtClean="0"/>
                <a:t>А не просто следующую ступень карьерной лестницы</a:t>
              </a:r>
              <a:endParaRPr lang="en-GB" sz="2000" dirty="0" smtClean="0"/>
            </a:p>
          </p:txBody>
        </p:sp>
        <p:sp>
          <p:nvSpPr>
            <p:cNvPr id="46092" name="Line 44"/>
            <p:cNvSpPr>
              <a:spLocks noChangeShapeType="1"/>
            </p:cNvSpPr>
            <p:nvPr/>
          </p:nvSpPr>
          <p:spPr bwMode="auto">
            <a:xfrm>
              <a:off x="478" y="3151"/>
              <a:ext cx="4806" cy="0"/>
            </a:xfrm>
            <a:prstGeom prst="line">
              <a:avLst/>
            </a:prstGeom>
            <a:noFill/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1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76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281" r="377"/>
          <a:stretch>
            <a:fillRect/>
          </a:stretch>
        </p:blipFill>
        <p:spPr bwMode="auto">
          <a:xfrm>
            <a:off x="23" y="-315310"/>
            <a:ext cx="9143977" cy="66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1" y="-1"/>
            <a:ext cx="4572001" cy="8366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z="2000" b="1" dirty="0" smtClean="0">
                <a:solidFill>
                  <a:schemeClr val="bg2"/>
                </a:solidFill>
              </a:rPr>
              <a:t>ТРИ БАЗОВЫХ</a:t>
            </a:r>
          </a:p>
          <a:p>
            <a:pPr algn="ctr">
              <a:lnSpc>
                <a:spcPts val="2400"/>
              </a:lnSpc>
            </a:pPr>
            <a:r>
              <a:rPr lang="ru-RU" sz="2000" b="1" dirty="0" smtClean="0">
                <a:solidFill>
                  <a:schemeClr val="bg2"/>
                </a:solidFill>
              </a:rPr>
              <a:t>КАТЕГОРИИ ТАЛАНТА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72000" y="1841584"/>
            <a:ext cx="3816350" cy="428628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ПОЧЕМУ?</a:t>
            </a:r>
            <a:endParaRPr lang="en-GB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572000" y="3686175"/>
            <a:ext cx="3816350" cy="428628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КАК?</a:t>
            </a:r>
            <a:endParaRPr lang="en-GB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572000" y="5571219"/>
            <a:ext cx="3816350" cy="428628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КТО?, С КЕМ?</a:t>
            </a:r>
            <a:endParaRPr lang="en-GB" b="1" dirty="0"/>
          </a:p>
        </p:txBody>
      </p:sp>
      <p:sp>
        <p:nvSpPr>
          <p:cNvPr id="9" name="Rounded Rectangle 3"/>
          <p:cNvSpPr/>
          <p:nvPr/>
        </p:nvSpPr>
        <p:spPr>
          <a:xfrm>
            <a:off x="4572000" y="6381750"/>
            <a:ext cx="4572000" cy="4762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</a:rPr>
              <a:t>Функция</a:t>
            </a:r>
            <a:r>
              <a:rPr lang="en-GB" sz="1400" dirty="0" smtClean="0">
                <a:solidFill>
                  <a:schemeClr val="tx2"/>
                </a:solidFill>
              </a:rPr>
              <a:t> 1: </a:t>
            </a:r>
            <a:r>
              <a:rPr lang="ru-RU" sz="1400" dirty="0" smtClean="0">
                <a:solidFill>
                  <a:schemeClr val="tx2"/>
                </a:solidFill>
              </a:rPr>
              <a:t>Отбор талантов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0" name="Rounded Rectangle 4"/>
          <p:cNvSpPr/>
          <p:nvPr/>
        </p:nvSpPr>
        <p:spPr>
          <a:xfrm>
            <a:off x="4572000" y="1198563"/>
            <a:ext cx="381635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ДОСТИЖЕНИЕ</a:t>
            </a:r>
            <a:endParaRPr lang="en-GB" sz="3600" b="1" dirty="0"/>
          </a:p>
        </p:txBody>
      </p:sp>
      <p:sp>
        <p:nvSpPr>
          <p:cNvPr id="12" name="Rounded Rectangle 4"/>
          <p:cNvSpPr/>
          <p:nvPr/>
        </p:nvSpPr>
        <p:spPr>
          <a:xfrm>
            <a:off x="4572000" y="3038175"/>
            <a:ext cx="381635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МЫШЛЕНИЕ</a:t>
            </a:r>
            <a:endParaRPr lang="en-GB" sz="3600" b="1" dirty="0"/>
          </a:p>
        </p:txBody>
      </p:sp>
      <p:sp>
        <p:nvSpPr>
          <p:cNvPr id="13" name="Rounded Rectangle 4"/>
          <p:cNvSpPr/>
          <p:nvPr/>
        </p:nvSpPr>
        <p:spPr>
          <a:xfrm>
            <a:off x="4572000" y="4921253"/>
            <a:ext cx="381635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ВЗАИМОДЕЙСТВИЕ</a:t>
            </a:r>
            <a:endParaRPr lang="en-GB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Талант достижения: характеристики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39775" y="1198563"/>
            <a:ext cx="7648575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Внутреннее стремление к ярким достижениям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Подвижность физическая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Выносливость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Состязательность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Целеустремленность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Компетентность- стремление приобрести опыт и мастерство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Убежденность- построение жизни в соответствии с принципами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Установка на воплощение намерений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Этика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Предвидение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Талант мышления: характеристики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39775" y="1198563"/>
            <a:ext cx="7648575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Целеустремленность- осмысленность целеполагания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Структуризация работы и жизни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Стремление к упорядочиванию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Ориентация на работу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Правильное и точное структурированное восприятие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Ответственность за принимаемые решения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Концептуальность и схематичность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Ориентация на результат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Стратегическое сценарное мышление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Деловое мышление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Решение проблем в условиях неопределенности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Способность к дедукции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Умение видеть за сухими цифрами живые факты</a:t>
            </a:r>
          </a:p>
          <a:p>
            <a:pPr marL="273050" indent="-273050">
              <a:lnSpc>
                <a:spcPct val="11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Креативность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Талант взаимодействия: характеристики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39776" y="1198564"/>
            <a:ext cx="7648574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Стремление к одобрению и признанию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Сопереживание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Контактность, желание долгосрочных связей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Мультиконтактность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Талант поиска </a:t>
            </a:r>
            <a:r>
              <a:rPr lang="en-US" sz="2000" dirty="0" smtClean="0"/>
              <a:t>win</a:t>
            </a:r>
            <a:r>
              <a:rPr lang="ru-RU" sz="2000" dirty="0" smtClean="0"/>
              <a:t>-</a:t>
            </a:r>
            <a:r>
              <a:rPr lang="en-US" sz="2000" dirty="0" smtClean="0"/>
              <a:t>win </a:t>
            </a:r>
            <a:r>
              <a:rPr lang="ru-RU" sz="2000" dirty="0" smtClean="0"/>
              <a:t>в общении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Услужливость и стремление помочь другим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Талант содействия в развитии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Стимулирование энтузиазма у собеседника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Чувство локтя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Оптимизм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Дар убеждения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Способность взять ответственность за руководство другими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Побуждение других к действиям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Смелость в использовании эмоций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Эмоциональный интеллект</a:t>
            </a:r>
          </a:p>
          <a:p>
            <a:pPr marL="273050" indent="-273050">
              <a:lnSpc>
                <a:spcPts val="23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000" dirty="0" smtClean="0"/>
              <a:t>Политический интеллект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587" t="3326" r="13302" b="2771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27546" y="2210937"/>
            <a:ext cx="8473032" cy="2497542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32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Если вы хотите трансформировать </a:t>
            </a:r>
            <a:r>
              <a:rPr lang="ru-RU" sz="2200" b="1" dirty="0" smtClean="0">
                <a:solidFill>
                  <a:schemeClr val="tx2"/>
                </a:solidFill>
              </a:rPr>
              <a:t>талант </a:t>
            </a:r>
            <a:r>
              <a:rPr lang="ru-RU" sz="2200" dirty="0" smtClean="0">
                <a:solidFill>
                  <a:schemeClr val="tx1"/>
                </a:solidFill>
              </a:rPr>
              <a:t>в </a:t>
            </a:r>
            <a:r>
              <a:rPr lang="ru-RU" sz="2200" b="1" dirty="0" smtClean="0">
                <a:solidFill>
                  <a:schemeClr val="tx2"/>
                </a:solidFill>
              </a:rPr>
              <a:t>эффективность</a:t>
            </a:r>
            <a:r>
              <a:rPr lang="en-GB" sz="2200" dirty="0" smtClean="0">
                <a:solidFill>
                  <a:schemeClr val="tx1"/>
                </a:solidFill>
              </a:rPr>
              <a:t>,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ctr">
              <a:lnSpc>
                <a:spcPts val="32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вы должны определить позицию каждого сотрудника</a:t>
            </a:r>
          </a:p>
          <a:p>
            <a:pPr algn="ctr">
              <a:lnSpc>
                <a:spcPts val="32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оптимальным образом</a:t>
            </a:r>
            <a:r>
              <a:rPr lang="en-GB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 smtClean="0">
                <a:solidFill>
                  <a:schemeClr val="tx1"/>
                </a:solidFill>
              </a:rPr>
              <a:t> Это как </a:t>
            </a:r>
            <a:r>
              <a:rPr lang="ru-RU" sz="2200" b="1" dirty="0" smtClean="0">
                <a:solidFill>
                  <a:schemeClr val="tx2"/>
                </a:solidFill>
              </a:rPr>
              <a:t>кастинг актеров </a:t>
            </a:r>
            <a:r>
              <a:rPr lang="ru-RU" sz="2200" dirty="0" smtClean="0">
                <a:solidFill>
                  <a:schemeClr val="tx1"/>
                </a:solidFill>
              </a:rPr>
              <a:t>на роли.</a:t>
            </a:r>
            <a:endParaRPr lang="en-GB" sz="2200" dirty="0" smtClean="0">
              <a:solidFill>
                <a:schemeClr val="tx1"/>
              </a:solidFill>
            </a:endParaRPr>
          </a:p>
          <a:p>
            <a:pPr algn="ctr">
              <a:lnSpc>
                <a:spcPts val="32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У каждого есть выдающийся талант</a:t>
            </a:r>
            <a:r>
              <a:rPr lang="en-GB" sz="2200" dirty="0" smtClean="0">
                <a:solidFill>
                  <a:schemeClr val="tx1"/>
                </a:solidFill>
              </a:rPr>
              <a:t>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ctr">
              <a:lnSpc>
                <a:spcPts val="3200"/>
              </a:lnSpc>
            </a:pPr>
            <a:r>
              <a:rPr lang="ru-RU" sz="2200" dirty="0" smtClean="0">
                <a:solidFill>
                  <a:schemeClr val="tx1"/>
                </a:solidFill>
              </a:rPr>
              <a:t>Искусство </a:t>
            </a:r>
            <a:r>
              <a:rPr lang="ru-RU" sz="2200" b="1" dirty="0" smtClean="0">
                <a:solidFill>
                  <a:schemeClr val="tx2"/>
                </a:solidFill>
              </a:rPr>
              <a:t>найти</a:t>
            </a:r>
            <a:r>
              <a:rPr lang="ru-RU" sz="2200" dirty="0" smtClean="0">
                <a:solidFill>
                  <a:schemeClr val="tx1"/>
                </a:solidFill>
              </a:rPr>
              <a:t> этот </a:t>
            </a:r>
            <a:r>
              <a:rPr lang="ru-RU" sz="2200" b="1" dirty="0" smtClean="0">
                <a:solidFill>
                  <a:schemeClr val="tx2"/>
                </a:solidFill>
              </a:rPr>
              <a:t>талант</a:t>
            </a:r>
            <a:r>
              <a:rPr lang="ru-RU" sz="2200" dirty="0" smtClean="0">
                <a:solidFill>
                  <a:schemeClr val="tx1"/>
                </a:solidFill>
              </a:rPr>
              <a:t> и </a:t>
            </a:r>
            <a:r>
              <a:rPr lang="ru-RU" sz="2200" b="1" dirty="0" smtClean="0">
                <a:solidFill>
                  <a:schemeClr val="tx2"/>
                </a:solidFill>
              </a:rPr>
              <a:t>дать</a:t>
            </a:r>
            <a:r>
              <a:rPr lang="ru-RU" sz="2200" dirty="0" smtClean="0">
                <a:solidFill>
                  <a:schemeClr val="tx1"/>
                </a:solidFill>
              </a:rPr>
              <a:t> ему надлежащую </a:t>
            </a:r>
            <a:r>
              <a:rPr lang="ru-RU" sz="2200" b="1" dirty="0" smtClean="0">
                <a:solidFill>
                  <a:schemeClr val="tx2"/>
                </a:solidFill>
              </a:rPr>
              <a:t>роль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  <a:endParaRPr lang="en-GB" sz="2200" b="1" dirty="0">
              <a:solidFill>
                <a:schemeClr val="tx2"/>
              </a:solidFill>
            </a:endParaRPr>
          </a:p>
        </p:txBody>
      </p:sp>
      <p:sp>
        <p:nvSpPr>
          <p:cNvPr id="6" name="Rounded Rectangle 3"/>
          <p:cNvSpPr/>
          <p:nvPr/>
        </p:nvSpPr>
        <p:spPr>
          <a:xfrm>
            <a:off x="4572000" y="6381750"/>
            <a:ext cx="457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50"/>
              </a:lnSpc>
            </a:pPr>
            <a:r>
              <a:rPr lang="ru-RU" sz="1400" dirty="0" smtClean="0"/>
              <a:t>Функция</a:t>
            </a:r>
            <a:r>
              <a:rPr lang="en-GB" sz="1400" dirty="0" smtClean="0"/>
              <a:t> </a:t>
            </a:r>
            <a:r>
              <a:rPr lang="ru-RU" sz="1400" dirty="0" smtClean="0"/>
              <a:t>3</a:t>
            </a:r>
            <a:r>
              <a:rPr lang="en-GB" sz="1400" dirty="0" smtClean="0"/>
              <a:t>: </a:t>
            </a:r>
            <a:r>
              <a:rPr lang="ru-RU" sz="1400" dirty="0" smtClean="0"/>
              <a:t>Фокус на сильных сторонах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-1"/>
            <a:ext cx="4572001" cy="836614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ПРАВИЛЬНЫЙ ЧЕЛОВЕК НА КАЖДУЮ РОЛЬ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4262" y="4915381"/>
            <a:ext cx="4325143" cy="119483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tx2"/>
              </a:buClr>
              <a:buSzPct val="70000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Уровень 1</a:t>
            </a:r>
          </a:p>
          <a:p>
            <a:pPr lvl="0" algn="ctr" eaLnBrk="0" hangingPunct="0">
              <a:buClr>
                <a:schemeClr val="tx2"/>
              </a:buClr>
              <a:buSzPct val="70000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НЕВОВЛЕЧЕН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4595" y="3716338"/>
            <a:ext cx="4325143" cy="1194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tx2"/>
              </a:buClr>
              <a:buSzPct val="70000"/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Уровень 2</a:t>
            </a:r>
          </a:p>
          <a:p>
            <a:pPr lvl="0" algn="ctr" eaLnBrk="0" hangingPunct="0">
              <a:buClr>
                <a:schemeClr val="tx2"/>
              </a:buClr>
              <a:buSzPct val="70000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ЧАСТИЧНО</a:t>
            </a:r>
          </a:p>
          <a:p>
            <a:pPr lvl="0" algn="ctr" eaLnBrk="0" hangingPunct="0">
              <a:buClr>
                <a:schemeClr val="tx2"/>
              </a:buClr>
              <a:buSzPct val="70000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ВОВЛЕЧЕН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4595" y="2521499"/>
            <a:ext cx="4325143" cy="11948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tx2"/>
              </a:buClr>
              <a:buSzPct val="70000"/>
            </a:pPr>
            <a:r>
              <a:rPr lang="ru-RU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Уровень 3</a:t>
            </a:r>
          </a:p>
          <a:p>
            <a:pPr lvl="0" algn="ctr" eaLnBrk="0" hangingPunct="0">
              <a:buClr>
                <a:schemeClr val="tx2"/>
              </a:buClr>
              <a:buSzPct val="70000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ВОВЛЕЧЕН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4595" y="1325752"/>
            <a:ext cx="4325143" cy="11948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tx2"/>
              </a:buClr>
              <a:buSzPct val="70000"/>
            </a:pPr>
            <a:r>
              <a:rPr lang="ru-RU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Уровень 4</a:t>
            </a:r>
          </a:p>
          <a:p>
            <a:pPr lvl="0" algn="ctr" eaLnBrk="0" hangingPunct="0">
              <a:buClr>
                <a:schemeClr val="tx2"/>
              </a:buClr>
              <a:buSzPct val="70000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ПОЛНОСТЬЮ</a:t>
            </a:r>
          </a:p>
          <a:p>
            <a:pPr lvl="0" algn="ctr" eaLnBrk="0" hangingPunct="0">
              <a:buClr>
                <a:schemeClr val="tx2"/>
              </a:buClr>
              <a:buSzPct val="70000"/>
            </a:pP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ВОВЛЕЧЕН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вовлеченностИ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9776" y="1196975"/>
            <a:ext cx="4241658" cy="707886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Сфокусироваться на сильных сторонах и избегать слабых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9776" y="2324343"/>
            <a:ext cx="4241658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Не зацикливайтесь на слабостях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776" y="2894484"/>
            <a:ext cx="4241658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Не старайтесь улучшить каждого</a:t>
            </a:r>
            <a:r>
              <a:rPr lang="en-GB" sz="2000" dirty="0" smtClean="0">
                <a:solidFill>
                  <a:schemeClr val="bg1"/>
                </a:solidFill>
              </a:rPr>
              <a:t>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776" y="3722609"/>
            <a:ext cx="4241658" cy="707886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Делайте все, что можете, чтобы помочь в развитии талантов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39776" y="4587803"/>
            <a:ext cx="4241658" cy="707886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Найдите в каждом сильные стороны, а не слабые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9776" y="5442089"/>
            <a:ext cx="4241658" cy="707886"/>
          </a:xfrm>
          <a:prstGeom prst="rect">
            <a:avLst/>
          </a:prstGeom>
          <a:solidFill>
            <a:schemeClr val="bg2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Помогите каждому раскрыть свой потенциал</a:t>
            </a:r>
            <a:endParaRPr lang="en-GB" sz="2000" dirty="0"/>
          </a:p>
        </p:txBody>
      </p:sp>
      <p:sp>
        <p:nvSpPr>
          <p:cNvPr id="11" name="Rounded Rectangle 3"/>
          <p:cNvSpPr/>
          <p:nvPr/>
        </p:nvSpPr>
        <p:spPr>
          <a:xfrm>
            <a:off x="4572000" y="6381750"/>
            <a:ext cx="457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50"/>
              </a:lnSpc>
            </a:pPr>
            <a:r>
              <a:rPr lang="ru-RU" sz="1400" dirty="0" smtClean="0"/>
              <a:t>Функция</a:t>
            </a:r>
            <a:r>
              <a:rPr lang="en-GB" sz="1400" dirty="0" smtClean="0"/>
              <a:t> </a:t>
            </a:r>
            <a:r>
              <a:rPr lang="ru-RU" sz="1400" dirty="0" smtClean="0"/>
              <a:t>3</a:t>
            </a:r>
            <a:r>
              <a:rPr lang="en-GB" sz="1400" dirty="0" smtClean="0"/>
              <a:t>: </a:t>
            </a:r>
            <a:r>
              <a:rPr lang="ru-RU" sz="1400" dirty="0" smtClean="0"/>
              <a:t>Фокус на сильных сторонах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-1" y="0"/>
            <a:ext cx="4572001" cy="849313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ДАТЬ ИМ МАКСИМАЛЬНО ПРОЯВИТЬ СЕБЯ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"/>
            <a:ext cx="9144000" cy="638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75709" y="1198563"/>
            <a:ext cx="3726873" cy="707886"/>
          </a:xfrm>
          <a:prstGeom prst="rect">
            <a:avLst/>
          </a:prstGeom>
          <a:solidFill>
            <a:schemeClr val="tx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Определить уровни достижений для каждой роли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0618" y="2389861"/>
            <a:ext cx="4087091" cy="1938992"/>
          </a:xfrm>
          <a:prstGeom prst="rect">
            <a:avLst/>
          </a:prstGeom>
          <a:solidFill>
            <a:schemeClr val="tx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Для каждой позиции определить перекрывающие друг друга уровни оплаты, чтобы хороший работник на  нижнем уровне получал больше плохого на высоком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7818" y="4813836"/>
            <a:ext cx="3948545" cy="1015663"/>
          </a:xfrm>
          <a:prstGeom prst="rect">
            <a:avLst/>
          </a:prstGeom>
          <a:solidFill>
            <a:schemeClr val="tx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Инициировать специальные проекты для креативных «бунтовщиков»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9" name="Rounded Rectangle 3"/>
          <p:cNvSpPr/>
          <p:nvPr/>
        </p:nvSpPr>
        <p:spPr>
          <a:xfrm>
            <a:off x="4572000" y="6381750"/>
            <a:ext cx="45720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50"/>
              </a:lnSpc>
            </a:pPr>
            <a:r>
              <a:rPr lang="ru-RU" sz="1400" dirty="0" smtClean="0"/>
              <a:t>Функция</a:t>
            </a:r>
            <a:r>
              <a:rPr lang="en-GB" sz="1400" dirty="0" smtClean="0"/>
              <a:t> </a:t>
            </a:r>
            <a:r>
              <a:rPr lang="ru-RU" sz="1400" dirty="0" smtClean="0"/>
              <a:t>4</a:t>
            </a:r>
            <a:r>
              <a:rPr lang="en-GB" sz="1400" dirty="0" smtClean="0"/>
              <a:t>: </a:t>
            </a:r>
            <a:r>
              <a:rPr lang="ru-RU" sz="1400" dirty="0" smtClean="0"/>
              <a:t>Найдите верное место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-1"/>
            <a:ext cx="4572001" cy="836614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СОЗДАТЬ ГЕРОЕВ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КАЖДУЮ РОЛЬ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1" y="-1"/>
            <a:ext cx="5624424" cy="836614"/>
          </a:xfrm>
          <a:prstGeom prst="rect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</p:spPr>
        <p:txBody>
          <a:bodyPr wrap="square" rtlCol="0" anchor="ctr">
            <a:noAutofit/>
          </a:bodyPr>
          <a:lstStyle/>
          <a:p>
            <a:pPr indent="630238"/>
            <a:r>
              <a:rPr lang="ru-RU" sz="2000" b="1" dirty="0" smtClean="0">
                <a:solidFill>
                  <a:schemeClr val="bg1"/>
                </a:solidFill>
              </a:rPr>
              <a:t>ЧТО ДЕЛАЮТ ЛУЧШИЕ МЕНЕДЖЕРЫ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88086" y="3716338"/>
            <a:ext cx="2000264" cy="2449512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ОТЛИЧНО выполняют четыре ключевые функции</a:t>
            </a:r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865903" y="3716338"/>
            <a:ext cx="2641779" cy="2449512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txBody>
          <a:bodyPr wrap="square" anchor="ctr">
            <a:noAutofit/>
          </a:bodyPr>
          <a:lstStyle/>
          <a:p>
            <a:pPr marL="4320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Выбирают сотрудника</a:t>
            </a:r>
            <a:endParaRPr lang="en-GB" b="1" dirty="0" smtClean="0">
              <a:solidFill>
                <a:schemeClr val="bg1"/>
              </a:solidFill>
            </a:endParaRPr>
          </a:p>
          <a:p>
            <a:pPr marL="4320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Согласовывают ожидания</a:t>
            </a:r>
            <a:endParaRPr lang="en-GB" b="1" dirty="0" smtClean="0">
              <a:solidFill>
                <a:schemeClr val="bg1"/>
              </a:solidFill>
            </a:endParaRPr>
          </a:p>
          <a:p>
            <a:pPr marL="4320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Мотивируют</a:t>
            </a:r>
            <a:endParaRPr lang="en-GB" b="1" dirty="0" smtClean="0">
              <a:solidFill>
                <a:schemeClr val="bg1"/>
              </a:solidFill>
            </a:endParaRPr>
          </a:p>
          <a:p>
            <a:pPr marL="432000" indent="-342900"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Развивают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Управление человеческим капиталом</a:t>
            </a:r>
            <a:endParaRPr lang="ru-RU" dirty="0"/>
          </a:p>
        </p:txBody>
      </p:sp>
      <p:grpSp>
        <p:nvGrpSpPr>
          <p:cNvPr id="2" name="Группа 25"/>
          <p:cNvGrpSpPr/>
          <p:nvPr/>
        </p:nvGrpSpPr>
        <p:grpSpPr>
          <a:xfrm>
            <a:off x="731912" y="1397598"/>
            <a:ext cx="7656438" cy="955615"/>
            <a:chOff x="731912" y="1207815"/>
            <a:chExt cx="7656438" cy="955615"/>
          </a:xfrm>
        </p:grpSpPr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731912" y="2163430"/>
              <a:ext cx="764857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 </a:t>
              </a:r>
              <a:endParaRPr lang="ru-RU" dirty="0"/>
            </a:p>
          </p:txBody>
        </p:sp>
        <p:grpSp>
          <p:nvGrpSpPr>
            <p:cNvPr id="3" name="Группа 47"/>
            <p:cNvGrpSpPr/>
            <p:nvPr/>
          </p:nvGrpSpPr>
          <p:grpSpPr>
            <a:xfrm>
              <a:off x="754772" y="1207815"/>
              <a:ext cx="7633578" cy="879475"/>
              <a:chOff x="754772" y="1207815"/>
              <a:chExt cx="7633578" cy="879475"/>
            </a:xfrm>
          </p:grpSpPr>
          <p:sp>
            <p:nvSpPr>
              <p:cNvPr id="29" name="Прямоугольник с двумя скругленными противолежащими углами 28"/>
              <p:cNvSpPr/>
              <p:nvPr/>
            </p:nvSpPr>
            <p:spPr>
              <a:xfrm>
                <a:off x="754772" y="1207815"/>
                <a:ext cx="972616" cy="879475"/>
              </a:xfrm>
              <a:prstGeom prst="round2Diag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2"/>
                    </a:solidFill>
                  </a:rPr>
                  <a:t>1</a:t>
                </a:r>
                <a:endParaRPr lang="ru-RU" sz="36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824037" y="1207815"/>
                <a:ext cx="6564313" cy="86518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ru-RU" sz="2000" dirty="0" smtClean="0"/>
                  <a:t>Примите установку на </a:t>
                </a:r>
                <a:r>
                  <a:rPr lang="ru-RU" sz="2000" b="1" dirty="0" smtClean="0">
                    <a:solidFill>
                      <a:schemeClr val="tx2"/>
                    </a:solidFill>
                  </a:rPr>
                  <a:t>таланты</a:t>
                </a:r>
              </a:p>
            </p:txBody>
          </p:sp>
        </p:grpSp>
      </p:grpSp>
      <p:grpSp>
        <p:nvGrpSpPr>
          <p:cNvPr id="4" name="Группа 35"/>
          <p:cNvGrpSpPr/>
          <p:nvPr/>
        </p:nvGrpSpPr>
        <p:grpSpPr>
          <a:xfrm>
            <a:off x="731912" y="2429353"/>
            <a:ext cx="7656438" cy="955615"/>
            <a:chOff x="731912" y="2239570"/>
            <a:chExt cx="7656438" cy="955615"/>
          </a:xfrm>
        </p:grpSpPr>
        <p:sp>
          <p:nvSpPr>
            <p:cNvPr id="32" name="Line 12"/>
            <p:cNvSpPr>
              <a:spLocks noChangeShapeType="1"/>
            </p:cNvSpPr>
            <p:nvPr/>
          </p:nvSpPr>
          <p:spPr bwMode="auto">
            <a:xfrm>
              <a:off x="731912" y="3195185"/>
              <a:ext cx="764857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 </a:t>
              </a:r>
              <a:endParaRPr lang="ru-RU" dirty="0"/>
            </a:p>
          </p:txBody>
        </p:sp>
        <p:grpSp>
          <p:nvGrpSpPr>
            <p:cNvPr id="5" name="Группа 32"/>
            <p:cNvGrpSpPr/>
            <p:nvPr/>
          </p:nvGrpSpPr>
          <p:grpSpPr>
            <a:xfrm>
              <a:off x="754772" y="2239570"/>
              <a:ext cx="7633578" cy="879475"/>
              <a:chOff x="754772" y="2239570"/>
              <a:chExt cx="7633578" cy="879475"/>
            </a:xfrm>
          </p:grpSpPr>
          <p:sp>
            <p:nvSpPr>
              <p:cNvPr id="34" name="Прямоугольник с двумя скругленными противолежащими углами 33"/>
              <p:cNvSpPr/>
              <p:nvPr/>
            </p:nvSpPr>
            <p:spPr>
              <a:xfrm>
                <a:off x="754772" y="2239570"/>
                <a:ext cx="972616" cy="879475"/>
              </a:xfrm>
              <a:prstGeom prst="round2Diag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2"/>
                    </a:solidFill>
                  </a:rPr>
                  <a:t>2</a:t>
                </a:r>
                <a:endParaRPr lang="ru-RU" sz="36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5" name="Rectangle 10"/>
              <p:cNvSpPr>
                <a:spLocks noChangeArrowheads="1"/>
              </p:cNvSpPr>
              <p:nvPr/>
            </p:nvSpPr>
            <p:spPr bwMode="auto">
              <a:xfrm>
                <a:off x="1824037" y="2239570"/>
                <a:ext cx="6564313" cy="86518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ru-RU" sz="2000" dirty="0" smtClean="0"/>
                  <a:t>Сделайте ваше предложение </a:t>
                </a:r>
                <a:r>
                  <a:rPr lang="ru-RU" sz="2000" b="1" dirty="0" smtClean="0">
                    <a:solidFill>
                      <a:schemeClr val="tx2"/>
                    </a:solidFill>
                  </a:rPr>
                  <a:t>привлекательным</a:t>
                </a:r>
              </a:p>
            </p:txBody>
          </p:sp>
        </p:grpSp>
      </p:grpSp>
      <p:grpSp>
        <p:nvGrpSpPr>
          <p:cNvPr id="6" name="Группа 40"/>
          <p:cNvGrpSpPr/>
          <p:nvPr/>
        </p:nvGrpSpPr>
        <p:grpSpPr>
          <a:xfrm>
            <a:off x="731912" y="4492863"/>
            <a:ext cx="7648575" cy="955615"/>
            <a:chOff x="731912" y="4303080"/>
            <a:chExt cx="7648575" cy="955615"/>
          </a:xfrm>
        </p:grpSpPr>
        <p:sp>
          <p:nvSpPr>
            <p:cNvPr id="42" name="Line 12"/>
            <p:cNvSpPr>
              <a:spLocks noChangeShapeType="1"/>
            </p:cNvSpPr>
            <p:nvPr/>
          </p:nvSpPr>
          <p:spPr bwMode="auto">
            <a:xfrm>
              <a:off x="731912" y="5258695"/>
              <a:ext cx="7648575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/>
                <a:t> </a:t>
              </a:r>
              <a:endParaRPr lang="ru-RU" dirty="0"/>
            </a:p>
          </p:txBody>
        </p:sp>
        <p:sp>
          <p:nvSpPr>
            <p:cNvPr id="44" name="Прямоугольник с двумя скругленными противолежащими углами 43"/>
            <p:cNvSpPr/>
            <p:nvPr/>
          </p:nvSpPr>
          <p:spPr>
            <a:xfrm>
              <a:off x="754772" y="4303080"/>
              <a:ext cx="972616" cy="879475"/>
            </a:xfrm>
            <a:prstGeom prst="round2Diag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2"/>
                  </a:solidFill>
                </a:rPr>
                <a:t>4</a:t>
              </a:r>
              <a:endParaRPr lang="ru-RU" sz="3600" dirty="0">
                <a:solidFill>
                  <a:schemeClr val="bg2"/>
                </a:solidFill>
              </a:endParaRPr>
            </a:p>
          </p:txBody>
        </p:sp>
      </p:grp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1824037" y="4489435"/>
            <a:ext cx="6564313" cy="8651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dirty="0" smtClean="0"/>
              <a:t>Дифференцируйте и вдохновляйте ваших людей</a:t>
            </a:r>
          </a:p>
        </p:txBody>
      </p:sp>
      <p:grpSp>
        <p:nvGrpSpPr>
          <p:cNvPr id="7" name="Группа 37"/>
          <p:cNvGrpSpPr/>
          <p:nvPr/>
        </p:nvGrpSpPr>
        <p:grpSpPr>
          <a:xfrm>
            <a:off x="731912" y="3454806"/>
            <a:ext cx="7653561" cy="961917"/>
            <a:chOff x="731912" y="3265023"/>
            <a:chExt cx="7653561" cy="961917"/>
          </a:xfrm>
        </p:grpSpPr>
        <p:grpSp>
          <p:nvGrpSpPr>
            <p:cNvPr id="8" name="Группа 35"/>
            <p:cNvGrpSpPr/>
            <p:nvPr/>
          </p:nvGrpSpPr>
          <p:grpSpPr>
            <a:xfrm>
              <a:off x="731912" y="3271325"/>
              <a:ext cx="7648575" cy="955615"/>
              <a:chOff x="731912" y="3271325"/>
              <a:chExt cx="7648575" cy="955615"/>
            </a:xfrm>
          </p:grpSpPr>
          <p:sp>
            <p:nvSpPr>
              <p:cNvPr id="37" name="Line 12"/>
              <p:cNvSpPr>
                <a:spLocks noChangeShapeType="1"/>
              </p:cNvSpPr>
              <p:nvPr/>
            </p:nvSpPr>
            <p:spPr bwMode="auto">
              <a:xfrm>
                <a:off x="731912" y="4226940"/>
                <a:ext cx="7648575" cy="0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</a:t>
                </a:r>
                <a:endParaRPr lang="ru-RU" dirty="0"/>
              </a:p>
            </p:txBody>
          </p:sp>
          <p:sp>
            <p:nvSpPr>
              <p:cNvPr id="39" name="Прямоугольник с двумя скругленными противолежащими углами 38"/>
              <p:cNvSpPr/>
              <p:nvPr/>
            </p:nvSpPr>
            <p:spPr>
              <a:xfrm>
                <a:off x="754772" y="3271325"/>
                <a:ext cx="972616" cy="879475"/>
              </a:xfrm>
              <a:prstGeom prst="round2Diag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>
                    <a:solidFill>
                      <a:schemeClr val="bg2"/>
                    </a:solidFill>
                  </a:rPr>
                  <a:t>3</a:t>
                </a:r>
                <a:endParaRPr lang="ru-RU" sz="3600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821160" y="3265023"/>
              <a:ext cx="6564313" cy="86518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000" dirty="0" smtClean="0"/>
                <a:t>Обеспечьте процесс </a:t>
              </a:r>
              <a:r>
                <a:rPr lang="ru-RU" sz="2000" b="1" dirty="0" smtClean="0"/>
                <a:t>непрерывного </a:t>
              </a:r>
              <a:r>
                <a:rPr lang="ru-RU" sz="2000" b="1" dirty="0" smtClean="0">
                  <a:solidFill>
                    <a:schemeClr val="tx2"/>
                  </a:solidFill>
                </a:rPr>
                <a:t>развития персонала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39775" y="1196975"/>
            <a:ext cx="7648574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173038" indent="-173038" algn="ctr">
              <a:spcBef>
                <a:spcPts val="600"/>
              </a:spcBef>
              <a:buClr>
                <a:srgbClr val="6639B7"/>
              </a:buClr>
              <a:buSzPct val="101000"/>
            </a:pPr>
            <a:r>
              <a:rPr lang="ru-RU" sz="4800" dirty="0" smtClean="0">
                <a:solidFill>
                  <a:schemeClr val="tx2"/>
                </a:solidFill>
                <a:cs typeface="Arial" pitchFamily="34" charset="0"/>
              </a:rPr>
              <a:t>Спасибо за внимание</a:t>
            </a:r>
          </a:p>
          <a:p>
            <a:pPr marL="173038" indent="-173038" algn="ctr">
              <a:spcBef>
                <a:spcPts val="600"/>
              </a:spcBef>
              <a:buClr>
                <a:srgbClr val="6639B7"/>
              </a:buClr>
              <a:buSzPct val="101000"/>
            </a:pPr>
            <a:r>
              <a:rPr lang="ru-RU" sz="4800" dirty="0" smtClean="0">
                <a:solidFill>
                  <a:schemeClr val="tx2"/>
                </a:solidFill>
                <a:cs typeface="Arial" pitchFamily="34" charset="0"/>
              </a:rPr>
              <a:t>Творческих успехов!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Трудовые ресурсы и человеческий капитал</a:t>
            </a:r>
          </a:p>
        </p:txBody>
      </p:sp>
      <p:sp>
        <p:nvSpPr>
          <p:cNvPr id="4766724" name="Rectangle 4"/>
          <p:cNvSpPr>
            <a:spLocks noChangeArrowheads="1"/>
          </p:cNvSpPr>
          <p:nvPr/>
        </p:nvSpPr>
        <p:spPr bwMode="auto">
          <a:xfrm>
            <a:off x="739776" y="1822853"/>
            <a:ext cx="7648574" cy="1588715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ru-RU" sz="2400" dirty="0" smtClean="0"/>
              <a:t>Понятия </a:t>
            </a:r>
            <a:r>
              <a:rPr lang="ru-RU" sz="2400" dirty="0" smtClean="0">
                <a:solidFill>
                  <a:schemeClr val="tx2"/>
                </a:solidFill>
              </a:rPr>
              <a:t>Трудовые Ресурсы </a:t>
            </a:r>
            <a:r>
              <a:rPr lang="en-US" sz="2400" dirty="0" smtClean="0"/>
              <a:t>(Human Resource)</a:t>
            </a:r>
            <a:endParaRPr lang="ru-RU" sz="2400" dirty="0" smtClean="0"/>
          </a:p>
          <a:p>
            <a:pPr algn="ctr"/>
            <a:r>
              <a:rPr lang="ru-RU" sz="2400" dirty="0" smtClean="0"/>
              <a:t>и </a:t>
            </a:r>
            <a:r>
              <a:rPr lang="ru-RU" sz="2400" dirty="0" smtClean="0">
                <a:solidFill>
                  <a:schemeClr val="tx2"/>
                </a:solidFill>
              </a:rPr>
              <a:t>Человеческий Капитал </a:t>
            </a:r>
            <a:r>
              <a:rPr lang="ru-RU" sz="2400" dirty="0" smtClean="0"/>
              <a:t>(</a:t>
            </a:r>
            <a:r>
              <a:rPr lang="en-US" sz="2400" dirty="0" smtClean="0"/>
              <a:t>Human Capital)</a:t>
            </a:r>
            <a:endParaRPr lang="ru-RU" sz="2400" dirty="0" smtClean="0"/>
          </a:p>
          <a:p>
            <a:pPr algn="ctr"/>
            <a:r>
              <a:rPr lang="ru-RU" sz="2400" dirty="0" smtClean="0"/>
              <a:t>не являются синонимами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39775" y="3700572"/>
            <a:ext cx="7648575" cy="1588715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Трудовые Ресурсы</a:t>
            </a:r>
            <a:r>
              <a:rPr lang="ru-RU" sz="2400" dirty="0" smtClean="0"/>
              <a:t> могут быть</a:t>
            </a:r>
            <a:r>
              <a:rPr lang="en-US" sz="2400" dirty="0" smtClean="0"/>
              <a:t> </a:t>
            </a:r>
            <a:r>
              <a:rPr lang="ru-RU" sz="2400" dirty="0" smtClean="0"/>
              <a:t>преобразованы в </a:t>
            </a:r>
            <a:r>
              <a:rPr lang="ru-RU" sz="2400" dirty="0" smtClean="0">
                <a:solidFill>
                  <a:schemeClr val="tx2"/>
                </a:solidFill>
              </a:rPr>
              <a:t>Человеческий Капитал</a:t>
            </a:r>
            <a:r>
              <a:rPr lang="ru-RU" sz="2400" dirty="0" smtClean="0"/>
              <a:t>, если они приносят реальный доход и создают богатство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6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6724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финансовым капиталом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1" y="2340140"/>
            <a:ext cx="3816349" cy="27681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 Специализация на различных классах активов и стратегиях инвестирования</a:t>
            </a:r>
          </a:p>
          <a:p>
            <a:pPr marL="179388" indent="-179388">
              <a:buClr>
                <a:schemeClr val="tx2"/>
              </a:buClr>
            </a:pPr>
            <a:endParaRPr lang="ru-RU" sz="1400" dirty="0" smtClean="0"/>
          </a:p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 Нацеленность на поиск недооцененных компаний с высоким потенциалом развития</a:t>
            </a:r>
          </a:p>
          <a:p>
            <a:pPr marL="179388" indent="-179388">
              <a:buClr>
                <a:schemeClr val="tx2"/>
              </a:buClr>
            </a:pPr>
            <a:endParaRPr lang="ru-RU" sz="1400" dirty="0" smtClean="0"/>
          </a:p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 Глубокая экспертиза в оценке компаний различных классов капитализации</a:t>
            </a:r>
          </a:p>
          <a:p>
            <a:pPr marL="179388" indent="-179388">
              <a:buClr>
                <a:schemeClr val="tx2"/>
              </a:buClr>
            </a:pPr>
            <a:endParaRPr lang="ru-RU" sz="1400" dirty="0" smtClean="0"/>
          </a:p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 Формирование портфеля посредством выбора наиболее перспективных ценных бумаг</a:t>
            </a:r>
          </a:p>
          <a:p>
            <a:pPr marL="179388" indent="-179388">
              <a:buClr>
                <a:schemeClr val="tx2"/>
              </a:buClr>
            </a:pPr>
            <a:endParaRPr lang="ru-RU" sz="1400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198563"/>
          <a:ext cx="4320480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3249" y="508692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ASSET MANAGEMENT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1" y="1198563"/>
            <a:ext cx="3816350" cy="12009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Структурированный инвестиционный процесс, осуществляемый профессионалами: управляющими фондами, аналитиками, специалистами риск менеджмента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241533"/>
            <a:ext cx="4054415" cy="3525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 Соблюдение стандартов риск-менеджмента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4F6295-9447-43E5-830A-0DC7A1C99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E4F6295-9447-43E5-830A-0DC7A1C99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F13F47-672C-455C-8777-D085D6BD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3F13F47-672C-455C-8777-D085D6BDD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0A5000-1C53-4803-8F19-BB1246A5C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720A5000-1C53-4803-8F19-BB1246A5C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12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51520" y="1198563"/>
          <a:ext cx="4320480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739775" y="188913"/>
            <a:ext cx="8178801" cy="6604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Управление человеческим капиталом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246" y="508692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HUMAN CAPITAL MANAGEMENT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198563"/>
            <a:ext cx="4244196" cy="10221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Структурированный инвестиционный процесс, осуществляемый профессионалами: руководителями, специалистами по работе с персоналом, бизнес-консультантами</a:t>
            </a:r>
          </a:p>
          <a:p>
            <a:pPr marL="179388" indent="-179388">
              <a:buClr>
                <a:schemeClr val="tx2"/>
              </a:buClr>
            </a:pPr>
            <a:endParaRPr lang="ru-RU" sz="1400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2161310"/>
            <a:ext cx="4244196" cy="245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 Специализация на различных категориях персонала и стратегиях инвестирования</a:t>
            </a:r>
          </a:p>
          <a:p>
            <a:pPr marL="179388" indent="-179388">
              <a:buClr>
                <a:schemeClr val="tx2"/>
              </a:buClr>
            </a:pPr>
            <a:endParaRPr lang="ru-RU" sz="1400" dirty="0" smtClean="0"/>
          </a:p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 Нацеленность на поиск недооцененных сотрудников с высоким потенциалом развития</a:t>
            </a:r>
          </a:p>
          <a:p>
            <a:pPr marL="179388" indent="-179388">
              <a:buClr>
                <a:schemeClr val="tx2"/>
              </a:buClr>
            </a:pPr>
            <a:endParaRPr lang="ru-RU" sz="1400" dirty="0" smtClean="0"/>
          </a:p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 Глубокая экспертиза в оценке работников различных категорий и уровней</a:t>
            </a:r>
          </a:p>
          <a:p>
            <a:pPr marL="179388" indent="-179388">
              <a:buClr>
                <a:schemeClr val="tx2"/>
              </a:buClr>
            </a:pPr>
            <a:endParaRPr lang="ru-RU" sz="1400" dirty="0" smtClean="0"/>
          </a:p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 Формирование команды посредством выбора наиболее перспективных работников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4602928"/>
            <a:ext cx="4244196" cy="3490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9388" indent="-179388">
              <a:buClr>
                <a:schemeClr val="tx2"/>
              </a:buClr>
              <a:buFont typeface="Arial" pitchFamily="34" charset="0"/>
              <a:buChar char="•"/>
            </a:pPr>
            <a:r>
              <a:rPr lang="ru-RU" sz="1400" dirty="0" smtClean="0"/>
              <a:t>Соблюдение стандартов риск-менеджмента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4F6295-9447-43E5-830A-0DC7A1C99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graphicEl>
                                              <a:dgm id="{DE4F6295-9447-43E5-830A-0DC7A1C99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F13F47-672C-455C-8777-D085D6BD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E3F13F47-672C-455C-8777-D085D6BDD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0A5000-1C53-4803-8F19-BB1246A5C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720A5000-1C53-4803-8F19-BB1246A5C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10" grpId="0"/>
      <p:bldP spid="11" grpId="0"/>
      <p:bldP spid="13" grpId="0" build="p" bldLvl="2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493" name="Text Box 13"/>
          <p:cNvSpPr txBox="1">
            <a:spLocks noChangeArrowheads="1"/>
          </p:cNvSpPr>
          <p:nvPr/>
        </p:nvSpPr>
        <p:spPr bwMode="auto">
          <a:xfrm>
            <a:off x="739775" y="1198563"/>
            <a:ext cx="7648575" cy="213987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3600" tIns="46800" rIns="93600" bIns="46800" anchor="ctr"/>
          <a:lstStyle/>
          <a:p>
            <a:pPr algn="ctr"/>
            <a:r>
              <a:rPr lang="ru-RU" sz="2800" dirty="0" smtClean="0"/>
              <a:t>Отдача от инвестиций в образование составляет 12-14% </a:t>
            </a:r>
            <a:r>
              <a:rPr lang="ru-RU" sz="2800" b="1" dirty="0" smtClean="0">
                <a:solidFill>
                  <a:schemeClr val="tx2"/>
                </a:solidFill>
              </a:rPr>
              <a:t>дополнительной </a:t>
            </a:r>
            <a:r>
              <a:rPr lang="ru-RU" sz="2800" dirty="0" smtClean="0"/>
              <a:t>годовой прибыли.</a:t>
            </a:r>
          </a:p>
          <a:p>
            <a:pPr algn="r">
              <a:spcBef>
                <a:spcPts val="1200"/>
              </a:spcBef>
            </a:pPr>
            <a:r>
              <a:rPr lang="ru-RU" dirty="0" smtClean="0"/>
              <a:t>Исследование Гэрри Беккера (1992г.)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возврат инвестиций в Человеческий Капитал</a:t>
            </a:r>
            <a:endParaRPr lang="ru-RU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39776" y="3686175"/>
            <a:ext cx="7656512" cy="219702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3600" tIns="46800" rIns="93600" bIns="46800" anchor="ctr"/>
          <a:lstStyle/>
          <a:p>
            <a:pPr algn="ctr"/>
            <a:r>
              <a:rPr lang="ru-RU" sz="2800" dirty="0" smtClean="0"/>
              <a:t> Предельная эффективность инвестирования в Человеческий </a:t>
            </a:r>
            <a:r>
              <a:rPr lang="ru-RU" sz="2800" smtClean="0"/>
              <a:t>Капитал почти </a:t>
            </a:r>
            <a:r>
              <a:rPr lang="ru-RU" sz="2800" b="1" smtClean="0">
                <a:solidFill>
                  <a:schemeClr val="tx2"/>
                </a:solidFill>
              </a:rPr>
              <a:t>втрое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превышает</a:t>
            </a:r>
            <a:r>
              <a:rPr lang="ru-RU" sz="2800" dirty="0" smtClean="0"/>
              <a:t> прибыль от капиталовложений в основные фонды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0493" grpId="0" animBg="1"/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исследования </a:t>
            </a:r>
            <a:r>
              <a:rPr lang="en-US" dirty="0" smtClean="0"/>
              <a:t>MCKINSEY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9775" y="1198563"/>
            <a:ext cx="7648575" cy="495141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1997 год:</a:t>
            </a:r>
          </a:p>
          <a:p>
            <a:pPr marL="273050" indent="-27305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800" dirty="0" smtClean="0"/>
              <a:t> 77 крупных корпораций</a:t>
            </a:r>
          </a:p>
          <a:p>
            <a:pPr marL="273050" indent="-27305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800" dirty="0" smtClean="0"/>
              <a:t> 18 успешных компаний</a:t>
            </a:r>
            <a:r>
              <a:rPr lang="en-US" sz="2800" dirty="0" smtClean="0"/>
              <a:t> </a:t>
            </a:r>
            <a:r>
              <a:rPr lang="ru-RU" sz="2800" dirty="0" smtClean="0"/>
              <a:t>среднего размера</a:t>
            </a:r>
          </a:p>
          <a:p>
            <a:pPr marL="273050" indent="-27305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800" dirty="0" smtClean="0"/>
              <a:t> 5960 топ менеджеров</a:t>
            </a:r>
          </a:p>
          <a:p>
            <a:pPr>
              <a:lnSpc>
                <a:spcPct val="120000"/>
              </a:lnSpc>
            </a:pPr>
            <a:endParaRPr lang="ru-RU" sz="2800" dirty="0" smtClean="0"/>
          </a:p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2000 год:</a:t>
            </a:r>
          </a:p>
          <a:p>
            <a:pPr marL="273050" indent="-27305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800" dirty="0" smtClean="0"/>
              <a:t> 35 крупных корпораций</a:t>
            </a:r>
          </a:p>
          <a:p>
            <a:pPr marL="273050" indent="-27305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800" dirty="0" smtClean="0"/>
              <a:t> 19 успешных компаний среднего размера</a:t>
            </a:r>
          </a:p>
          <a:p>
            <a:pPr marL="273050" indent="-273050">
              <a:lnSpc>
                <a:spcPct val="120000"/>
              </a:lnSpc>
              <a:buClr>
                <a:schemeClr val="tx2"/>
              </a:buClr>
              <a:buFont typeface="Arial" pitchFamily="34" charset="0"/>
              <a:buChar char="•"/>
            </a:pPr>
            <a:r>
              <a:rPr lang="ru-RU" sz="2800" dirty="0" smtClean="0"/>
              <a:t> 6900 топ менеджеров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Group 38"/>
          <p:cNvGraphicFramePr>
            <a:graphicFrameLocks noGrp="1"/>
          </p:cNvGraphicFramePr>
          <p:nvPr/>
        </p:nvGraphicFramePr>
        <p:xfrm>
          <a:off x="0" y="0"/>
          <a:ext cx="9144000" cy="671789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30338"/>
                <a:gridCol w="4360862"/>
                <a:gridCol w="1354138"/>
                <a:gridCol w="1998662"/>
              </a:tblGrid>
              <a:tr h="767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вовлеченности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 уровня вовлеченности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ДЕЙСТВУЙ... Повышай уровень вовлеченности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</a:tr>
              <a:tr h="1727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Полностью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Вовлечен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Страстное отношение к работе и к компании</a:t>
                      </a: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Сделает всё для достижения результата</a:t>
                      </a: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Чувствует себя владельцем процесса</a:t>
                      </a: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Его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отличает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постоянное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достижение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результатов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высокого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качества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Находит инновационные решения сложнейших проблем</a:t>
                      </a: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Является лидером и образцом для подражания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122%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Прибыль 22%!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Менеджеры своими действиями могут поддерживать такой уровень вовлеченности у 100% своих полностью вовлеченных сотрудников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24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Вовлечен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Сконцентрирован на своих результатах, проектах и л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ичных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обязанностях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Постоянно достигает хороших результатов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Всегда выполняет свою часть работы</a:t>
                      </a:r>
                    </a:p>
                    <a:p>
                      <a:pPr marL="180975" marR="0" lvl="0" indent="-1809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 взаимодействует с коллегами и помогает, если его об этом попросят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Менеджеры своими действиями могут сделать 1 из 5 вовлеченных сотрудников полностью вовлеченными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</a:tr>
              <a:tr h="1526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Частично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Вовлечен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Выборочно расходует свою энергию</a:t>
                      </a: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Много времени проводит за выполнением дел, которые не приносят пользы клиентам или компании</a:t>
                      </a: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 работает только по принуждению или под наблюдением</a:t>
                      </a: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Сделает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что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угодно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чтобы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вы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й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ти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сухим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из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воды</a:t>
                      </a:r>
                      <a:endParaRPr kumimoji="0" lang="ru-RU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Умело отвлекает окружающих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Убыток 25%!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Менеджеры своими действиями могут сделать 1 из 2 частично вовлеченных сотрудников вовлеченными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23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Уровень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Невовлечен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Работает только тогда, когда вынужден; на самом деле хочет заниматься чем-то другим</a:t>
                      </a: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Результаты не соответствуют установленным стандартам</a:t>
                      </a: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Практикует разделение на МЫ и ОНИ</a:t>
                      </a:r>
                    </a:p>
                    <a:p>
                      <a:pPr marL="176213" marR="0" lvl="0" indent="-17621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Symbol" pitchFamily="18" charset="2"/>
                        <a:buChar char=""/>
                        <a:tabLst>
                          <a:tab pos="274638" algn="l"/>
                        </a:tabLst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Негативное отношение к компании, коллегам и клиентам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Убыток 45%!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Менеджеры своими действиями могут сделать 1 из 10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невовлеченных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сотрудников вовлеченными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470" y="802785"/>
            <a:ext cx="1332000" cy="1644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68" y="2546104"/>
            <a:ext cx="1332000" cy="118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470" y="3847723"/>
            <a:ext cx="1332000" cy="1451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468" y="5355771"/>
            <a:ext cx="1332000" cy="1451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351164" y="802785"/>
            <a:ext cx="4446692" cy="1644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351162" y="2546104"/>
            <a:ext cx="4446692" cy="118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351164" y="3847723"/>
            <a:ext cx="4446692" cy="1451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360215" y="5355771"/>
            <a:ext cx="4446692" cy="1451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788335" y="802785"/>
            <a:ext cx="1336742" cy="1644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806439" y="2546104"/>
            <a:ext cx="1336742" cy="118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88335" y="3847723"/>
            <a:ext cx="1336742" cy="1451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806439" y="5355771"/>
            <a:ext cx="1336742" cy="1451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7097917" y="802785"/>
            <a:ext cx="2045381" cy="1644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7097915" y="2546104"/>
            <a:ext cx="2045381" cy="1184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097917" y="3847723"/>
            <a:ext cx="2045381" cy="1451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097915" y="5355771"/>
            <a:ext cx="2045381" cy="1451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Line 12"/>
          <p:cNvSpPr>
            <a:spLocks noChangeShapeType="1"/>
          </p:cNvSpPr>
          <p:nvPr/>
        </p:nvSpPr>
        <p:spPr bwMode="auto">
          <a:xfrm>
            <a:off x="739775" y="2564904"/>
            <a:ext cx="76485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755650" y="1196973"/>
            <a:ext cx="7632700" cy="1007891"/>
            <a:chOff x="755650" y="1196973"/>
            <a:chExt cx="7632700" cy="74448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755650" y="1196973"/>
              <a:ext cx="8636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1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1746250" y="1196973"/>
              <a:ext cx="66421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dirty="0" smtClean="0">
                  <a:solidFill>
                    <a:schemeClr val="tx1"/>
                  </a:solidFill>
                </a:rPr>
                <a:t>Понимаете ли Вы</a:t>
              </a:r>
              <a:r>
                <a:rPr lang="en-US" sz="2400" dirty="0" smtClean="0">
                  <a:solidFill>
                    <a:schemeClr val="tx1"/>
                  </a:solidFill>
                </a:rPr>
                <a:t>, каких бизнес-целей</a:t>
              </a:r>
              <a:r>
                <a:rPr lang="ru-RU" sz="2400" dirty="0" smtClean="0">
                  <a:solidFill>
                    <a:schemeClr val="tx1"/>
                  </a:solidFill>
                </a:rPr>
                <a:t/>
              </a:r>
              <a:br>
                <a:rPr lang="ru-RU" sz="2400" dirty="0" smtClean="0">
                  <a:solidFill>
                    <a:schemeClr val="tx1"/>
                  </a:solidFill>
                </a:rPr>
              </a:br>
              <a:r>
                <a:rPr lang="en-US" sz="2400" dirty="0" smtClean="0">
                  <a:solidFill>
                    <a:schemeClr val="tx1"/>
                  </a:solidFill>
                </a:rPr>
                <a:t>должна достичь Ваша </a:t>
              </a:r>
              <a:r>
                <a:rPr lang="ru-RU" sz="2400" dirty="0" smtClean="0">
                  <a:solidFill>
                    <a:schemeClr val="tx1"/>
                  </a:solidFill>
                </a:rPr>
                <a:t>компания</a:t>
              </a:r>
              <a:r>
                <a:rPr lang="en-US" sz="2400" dirty="0" smtClean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5004048" y="5661248"/>
            <a:ext cx="864096" cy="5046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03848" y="3590925"/>
            <a:ext cx="864096" cy="257492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996952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81%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188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«ДА», 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4344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«НЕТ», 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55650" y="6165850"/>
            <a:ext cx="76327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860032" y="5013176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</a:rPr>
              <a:t>19%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  <p:bldP spid="15" grpId="0"/>
      <p:bldP spid="1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Line 12"/>
          <p:cNvSpPr>
            <a:spLocks noChangeShapeType="1"/>
          </p:cNvSpPr>
          <p:nvPr/>
        </p:nvSpPr>
        <p:spPr bwMode="auto">
          <a:xfrm>
            <a:off x="739775" y="2564904"/>
            <a:ext cx="76485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755650" y="1196973"/>
            <a:ext cx="7632700" cy="1007891"/>
            <a:chOff x="755650" y="1196973"/>
            <a:chExt cx="7632700" cy="74448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755650" y="1196973"/>
              <a:ext cx="8636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2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1746250" y="1196973"/>
              <a:ext cx="66421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400" dirty="0" smtClean="0">
                  <a:solidFill>
                    <a:schemeClr val="tx1"/>
                  </a:solidFill>
                </a:rPr>
                <a:t>Знаете ли Вы, какие потребности клиентов должна удовлетворять Ваша компания?</a:t>
              </a: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5004048" y="5410200"/>
            <a:ext cx="864096" cy="7556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3810000"/>
            <a:ext cx="864096" cy="23558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59832" y="3232026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74%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1188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«ДА», 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4344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«НЕТ», 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55650" y="6165850"/>
            <a:ext cx="76327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4860032" y="4821535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</a:rPr>
              <a:t>26%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4" grpId="0"/>
      <p:bldP spid="25" grpId="0"/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Line 12"/>
          <p:cNvSpPr>
            <a:spLocks noChangeShapeType="1"/>
          </p:cNvSpPr>
          <p:nvPr/>
        </p:nvSpPr>
        <p:spPr bwMode="auto">
          <a:xfrm>
            <a:off x="739775" y="2564904"/>
            <a:ext cx="76485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755650" y="1196973"/>
            <a:ext cx="7632700" cy="1007891"/>
            <a:chOff x="755650" y="1196973"/>
            <a:chExt cx="7632700" cy="74448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755650" y="1196973"/>
              <a:ext cx="8636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3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1746250" y="1196973"/>
              <a:ext cx="66421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ts val="2500"/>
                </a:lnSpc>
              </a:pPr>
              <a:r>
                <a:rPr lang="ru-RU" sz="2400" dirty="0" smtClean="0">
                  <a:solidFill>
                    <a:schemeClr val="tx1"/>
                  </a:solidFill>
                </a:rPr>
                <a:t>Знаете ли Вы, каких конкретно результатов в сфере управления талантами пытается достичь Ваша компания? 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004048" y="3212976"/>
            <a:ext cx="864096" cy="2952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059832" y="5445224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7%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1188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«ДА», 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44344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«НЕТ», 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55650" y="6165850"/>
            <a:ext cx="76327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203848" y="6040338"/>
            <a:ext cx="864096" cy="1255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4864993" y="2649984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</a:rPr>
              <a:t>93%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9" grpId="0"/>
      <p:bldP spid="31" grpId="0" animBg="1"/>
      <p:bldP spid="3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Line 12"/>
          <p:cNvSpPr>
            <a:spLocks noChangeShapeType="1"/>
          </p:cNvSpPr>
          <p:nvPr/>
        </p:nvSpPr>
        <p:spPr bwMode="auto">
          <a:xfrm>
            <a:off x="739775" y="2564904"/>
            <a:ext cx="76485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755650" y="1196973"/>
            <a:ext cx="7632700" cy="1007891"/>
            <a:chOff x="755650" y="1196973"/>
            <a:chExt cx="7632700" cy="74448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755650" y="1196973"/>
              <a:ext cx="8636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4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1746250" y="1196973"/>
              <a:ext cx="66421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000" dirty="0" smtClean="0">
                  <a:solidFill>
                    <a:schemeClr val="tx1"/>
                  </a:solidFill>
                </a:rPr>
                <a:t>Знаете ли Вы, какие действия Вам нужно совершать каждый день/каждую неделю, чтобы повысить уровень эффективности своих сотрудников? 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004048" y="4149080"/>
            <a:ext cx="864096" cy="2016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5157192"/>
            <a:ext cx="864096" cy="10086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4581128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32%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1188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«ДА», 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44344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«НЕТ», 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755650" y="6165850"/>
            <a:ext cx="76327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860032" y="3573016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</a:rPr>
              <a:t>68%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  <p:bldP spid="23" grpId="0"/>
      <p:bldP spid="28" grpId="0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Line 12"/>
          <p:cNvSpPr>
            <a:spLocks noChangeShapeType="1"/>
          </p:cNvSpPr>
          <p:nvPr/>
        </p:nvSpPr>
        <p:spPr bwMode="auto">
          <a:xfrm>
            <a:off x="739775" y="2564904"/>
            <a:ext cx="76485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755650" y="1196973"/>
            <a:ext cx="7632700" cy="1007891"/>
            <a:chOff x="755650" y="1196973"/>
            <a:chExt cx="7632700" cy="74448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755650" y="1196973"/>
              <a:ext cx="8636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5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1746250" y="1196973"/>
              <a:ext cx="66421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tx1"/>
                  </a:solidFill>
                </a:rPr>
                <a:t>Достаточно ли времени и сил тратят менеджеры в Вашей компании на вовлечение и удержание талантов?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059832" y="4941168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21%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188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«ДА», 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4344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«НЕТ», 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55650" y="6165850"/>
            <a:ext cx="76327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03848" y="5517232"/>
            <a:ext cx="864096" cy="6486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860032" y="3140980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</a:rPr>
              <a:t>79%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4048" y="3717032"/>
            <a:ext cx="864096" cy="2448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8" grpId="0" animBg="1"/>
      <p:bldP spid="29" grpId="0"/>
      <p:bldP spid="3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Line 12"/>
          <p:cNvSpPr>
            <a:spLocks noChangeShapeType="1"/>
          </p:cNvSpPr>
          <p:nvPr/>
        </p:nvSpPr>
        <p:spPr bwMode="auto">
          <a:xfrm>
            <a:off x="739775" y="2564904"/>
            <a:ext cx="76485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755650" y="1196973"/>
            <a:ext cx="7632700" cy="1007891"/>
            <a:chOff x="755650" y="1196973"/>
            <a:chExt cx="7632700" cy="74448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755650" y="1196973"/>
              <a:ext cx="8636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6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1746250" y="1196973"/>
              <a:ext cx="66421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2500"/>
                </a:lnSpc>
              </a:pPr>
              <a:r>
                <a:rPr lang="ru-RU" sz="2400" dirty="0" smtClean="0">
                  <a:solidFill>
                    <a:schemeClr val="tx1"/>
                  </a:solidFill>
                </a:rPr>
                <a:t>Возлагает ли компания на Вас ответственность за вовлечение и удержание Ваших сотрудников?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11188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«ДА», 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4344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«НЕТ», 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755650" y="6165850"/>
            <a:ext cx="76327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059832" y="5157192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14%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03848" y="5733256"/>
            <a:ext cx="864096" cy="4325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004048" y="3472873"/>
            <a:ext cx="864096" cy="26929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60032" y="2888000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</a:rPr>
              <a:t>86%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3" grpId="0"/>
      <p:bldP spid="28" grpId="0" animBg="1"/>
      <p:bldP spid="3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Line 12"/>
          <p:cNvSpPr>
            <a:spLocks noChangeShapeType="1"/>
          </p:cNvSpPr>
          <p:nvPr/>
        </p:nvSpPr>
        <p:spPr bwMode="auto">
          <a:xfrm>
            <a:off x="739775" y="2564904"/>
            <a:ext cx="764857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Группа 14"/>
          <p:cNvGrpSpPr/>
          <p:nvPr/>
        </p:nvGrpSpPr>
        <p:grpSpPr>
          <a:xfrm>
            <a:off x="755650" y="1196973"/>
            <a:ext cx="7632700" cy="1007891"/>
            <a:chOff x="755650" y="1196973"/>
            <a:chExt cx="7632700" cy="744489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755650" y="1196973"/>
              <a:ext cx="8636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chemeClr val="tx1"/>
                  </a:solidFill>
                </a:rPr>
                <a:t>7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с двумя скругленными противолежащими углами 16"/>
            <p:cNvSpPr/>
            <p:nvPr/>
          </p:nvSpPr>
          <p:spPr>
            <a:xfrm>
              <a:off x="1746250" y="1196973"/>
              <a:ext cx="6642100" cy="744489"/>
            </a:xfrm>
            <a:prstGeom prst="round2Diag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ts val="2500"/>
                </a:lnSpc>
              </a:pPr>
              <a:r>
                <a:rPr lang="ru-RU" sz="2400" dirty="0" smtClean="0">
                  <a:solidFill>
                    <a:schemeClr val="tx1"/>
                  </a:solidFill>
                </a:rPr>
                <a:t>Знаете ли Вы, что именно Ваши сотрудники считают преимуществами,</a:t>
              </a:r>
              <a:br>
                <a:rPr lang="ru-RU" sz="2400" dirty="0" smtClean="0">
                  <a:solidFill>
                    <a:schemeClr val="tx1"/>
                  </a:solidFill>
                </a:rPr>
              </a:br>
              <a:r>
                <a:rPr lang="ru-RU" sz="2400" dirty="0" smtClean="0">
                  <a:solidFill>
                    <a:schemeClr val="tx1"/>
                  </a:solidFill>
                </a:rPr>
                <a:t>а что недостатками своей работы?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11188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 algn="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«ДА», 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4344" y="5589240"/>
            <a:ext cx="2520652" cy="576040"/>
          </a:xfrm>
          <a:prstGeom prst="rect">
            <a:avLst/>
          </a:prstGeom>
        </p:spPr>
        <p:txBody>
          <a:bodyPr anchor="b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«НЕТ», 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55650" y="6165850"/>
            <a:ext cx="76327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059832" y="4653136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31%</a:t>
            </a:r>
            <a:endParaRPr lang="en-US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03848" y="5219675"/>
            <a:ext cx="864096" cy="9461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60032" y="3429000"/>
            <a:ext cx="1152500" cy="57604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tx2"/>
                </a:solidFill>
              </a:rPr>
              <a:t>69%</a:t>
            </a:r>
            <a:endParaRPr lang="en-US" sz="2800" b="1" dirty="0" smtClean="0">
              <a:solidFill>
                <a:schemeClr val="tx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4048" y="4005064"/>
            <a:ext cx="864096" cy="21607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3" grpId="0" animBg="1"/>
      <p:bldP spid="24" grpId="0"/>
      <p:bldP spid="2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grpSp>
        <p:nvGrpSpPr>
          <p:cNvPr id="3" name="Группа 28"/>
          <p:cNvGrpSpPr/>
          <p:nvPr/>
        </p:nvGrpSpPr>
        <p:grpSpPr>
          <a:xfrm>
            <a:off x="1290570" y="1052414"/>
            <a:ext cx="3497454" cy="2663924"/>
            <a:chOff x="1290570" y="1052414"/>
            <a:chExt cx="3497454" cy="2663924"/>
          </a:xfrm>
        </p:grpSpPr>
        <p:sp>
          <p:nvSpPr>
            <p:cNvPr id="9" name="TextBox 8"/>
            <p:cNvSpPr txBox="1"/>
            <p:nvPr/>
          </p:nvSpPr>
          <p:spPr>
            <a:xfrm>
              <a:off x="1492876" y="1196975"/>
              <a:ext cx="1152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19%</a:t>
              </a:r>
              <a:endParaRPr lang="ru-RU" sz="2800" b="1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14" name="Диаграмма 13"/>
            <p:cNvGraphicFramePr/>
            <p:nvPr/>
          </p:nvGraphicFramePr>
          <p:xfrm>
            <a:off x="1290570" y="1052414"/>
            <a:ext cx="3497454" cy="2663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" name="Группа 30"/>
          <p:cNvGrpSpPr/>
          <p:nvPr/>
        </p:nvGrpSpPr>
        <p:grpSpPr>
          <a:xfrm>
            <a:off x="5444657" y="3572614"/>
            <a:ext cx="3497454" cy="2677023"/>
            <a:chOff x="5444657" y="3572614"/>
            <a:chExt cx="3497454" cy="2677023"/>
          </a:xfrm>
        </p:grpSpPr>
        <p:sp>
          <p:nvSpPr>
            <p:cNvPr id="10" name="TextBox 9"/>
            <p:cNvSpPr txBox="1"/>
            <p:nvPr/>
          </p:nvSpPr>
          <p:spPr>
            <a:xfrm>
              <a:off x="7790057" y="3572614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3%</a:t>
              </a:r>
              <a:endParaRPr lang="ru-RU" sz="2800" b="1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15" name="Диаграмма 14"/>
            <p:cNvGraphicFramePr/>
            <p:nvPr/>
          </p:nvGraphicFramePr>
          <p:xfrm>
            <a:off x="5444657" y="3585713"/>
            <a:ext cx="3497454" cy="2663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5" name="Группа 29"/>
          <p:cNvGrpSpPr/>
          <p:nvPr/>
        </p:nvGrpSpPr>
        <p:grpSpPr>
          <a:xfrm>
            <a:off x="395536" y="3573016"/>
            <a:ext cx="3497454" cy="2665412"/>
            <a:chOff x="395536" y="3573016"/>
            <a:chExt cx="3497454" cy="2665412"/>
          </a:xfrm>
        </p:grpSpPr>
        <p:sp>
          <p:nvSpPr>
            <p:cNvPr id="13" name="TextBox 12"/>
            <p:cNvSpPr txBox="1"/>
            <p:nvPr/>
          </p:nvSpPr>
          <p:spPr>
            <a:xfrm>
              <a:off x="755650" y="3573016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8%</a:t>
              </a:r>
              <a:endParaRPr lang="ru-RU" sz="2800" b="1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16" name="Диаграмма 15"/>
            <p:cNvGraphicFramePr/>
            <p:nvPr/>
          </p:nvGraphicFramePr>
          <p:xfrm>
            <a:off x="395536" y="3574504"/>
            <a:ext cx="3497454" cy="2663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6" name="Группа 26"/>
          <p:cNvGrpSpPr/>
          <p:nvPr/>
        </p:nvGrpSpPr>
        <p:grpSpPr>
          <a:xfrm>
            <a:off x="2980933" y="3588782"/>
            <a:ext cx="3497454" cy="2663924"/>
            <a:chOff x="2823273" y="3573016"/>
            <a:chExt cx="3497454" cy="2663924"/>
          </a:xfrm>
        </p:grpSpPr>
        <p:sp>
          <p:nvSpPr>
            <p:cNvPr id="12" name="TextBox 11"/>
            <p:cNvSpPr txBox="1"/>
            <p:nvPr/>
          </p:nvSpPr>
          <p:spPr>
            <a:xfrm>
              <a:off x="3707904" y="3573016"/>
              <a:ext cx="864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3%</a:t>
              </a:r>
              <a:endParaRPr lang="ru-RU" sz="2800" b="1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17" name="Диаграмма 16"/>
            <p:cNvGraphicFramePr/>
            <p:nvPr/>
          </p:nvGraphicFramePr>
          <p:xfrm>
            <a:off x="2823273" y="3573016"/>
            <a:ext cx="3497454" cy="2663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7" name="Группа 27"/>
          <p:cNvGrpSpPr/>
          <p:nvPr/>
        </p:nvGrpSpPr>
        <p:grpSpPr>
          <a:xfrm>
            <a:off x="4496746" y="1009480"/>
            <a:ext cx="3699687" cy="2663924"/>
            <a:chOff x="4890896" y="1009480"/>
            <a:chExt cx="3699687" cy="2663924"/>
          </a:xfrm>
        </p:grpSpPr>
        <p:sp>
          <p:nvSpPr>
            <p:cNvPr id="11" name="TextBox 10"/>
            <p:cNvSpPr txBox="1"/>
            <p:nvPr/>
          </p:nvSpPr>
          <p:spPr>
            <a:xfrm>
              <a:off x="7510463" y="1198563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/>
                  </a:solidFill>
                </a:rPr>
                <a:t>16%</a:t>
              </a:r>
              <a:endParaRPr lang="ru-RU" sz="2800" b="1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18" name="Диаграмма 17"/>
            <p:cNvGraphicFramePr/>
            <p:nvPr/>
          </p:nvGraphicFramePr>
          <p:xfrm>
            <a:off x="4890896" y="1009480"/>
            <a:ext cx="3497454" cy="2663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493" name="Text Box 13"/>
          <p:cNvSpPr txBox="1">
            <a:spLocks noChangeArrowheads="1"/>
          </p:cNvSpPr>
          <p:nvPr/>
        </p:nvSpPr>
        <p:spPr bwMode="auto">
          <a:xfrm>
            <a:off x="739775" y="1261284"/>
            <a:ext cx="7648575" cy="196499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3600" tIns="46800" rIns="93600" bIns="46800" anchor="ctr"/>
          <a:lstStyle/>
          <a:p>
            <a:pPr algn="ctr"/>
            <a:r>
              <a:rPr lang="ru-RU" sz="2800" dirty="0" smtClean="0"/>
              <a:t>Сколько усилий должен вкладывать менеджер среднего звена, чтобы в целом соответствовать ожиданиям своего руководителя?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39775" y="3716338"/>
            <a:ext cx="7648575" cy="1964996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93600" tIns="46800" rIns="93600" bIns="46800" anchor="ctr"/>
          <a:lstStyle/>
          <a:p>
            <a:pPr algn="ctr"/>
            <a:r>
              <a:rPr lang="ru-RU" sz="2800" dirty="0" smtClean="0"/>
              <a:t>Каков предел контроля выполнения работы менеджера или специалиста умственного труда?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049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МОДЕЛЬ гЕРЦБЕРГА</a:t>
            </a:r>
          </a:p>
        </p:txBody>
      </p:sp>
      <p:sp>
        <p:nvSpPr>
          <p:cNvPr id="123910" name="Rectangle 4"/>
          <p:cNvSpPr>
            <a:spLocks noChangeArrowheads="1"/>
          </p:cNvSpPr>
          <p:nvPr/>
        </p:nvSpPr>
        <p:spPr bwMode="auto">
          <a:xfrm>
            <a:off x="739775" y="1196975"/>
            <a:ext cx="2524041" cy="493236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3911" name="Line 5"/>
          <p:cNvSpPr>
            <a:spLocks noChangeShapeType="1"/>
          </p:cNvSpPr>
          <p:nvPr/>
        </p:nvSpPr>
        <p:spPr bwMode="auto">
          <a:xfrm>
            <a:off x="739776" y="3500438"/>
            <a:ext cx="3062042" cy="0"/>
          </a:xfrm>
          <a:prstGeom prst="line">
            <a:avLst/>
          </a:prstGeom>
          <a:noFill/>
          <a:ln w="28575">
            <a:solidFill>
              <a:schemeClr val="bg2">
                <a:lumMod val="6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912" name="Text Box 6"/>
          <p:cNvSpPr txBox="1">
            <a:spLocks noChangeArrowheads="1"/>
          </p:cNvSpPr>
          <p:nvPr/>
        </p:nvSpPr>
        <p:spPr bwMode="auto">
          <a:xfrm>
            <a:off x="929614" y="1435162"/>
            <a:ext cx="1908175" cy="3936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Рост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23913" name="Text Box 7"/>
          <p:cNvSpPr txBox="1">
            <a:spLocks noChangeArrowheads="1"/>
          </p:cNvSpPr>
          <p:nvPr/>
        </p:nvSpPr>
        <p:spPr bwMode="auto">
          <a:xfrm>
            <a:off x="891602" y="3573463"/>
            <a:ext cx="1908175" cy="2325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ru-RU" sz="1400" b="1" dirty="0">
                <a:solidFill>
                  <a:schemeClr val="bg1"/>
                </a:solidFill>
              </a:rPr>
              <a:t>Организация и управление</a:t>
            </a:r>
          </a:p>
          <a:p>
            <a:pPr algn="l">
              <a:spcBef>
                <a:spcPct val="50000"/>
              </a:spcBef>
              <a:buFontTx/>
              <a:buNone/>
            </a:pPr>
            <a:r>
              <a:rPr lang="ru-RU" sz="1400" b="1" dirty="0">
                <a:solidFill>
                  <a:schemeClr val="bg1"/>
                </a:solidFill>
              </a:rPr>
              <a:t>Отношения</a:t>
            </a:r>
          </a:p>
          <a:p>
            <a:pPr algn="l">
              <a:spcBef>
                <a:spcPct val="50000"/>
              </a:spcBef>
              <a:buFontTx/>
              <a:buNone/>
            </a:pPr>
            <a:r>
              <a:rPr lang="ru-RU" sz="1400" b="1" dirty="0">
                <a:solidFill>
                  <a:schemeClr val="bg1"/>
                </a:solidFill>
              </a:rPr>
              <a:t>Статус</a:t>
            </a:r>
          </a:p>
          <a:p>
            <a:pPr algn="l">
              <a:spcBef>
                <a:spcPct val="50000"/>
              </a:spcBef>
              <a:buFontTx/>
              <a:buNone/>
            </a:pPr>
            <a:r>
              <a:rPr lang="ru-RU" sz="1400" b="1" dirty="0">
                <a:solidFill>
                  <a:schemeClr val="bg1"/>
                </a:solidFill>
              </a:rPr>
              <a:t>Рабочие условия</a:t>
            </a:r>
          </a:p>
          <a:p>
            <a:pPr algn="l">
              <a:spcBef>
                <a:spcPct val="50000"/>
              </a:spcBef>
              <a:buFontTx/>
              <a:buNone/>
            </a:pPr>
            <a:r>
              <a:rPr lang="ru-RU" sz="1400" b="1" dirty="0">
                <a:solidFill>
                  <a:schemeClr val="bg1"/>
                </a:solidFill>
              </a:rPr>
              <a:t>Надежность</a:t>
            </a:r>
          </a:p>
          <a:p>
            <a:pPr algn="l">
              <a:spcBef>
                <a:spcPct val="50000"/>
              </a:spcBef>
              <a:buFontTx/>
              <a:buNone/>
            </a:pPr>
            <a:r>
              <a:rPr lang="ru-RU" sz="1400" b="1" dirty="0">
                <a:solidFill>
                  <a:schemeClr val="bg1"/>
                </a:solidFill>
              </a:rPr>
              <a:t>Оплата</a:t>
            </a:r>
          </a:p>
        </p:txBody>
      </p:sp>
      <p:sp>
        <p:nvSpPr>
          <p:cNvPr id="1669128" name="Text Box 8"/>
          <p:cNvSpPr txBox="1">
            <a:spLocks noChangeArrowheads="1"/>
          </p:cNvSpPr>
          <p:nvPr/>
        </p:nvSpPr>
        <p:spPr bwMode="auto">
          <a:xfrm>
            <a:off x="3196652" y="2205038"/>
            <a:ext cx="23034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endParaRPr lang="ru-RU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3915" name="Text Box 9"/>
          <p:cNvSpPr txBox="1">
            <a:spLocks noChangeArrowheads="1"/>
          </p:cNvSpPr>
          <p:nvPr/>
        </p:nvSpPr>
        <p:spPr bwMode="auto">
          <a:xfrm rot="-5400000">
            <a:off x="2641120" y="2096294"/>
            <a:ext cx="19796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1400" b="1" dirty="0">
                <a:solidFill>
                  <a:schemeClr val="tx2"/>
                </a:solidFill>
              </a:rPr>
              <a:t>МОТИВАТОРЫ</a:t>
            </a:r>
          </a:p>
        </p:txBody>
      </p:sp>
      <p:sp>
        <p:nvSpPr>
          <p:cNvPr id="123916" name="Text Box 10"/>
          <p:cNvSpPr txBox="1">
            <a:spLocks noChangeArrowheads="1"/>
          </p:cNvSpPr>
          <p:nvPr/>
        </p:nvSpPr>
        <p:spPr bwMode="auto">
          <a:xfrm rot="-5400000">
            <a:off x="2747482" y="4446122"/>
            <a:ext cx="197961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1400" b="1" dirty="0">
                <a:solidFill>
                  <a:schemeClr val="tx2"/>
                </a:solidFill>
              </a:rPr>
              <a:t>ГИГИЕНИЧЕСКИЕ</a:t>
            </a:r>
            <a:br>
              <a:rPr lang="ru-RU" sz="1400" b="1" dirty="0">
                <a:solidFill>
                  <a:schemeClr val="tx2"/>
                </a:solidFill>
              </a:rPr>
            </a:br>
            <a:r>
              <a:rPr lang="ru-RU" sz="1400" b="1" dirty="0">
                <a:solidFill>
                  <a:schemeClr val="tx2"/>
                </a:solidFill>
              </a:rPr>
              <a:t>ФАКТОРЫ</a:t>
            </a:r>
          </a:p>
        </p:txBody>
      </p:sp>
      <p:grpSp>
        <p:nvGrpSpPr>
          <p:cNvPr id="2" name="Группа 29"/>
          <p:cNvGrpSpPr/>
          <p:nvPr/>
        </p:nvGrpSpPr>
        <p:grpSpPr>
          <a:xfrm>
            <a:off x="4616730" y="1094830"/>
            <a:ext cx="3842077" cy="5089525"/>
            <a:chOff x="4616730" y="1094830"/>
            <a:chExt cx="3842077" cy="5089525"/>
          </a:xfrm>
        </p:grpSpPr>
        <p:grpSp>
          <p:nvGrpSpPr>
            <p:cNvPr id="3" name="Группа 28"/>
            <p:cNvGrpSpPr/>
            <p:nvPr/>
          </p:nvGrpSpPr>
          <p:grpSpPr>
            <a:xfrm>
              <a:off x="4797705" y="1455193"/>
              <a:ext cx="3229302" cy="4357687"/>
              <a:chOff x="4797705" y="1455193"/>
              <a:chExt cx="3229302" cy="4357687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4869142" y="3795168"/>
                <a:ext cx="971550" cy="2017712"/>
                <a:chOff x="2948" y="2341"/>
                <a:chExt cx="612" cy="1271"/>
              </a:xfrm>
            </p:grpSpPr>
            <p:sp>
              <p:nvSpPr>
                <p:cNvPr id="12393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948" y="2341"/>
                  <a:ext cx="612" cy="590"/>
                </a:xfrm>
                <a:prstGeom prst="line">
                  <a:avLst/>
                </a:prstGeom>
                <a:noFill/>
                <a:ln w="28575">
                  <a:solidFill>
                    <a:schemeClr val="bg2">
                      <a:lumMod val="65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669136" name="Line 16"/>
                <p:cNvSpPr>
                  <a:spLocks noChangeShapeType="1"/>
                </p:cNvSpPr>
                <p:nvPr/>
              </p:nvSpPr>
              <p:spPr bwMode="auto">
                <a:xfrm>
                  <a:off x="2948" y="2931"/>
                  <a:ext cx="590" cy="681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65000"/>
                    </a:schemeClr>
                  </a:solidFill>
                  <a:round/>
                  <a:headEnd/>
                  <a:tailEnd type="triangle" w="med" len="med"/>
                </a:ln>
                <a:effectLst>
                  <a:outerShdw dist="45791" dir="2021404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4797705" y="1455193"/>
                <a:ext cx="971550" cy="2017712"/>
                <a:chOff x="2948" y="2341"/>
                <a:chExt cx="612" cy="1271"/>
              </a:xfrm>
            </p:grpSpPr>
            <p:sp>
              <p:nvSpPr>
                <p:cNvPr id="12393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948" y="2341"/>
                  <a:ext cx="612" cy="590"/>
                </a:xfrm>
                <a:prstGeom prst="line">
                  <a:avLst/>
                </a:prstGeom>
                <a:noFill/>
                <a:ln w="28575">
                  <a:solidFill>
                    <a:schemeClr val="bg2">
                      <a:lumMod val="65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669139" name="Line 19"/>
                <p:cNvSpPr>
                  <a:spLocks noChangeShapeType="1"/>
                </p:cNvSpPr>
                <p:nvPr/>
              </p:nvSpPr>
              <p:spPr bwMode="auto">
                <a:xfrm>
                  <a:off x="2948" y="2931"/>
                  <a:ext cx="590" cy="681"/>
                </a:xfrm>
                <a:prstGeom prst="line">
                  <a:avLst/>
                </a:prstGeom>
                <a:noFill/>
                <a:ln w="12700">
                  <a:solidFill>
                    <a:schemeClr val="bg2">
                      <a:lumMod val="65000"/>
                    </a:schemeClr>
                  </a:solidFill>
                  <a:round/>
                  <a:headEnd/>
                  <a:tailEnd type="triangle" w="med" len="med"/>
                </a:ln>
                <a:effectLst>
                  <a:outerShdw dist="45791" dir="2021404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ru-RU" dirty="0"/>
                </a:p>
              </p:txBody>
            </p:sp>
          </p:grpSp>
          <p:sp>
            <p:nvSpPr>
              <p:cNvPr id="123922" name="Text Box 20"/>
              <p:cNvSpPr txBox="1">
                <a:spLocks noChangeArrowheads="1"/>
              </p:cNvSpPr>
              <p:nvPr/>
            </p:nvSpPr>
            <p:spPr bwMode="auto">
              <a:xfrm>
                <a:off x="4905655" y="3939630"/>
                <a:ext cx="43180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ru-RU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+</a:t>
                </a:r>
              </a:p>
            </p:txBody>
          </p:sp>
          <p:sp>
            <p:nvSpPr>
              <p:cNvPr id="123923" name="Text Box 21"/>
              <p:cNvSpPr txBox="1">
                <a:spLocks noChangeArrowheads="1"/>
              </p:cNvSpPr>
              <p:nvPr/>
            </p:nvSpPr>
            <p:spPr bwMode="auto">
              <a:xfrm>
                <a:off x="4832630" y="1599655"/>
                <a:ext cx="43180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ru-RU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+</a:t>
                </a:r>
              </a:p>
            </p:txBody>
          </p:sp>
          <p:sp>
            <p:nvSpPr>
              <p:cNvPr id="123924" name="Text Box 22"/>
              <p:cNvSpPr txBox="1">
                <a:spLocks noChangeArrowheads="1"/>
              </p:cNvSpPr>
              <p:nvPr/>
            </p:nvSpPr>
            <p:spPr bwMode="auto">
              <a:xfrm>
                <a:off x="4832630" y="2895055"/>
                <a:ext cx="43180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ru-RU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</a:t>
                </a:r>
              </a:p>
            </p:txBody>
          </p:sp>
          <p:sp>
            <p:nvSpPr>
              <p:cNvPr id="123925" name="Text Box 23"/>
              <p:cNvSpPr txBox="1">
                <a:spLocks noChangeArrowheads="1"/>
              </p:cNvSpPr>
              <p:nvPr/>
            </p:nvSpPr>
            <p:spPr bwMode="auto">
              <a:xfrm>
                <a:off x="4869142" y="5271543"/>
                <a:ext cx="43180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ru-RU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-</a:t>
                </a:r>
              </a:p>
            </p:txBody>
          </p:sp>
          <p:sp>
            <p:nvSpPr>
              <p:cNvPr id="123926" name="Line 24"/>
              <p:cNvSpPr>
                <a:spLocks noChangeShapeType="1"/>
              </p:cNvSpPr>
              <p:nvPr/>
            </p:nvSpPr>
            <p:spPr bwMode="auto">
              <a:xfrm>
                <a:off x="8027007" y="1599655"/>
                <a:ext cx="0" cy="403225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6" name="Группа 27"/>
            <p:cNvGrpSpPr/>
            <p:nvPr/>
          </p:nvGrpSpPr>
          <p:grpSpPr>
            <a:xfrm>
              <a:off x="4616730" y="1094830"/>
              <a:ext cx="3842077" cy="5089525"/>
              <a:chOff x="4616730" y="1094830"/>
              <a:chExt cx="3842077" cy="5089525"/>
            </a:xfrm>
          </p:grpSpPr>
          <p:sp>
            <p:nvSpPr>
              <p:cNvPr id="123917" name="Text Box 11"/>
              <p:cNvSpPr txBox="1">
                <a:spLocks noChangeArrowheads="1"/>
              </p:cNvSpPr>
              <p:nvPr/>
            </p:nvSpPr>
            <p:spPr bwMode="auto">
              <a:xfrm>
                <a:off x="4940580" y="3436393"/>
                <a:ext cx="2087562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ru-RU" sz="1600" b="1" dirty="0">
                    <a:solidFill>
                      <a:schemeClr val="bg2">
                        <a:lumMod val="50000"/>
                      </a:schemeClr>
                    </a:solidFill>
                  </a:rPr>
                  <a:t>нейтральность</a:t>
                </a:r>
              </a:p>
            </p:txBody>
          </p:sp>
          <p:sp>
            <p:nvSpPr>
              <p:cNvPr id="123918" name="Text Box 12"/>
              <p:cNvSpPr txBox="1">
                <a:spLocks noChangeArrowheads="1"/>
              </p:cNvSpPr>
              <p:nvPr/>
            </p:nvSpPr>
            <p:spPr bwMode="auto">
              <a:xfrm>
                <a:off x="4724680" y="5847805"/>
                <a:ext cx="2808287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ru-RU" sz="1600" b="1" dirty="0">
                    <a:solidFill>
                      <a:schemeClr val="tx2"/>
                    </a:solidFill>
                  </a:rPr>
                  <a:t>неудовлетворенность</a:t>
                </a:r>
              </a:p>
            </p:txBody>
          </p:sp>
          <p:sp>
            <p:nvSpPr>
              <p:cNvPr id="123919" name="Text Box 13"/>
              <p:cNvSpPr txBox="1">
                <a:spLocks noChangeArrowheads="1"/>
              </p:cNvSpPr>
              <p:nvPr/>
            </p:nvSpPr>
            <p:spPr bwMode="auto">
              <a:xfrm>
                <a:off x="4616730" y="1094830"/>
                <a:ext cx="2555875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ru-RU" sz="1600" b="1" dirty="0">
                    <a:solidFill>
                      <a:schemeClr val="tx2"/>
                    </a:solidFill>
                  </a:rPr>
                  <a:t>удовлетворенность</a:t>
                </a:r>
              </a:p>
            </p:txBody>
          </p:sp>
          <p:sp>
            <p:nvSpPr>
              <p:cNvPr id="123927" name="Text Box 25"/>
              <p:cNvSpPr txBox="1">
                <a:spLocks noChangeArrowheads="1"/>
              </p:cNvSpPr>
              <p:nvPr/>
            </p:nvSpPr>
            <p:spPr bwMode="auto">
              <a:xfrm rot="5400000">
                <a:off x="7246751" y="3483224"/>
                <a:ext cx="2087562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ru-RU" sz="1600" b="1" dirty="0">
                    <a:solidFill>
                      <a:schemeClr val="tx2"/>
                    </a:solidFill>
                  </a:rPr>
                  <a:t>усилие</a:t>
                </a:r>
              </a:p>
            </p:txBody>
          </p:sp>
          <p:sp>
            <p:nvSpPr>
              <p:cNvPr id="123928" name="Text Box 26"/>
              <p:cNvSpPr txBox="1">
                <a:spLocks noChangeArrowheads="1"/>
              </p:cNvSpPr>
              <p:nvPr/>
            </p:nvSpPr>
            <p:spPr bwMode="auto">
              <a:xfrm>
                <a:off x="7666644" y="5812880"/>
                <a:ext cx="755650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600" b="1" dirty="0">
                    <a:solidFill>
                      <a:schemeClr val="tx2"/>
                    </a:solidFill>
                  </a:rPr>
                  <a:t>MIN</a:t>
                </a:r>
                <a:endParaRPr lang="ru-RU" sz="16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3929" name="Text Box 27"/>
              <p:cNvSpPr txBox="1">
                <a:spLocks noChangeArrowheads="1"/>
              </p:cNvSpPr>
              <p:nvPr/>
            </p:nvSpPr>
            <p:spPr bwMode="auto">
              <a:xfrm>
                <a:off x="7630132" y="1167855"/>
                <a:ext cx="755650" cy="3365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1600" b="1" dirty="0">
                    <a:solidFill>
                      <a:schemeClr val="tx2"/>
                    </a:solidFill>
                  </a:rPr>
                  <a:t>MAX</a:t>
                </a:r>
                <a:endParaRPr lang="ru-RU" sz="1600" b="1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913202" y="2711666"/>
            <a:ext cx="1435862" cy="3310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Достижения </a:t>
            </a:r>
            <a:endParaRPr lang="ru-RU" sz="1400" b="1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912348" y="2412120"/>
            <a:ext cx="1908175" cy="34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Признание</a:t>
            </a:r>
            <a:endParaRPr lang="ru-RU" sz="1400" b="1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97435" y="2096811"/>
            <a:ext cx="1908175" cy="3783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Ответственность</a:t>
            </a:r>
            <a:endParaRPr lang="ru-RU" sz="1400" b="1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913201" y="1765738"/>
            <a:ext cx="1908175" cy="377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Развитие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1" grpId="0" animBg="1"/>
      <p:bldP spid="123912" grpId="0"/>
      <p:bldP spid="123913" grpId="0"/>
      <p:bldP spid="123915" grpId="0"/>
      <p:bldP spid="123916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ea typeface="Geneva"/>
              </a:rPr>
              <a:t>три ПОКОЛЕНИЯ В РАБОЧЕЙ СРЕДЕ</a:t>
            </a:r>
            <a:endParaRPr lang="ru-RU" b="1" dirty="0" smtClean="0">
              <a:latin typeface="Arial" pitchFamily="34" charset="0"/>
              <a:ea typeface="Geneva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71600" y="4528631"/>
            <a:ext cx="2376190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2563" lvl="0" indent="-182563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200" dirty="0" smtClean="0">
                <a:cs typeface="Arial" pitchFamily="34" charset="0"/>
              </a:rPr>
              <a:t>Командная работа</a:t>
            </a:r>
          </a:p>
          <a:p>
            <a:pPr marL="182563" lvl="0" indent="-182563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200" dirty="0" smtClean="0">
                <a:cs typeface="Arial" pitchFamily="34" charset="0"/>
              </a:rPr>
              <a:t>Важность успеха</a:t>
            </a:r>
          </a:p>
          <a:p>
            <a:pPr marL="182563" lvl="0" indent="-182563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200" dirty="0" smtClean="0">
                <a:cs typeface="Arial" pitchFamily="34" charset="0"/>
              </a:rPr>
              <a:t>Стремление к диалогу </a:t>
            </a:r>
          </a:p>
          <a:p>
            <a:pPr marL="182563" lvl="0" indent="-182563" eaLnBrk="0" hangingPunct="0">
              <a:spcBef>
                <a:spcPct val="20000"/>
              </a:spcBef>
              <a:buClr>
                <a:srgbClr val="CF0072"/>
              </a:buClr>
              <a:defRPr/>
            </a:pPr>
            <a:endParaRPr lang="ru-RU" sz="1200" dirty="0" smtClean="0">
              <a:cs typeface="Arial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491806" y="4528631"/>
            <a:ext cx="2592610" cy="1656184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182563" indent="-182563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200" dirty="0" smtClean="0">
                <a:cs typeface="Arial" pitchFamily="34" charset="0"/>
              </a:rPr>
              <a:t>Независимое исполнение</a:t>
            </a:r>
          </a:p>
          <a:p>
            <a:pPr marL="182563" indent="-182563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200" dirty="0" smtClean="0">
                <a:cs typeface="Arial" pitchFamily="34" charset="0"/>
              </a:rPr>
              <a:t>Креативность и гибкость</a:t>
            </a:r>
          </a:p>
          <a:p>
            <a:pPr marL="182563" indent="-182563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200" dirty="0" smtClean="0">
                <a:cs typeface="Arial" pitchFamily="34" charset="0"/>
              </a:rPr>
              <a:t>Акцент на качестве жизни</a:t>
            </a:r>
          </a:p>
          <a:p>
            <a:pPr marL="182563" indent="-182563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ru-RU" sz="1200" dirty="0" smtClean="0">
              <a:cs typeface="Arial" pitchFamily="34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084168" y="4528631"/>
            <a:ext cx="2952328" cy="230381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marL="182563" indent="-182563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200" dirty="0" smtClean="0">
                <a:cs typeface="Arial" pitchFamily="34" charset="0"/>
              </a:rPr>
              <a:t>Автономность, но общая цель</a:t>
            </a:r>
          </a:p>
          <a:p>
            <a:pPr marL="182563" lvl="0" indent="-182563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200" dirty="0" smtClean="0">
                <a:cs typeface="Arial" pitchFamily="34" charset="0"/>
              </a:rPr>
              <a:t>Большая сеть контактов</a:t>
            </a:r>
          </a:p>
          <a:p>
            <a:pPr marL="182563" lvl="0" indent="-182563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200" dirty="0" smtClean="0">
                <a:cs typeface="Arial" pitchFamily="34" charset="0"/>
              </a:rPr>
              <a:t>Социальная сопричастность </a:t>
            </a:r>
            <a:br>
              <a:rPr lang="ru-RU" sz="1200" dirty="0" smtClean="0">
                <a:cs typeface="Arial" pitchFamily="34" charset="0"/>
              </a:rPr>
            </a:br>
            <a:r>
              <a:rPr lang="ru-RU" sz="1200" dirty="0" smtClean="0">
                <a:cs typeface="Arial" pitchFamily="34" charset="0"/>
              </a:rPr>
              <a:t>и творчество</a:t>
            </a:r>
          </a:p>
        </p:txBody>
      </p:sp>
      <p:grpSp>
        <p:nvGrpSpPr>
          <p:cNvPr id="2" name="Группа 14"/>
          <p:cNvGrpSpPr/>
          <p:nvPr/>
        </p:nvGrpSpPr>
        <p:grpSpPr>
          <a:xfrm>
            <a:off x="971600" y="1412776"/>
            <a:ext cx="1690793" cy="3384376"/>
            <a:chOff x="971600" y="1052736"/>
            <a:chExt cx="1690793" cy="3384376"/>
          </a:xfrm>
        </p:grpSpPr>
        <p:sp>
          <p:nvSpPr>
            <p:cNvPr id="18" name="Содержимое 2"/>
            <p:cNvSpPr txBox="1">
              <a:spLocks/>
            </p:cNvSpPr>
            <p:nvPr/>
          </p:nvSpPr>
          <p:spPr bwMode="auto">
            <a:xfrm>
              <a:off x="971600" y="3141520"/>
              <a:ext cx="1639146" cy="1295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65" tIns="40083" rIns="80165" bIns="40083" anchor="ctr">
              <a:normAutofit/>
            </a:bodyPr>
            <a:lstStyle/>
            <a:p>
              <a:pPr algn="ctr" defTabSz="801654" fontAlgn="auto">
                <a:spcBef>
                  <a:spcPts val="1052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tx2"/>
                  </a:solidFill>
                  <a:ea typeface="Geneva" charset="-128"/>
                  <a:cs typeface="Arial" pitchFamily="34" charset="0"/>
                </a:rPr>
                <a:t>Бэби-бумеры</a:t>
              </a:r>
              <a:r>
                <a:rPr lang="en-US" sz="1400" b="1" kern="0" dirty="0">
                  <a:solidFill>
                    <a:schemeClr val="tx2"/>
                  </a:solidFill>
                  <a:ea typeface="Geneva" charset="-128"/>
                  <a:cs typeface="Arial" pitchFamily="34" charset="0"/>
                </a:rPr>
                <a:t> </a:t>
              </a:r>
              <a:br>
                <a:rPr lang="en-US" sz="1400" b="1" kern="0" dirty="0">
                  <a:solidFill>
                    <a:schemeClr val="tx2"/>
                  </a:solidFill>
                  <a:ea typeface="Geneva" charset="-128"/>
                  <a:cs typeface="Arial" pitchFamily="34" charset="0"/>
                </a:rPr>
              </a:br>
              <a:r>
                <a:rPr lang="ru-RU" sz="1400" b="1" kern="0" dirty="0" smtClean="0">
                  <a:solidFill>
                    <a:sysClr val="windowText" lastClr="000000"/>
                  </a:solidFill>
                  <a:ea typeface="Geneva" charset="-128"/>
                  <a:cs typeface="Arial" pitchFamily="34" charset="0"/>
                </a:rPr>
                <a:t>1946 </a:t>
              </a:r>
              <a:r>
                <a:rPr lang="ru-RU" sz="1400" b="1" kern="0" dirty="0">
                  <a:solidFill>
                    <a:sysClr val="windowText" lastClr="000000"/>
                  </a:solidFill>
                  <a:ea typeface="Geneva" charset="-128"/>
                  <a:cs typeface="Arial" pitchFamily="34" charset="0"/>
                </a:rPr>
                <a:t>– </a:t>
              </a:r>
              <a:r>
                <a:rPr lang="ru-RU" sz="1400" b="1" kern="0" dirty="0" smtClean="0">
                  <a:solidFill>
                    <a:sysClr val="windowText" lastClr="000000"/>
                  </a:solidFill>
                  <a:ea typeface="Geneva" charset="-128"/>
                  <a:cs typeface="Arial" pitchFamily="34" charset="0"/>
                </a:rPr>
                <a:t>1963</a:t>
              </a:r>
              <a:endParaRPr lang="ru-RU" sz="1400" kern="0" dirty="0">
                <a:solidFill>
                  <a:sysClr val="windowText" lastClr="000000"/>
                </a:solidFill>
                <a:ea typeface="Geneva" charset="-128"/>
                <a:cs typeface="Arial" pitchFamily="34" charset="0"/>
              </a:endParaRPr>
            </a:p>
            <a:p>
              <a:pPr marL="232425" indent="-232425" algn="ctr" defTabSz="801654" fontAlgn="auto">
                <a:spcBef>
                  <a:spcPts val="1052"/>
                </a:spcBef>
                <a:spcAft>
                  <a:spcPts val="0"/>
                </a:spcAft>
                <a:defRPr/>
              </a:pPr>
              <a:endParaRPr lang="en-US" sz="1400" kern="0" dirty="0">
                <a:solidFill>
                  <a:sysClr val="windowText" lastClr="000000"/>
                </a:solidFill>
                <a:ea typeface="Geneva" charset="-128"/>
                <a:cs typeface="Arial" pitchFamily="34" charset="0"/>
              </a:endParaRPr>
            </a:p>
          </p:txBody>
        </p:sp>
        <p:pic>
          <p:nvPicPr>
            <p:cNvPr id="20" name="Рисунок 19" descr="baby_boomer-226x30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3608" y="1052736"/>
              <a:ext cx="1618785" cy="2148830"/>
            </a:xfrm>
            <a:prstGeom prst="rect">
              <a:avLst/>
            </a:prstGeom>
          </p:spPr>
        </p:pic>
      </p:grpSp>
      <p:grpSp>
        <p:nvGrpSpPr>
          <p:cNvPr id="3" name="Группа 20"/>
          <p:cNvGrpSpPr/>
          <p:nvPr/>
        </p:nvGrpSpPr>
        <p:grpSpPr>
          <a:xfrm>
            <a:off x="3419872" y="1340768"/>
            <a:ext cx="2040171" cy="2880320"/>
            <a:chOff x="3419872" y="1340768"/>
            <a:chExt cx="2040171" cy="2880320"/>
          </a:xfrm>
        </p:grpSpPr>
        <p:sp>
          <p:nvSpPr>
            <p:cNvPr id="22" name="Прямоугольник 6"/>
            <p:cNvSpPr>
              <a:spLocks noChangeArrowheads="1"/>
            </p:cNvSpPr>
            <p:nvPr/>
          </p:nvSpPr>
          <p:spPr bwMode="auto">
            <a:xfrm>
              <a:off x="3771692" y="3709252"/>
              <a:ext cx="1351324" cy="51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0165" tIns="40083" rIns="80165" bIns="40083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>
                  <a:solidFill>
                    <a:schemeClr val="tx2"/>
                  </a:solidFill>
                  <a:ea typeface="Geneva" charset="-128"/>
                  <a:cs typeface="Arial" pitchFamily="34" charset="0"/>
                </a:rPr>
                <a:t>Поколение X </a:t>
              </a:r>
              <a:br>
                <a:rPr lang="ru-RU" sz="1400" b="1" kern="0" dirty="0">
                  <a:solidFill>
                    <a:schemeClr val="tx2"/>
                  </a:solidFill>
                  <a:ea typeface="Geneva" charset="-128"/>
                  <a:cs typeface="Arial" pitchFamily="34" charset="0"/>
                </a:rPr>
              </a:br>
              <a:r>
                <a:rPr lang="ru-RU" sz="1400" b="1" kern="0" dirty="0" smtClean="0">
                  <a:solidFill>
                    <a:sysClr val="windowText" lastClr="000000"/>
                  </a:solidFill>
                  <a:ea typeface="Geneva" charset="-128"/>
                  <a:cs typeface="Arial" pitchFamily="34" charset="0"/>
                </a:rPr>
                <a:t>1963 </a:t>
              </a:r>
              <a:r>
                <a:rPr lang="ru-RU" sz="1400" b="1" kern="0" dirty="0">
                  <a:solidFill>
                    <a:sysClr val="windowText" lastClr="000000"/>
                  </a:solidFill>
                  <a:ea typeface="Geneva" charset="-128"/>
                  <a:cs typeface="Arial" pitchFamily="34" charset="0"/>
                </a:rPr>
                <a:t>– </a:t>
              </a:r>
              <a:r>
                <a:rPr lang="ru-RU" sz="1400" b="1" kern="0" dirty="0" smtClean="0">
                  <a:solidFill>
                    <a:sysClr val="windowText" lastClr="000000"/>
                  </a:solidFill>
                  <a:ea typeface="Geneva" charset="-128"/>
                  <a:cs typeface="Arial" pitchFamily="34" charset="0"/>
                </a:rPr>
                <a:t>1984</a:t>
              </a:r>
              <a:endParaRPr lang="ru-RU" sz="1400" kern="0" dirty="0">
                <a:solidFill>
                  <a:sysClr val="windowText" lastClr="000000"/>
                </a:solidFill>
                <a:ea typeface="Geneva" charset="-128"/>
                <a:cs typeface="Arial" pitchFamily="34" charset="0"/>
              </a:endParaRPr>
            </a:p>
          </p:txBody>
        </p:sp>
        <p:pic>
          <p:nvPicPr>
            <p:cNvPr id="23" name="Рисунок 22" descr="affiliate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9872" y="1340768"/>
              <a:ext cx="2040171" cy="2232248"/>
            </a:xfrm>
            <a:prstGeom prst="rect">
              <a:avLst/>
            </a:prstGeom>
          </p:spPr>
        </p:pic>
      </p:grpSp>
      <p:grpSp>
        <p:nvGrpSpPr>
          <p:cNvPr id="4" name="Группа 28"/>
          <p:cNvGrpSpPr/>
          <p:nvPr/>
        </p:nvGrpSpPr>
        <p:grpSpPr>
          <a:xfrm>
            <a:off x="6084168" y="1268760"/>
            <a:ext cx="2076503" cy="2919394"/>
            <a:chOff x="6084168" y="1268760"/>
            <a:chExt cx="2076503" cy="2919394"/>
          </a:xfrm>
        </p:grpSpPr>
        <p:pic>
          <p:nvPicPr>
            <p:cNvPr id="28" name="Рисунок 27" descr="untitled1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168" y="1268760"/>
              <a:ext cx="2076503" cy="2599782"/>
            </a:xfrm>
            <a:prstGeom prst="rect">
              <a:avLst/>
            </a:prstGeom>
          </p:spPr>
        </p:pic>
        <p:sp>
          <p:nvSpPr>
            <p:cNvPr id="25" name="Прямоугольник 8"/>
            <p:cNvSpPr>
              <a:spLocks noChangeArrowheads="1"/>
            </p:cNvSpPr>
            <p:nvPr/>
          </p:nvSpPr>
          <p:spPr bwMode="auto">
            <a:xfrm>
              <a:off x="6300192" y="3676318"/>
              <a:ext cx="1833417" cy="51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165" tIns="40083" rIns="80165" bIns="40083">
              <a:spAutoFit/>
            </a:bodyPr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kern="0" dirty="0" smtClean="0">
                  <a:solidFill>
                    <a:schemeClr val="tx2"/>
                  </a:solidFill>
                  <a:ea typeface="Geneva" charset="-128"/>
                  <a:cs typeface="Arial" pitchFamily="34" charset="0"/>
                </a:rPr>
                <a:t>Поколение </a:t>
              </a:r>
              <a:r>
                <a:rPr lang="en-US" sz="1400" b="1" kern="0" dirty="0" smtClean="0">
                  <a:solidFill>
                    <a:schemeClr val="tx2"/>
                  </a:solidFill>
                  <a:ea typeface="Geneva" charset="-128"/>
                  <a:cs typeface="Arial" pitchFamily="34" charset="0"/>
                </a:rPr>
                <a:t>Y</a:t>
              </a:r>
              <a:r>
                <a:rPr lang="ru-RU" sz="1400" b="1" kern="0" dirty="0" smtClean="0">
                  <a:solidFill>
                    <a:schemeClr val="tx2"/>
                  </a:solidFill>
                  <a:ea typeface="Geneva" charset="-128"/>
                  <a:cs typeface="Arial" pitchFamily="34" charset="0"/>
                </a:rPr>
                <a:t> </a:t>
              </a:r>
              <a:r>
                <a:rPr lang="ru-RU" sz="1400" b="1" kern="0" dirty="0">
                  <a:solidFill>
                    <a:schemeClr val="tx2"/>
                  </a:solidFill>
                  <a:ea typeface="Geneva" charset="-128"/>
                  <a:cs typeface="Arial" pitchFamily="34" charset="0"/>
                </a:rPr>
                <a:t/>
              </a:r>
              <a:br>
                <a:rPr lang="ru-RU" sz="1400" b="1" kern="0" dirty="0">
                  <a:solidFill>
                    <a:schemeClr val="tx2"/>
                  </a:solidFill>
                  <a:ea typeface="Geneva" charset="-128"/>
                  <a:cs typeface="Arial" pitchFamily="34" charset="0"/>
                </a:rPr>
              </a:br>
              <a:r>
                <a:rPr lang="ru-RU" sz="1400" b="1" kern="0" dirty="0" smtClean="0">
                  <a:solidFill>
                    <a:sysClr val="windowText" lastClr="000000"/>
                  </a:solidFill>
                  <a:ea typeface="Geneva" charset="-128"/>
                  <a:cs typeface="Arial" pitchFamily="34" charset="0"/>
                </a:rPr>
                <a:t>1985 </a:t>
              </a:r>
              <a:r>
                <a:rPr lang="ru-RU" sz="1400" b="1" kern="0" dirty="0">
                  <a:solidFill>
                    <a:sysClr val="windowText" lastClr="000000"/>
                  </a:solidFill>
                  <a:ea typeface="Geneva" charset="-128"/>
                  <a:cs typeface="Arial" pitchFamily="34" charset="0"/>
                </a:rPr>
                <a:t>– </a:t>
              </a:r>
              <a:r>
                <a:rPr lang="ru-RU" sz="1400" b="1" kern="0" dirty="0" smtClean="0">
                  <a:solidFill>
                    <a:sysClr val="windowText" lastClr="000000"/>
                  </a:solidFill>
                  <a:ea typeface="Geneva" charset="-128"/>
                  <a:cs typeface="Arial" pitchFamily="34" charset="0"/>
                </a:rPr>
                <a:t>1994 </a:t>
              </a:r>
              <a:endParaRPr lang="ru-RU" sz="1400" kern="0" dirty="0">
                <a:solidFill>
                  <a:sysClr val="windowText" lastClr="000000"/>
                </a:solidFill>
                <a:ea typeface="Geneva" charset="-128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46486"/>
            <a:ext cx="2848794" cy="3566690"/>
          </a:xfrm>
          <a:prstGeom prst="rect">
            <a:avLst/>
          </a:prstGeom>
        </p:spPr>
      </p:pic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поколения </a:t>
            </a:r>
            <a:r>
              <a:rPr lang="en-US" b="1" dirty="0" smtClean="0"/>
              <a:t>Y</a:t>
            </a:r>
            <a:r>
              <a:rPr lang="ru-RU" b="1" dirty="0" smtClean="0"/>
              <a:t> / миллениум/ </a:t>
            </a:r>
            <a:r>
              <a:rPr lang="en-US" b="1" dirty="0" smtClean="0"/>
              <a:t>Digital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(ИМ СЕЙЧАС 15-26 ЛЕТ)</a:t>
            </a:r>
            <a:endParaRPr lang="en-GB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687389" y="1412999"/>
            <a:ext cx="6061075" cy="3888209"/>
          </a:xfrm>
          <a:prstGeom prst="rect">
            <a:avLst/>
          </a:prstGeom>
        </p:spPr>
        <p:txBody>
          <a:bodyPr anchor="t" anchorCtr="0"/>
          <a:lstStyle/>
          <a:p>
            <a:pPr marL="263525" marR="0" lvl="0" indent="-263525" defTabSz="914400" eaLnBrk="0" latin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 smtClean="0">
                <a:cs typeface="Arial" pitchFamily="34" charset="0"/>
              </a:rPr>
              <a:t>Ценности</a:t>
            </a:r>
            <a:r>
              <a:rPr lang="ru-RU" sz="1400" dirty="0" smtClean="0">
                <a:cs typeface="Arial" pitchFamily="34" charset="0"/>
              </a:rPr>
              <a:t>: творчество, общение, баланс между работой и личной жизнью</a:t>
            </a:r>
          </a:p>
          <a:p>
            <a:pPr marL="263525" indent="-263525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400" b="1" dirty="0" smtClean="0">
                <a:cs typeface="Arial" pitchFamily="34" charset="0"/>
              </a:rPr>
              <a:t>Работа:</a:t>
            </a:r>
            <a:r>
              <a:rPr lang="ru-RU" sz="1400" dirty="0" smtClean="0">
                <a:cs typeface="Arial" pitchFamily="34" charset="0"/>
              </a:rPr>
              <a:t> должна быть социально значимой и приносить радость</a:t>
            </a:r>
          </a:p>
          <a:p>
            <a:pPr marL="263525" indent="-263525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400" b="1" dirty="0" smtClean="0">
                <a:cs typeface="Arial" pitchFamily="34" charset="0"/>
              </a:rPr>
              <a:t>Рабочее время</a:t>
            </a:r>
            <a:r>
              <a:rPr lang="ru-RU" sz="1400" dirty="0" smtClean="0">
                <a:cs typeface="Arial" pitchFamily="34" charset="0"/>
              </a:rPr>
              <a:t>: должно быть потрачено с максимальной эффективностью </a:t>
            </a:r>
          </a:p>
          <a:p>
            <a:pPr marL="263525" lvl="0" indent="-263525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400" b="1" dirty="0" smtClean="0">
                <a:cs typeface="Arial" pitchFamily="34" charset="0"/>
              </a:rPr>
              <a:t>Новые технологии</a:t>
            </a:r>
            <a:r>
              <a:rPr lang="ru-RU" sz="1400" dirty="0" smtClean="0">
                <a:cs typeface="Arial" pitchFamily="34" charset="0"/>
              </a:rPr>
              <a:t>: основной инструмент не только в быту, но и на работе </a:t>
            </a:r>
          </a:p>
          <a:p>
            <a:pPr marL="263525" marR="0" lvl="0" indent="-263525" defTabSz="914400" eaLnBrk="0" latin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 smtClean="0">
                <a:cs typeface="Arial" pitchFamily="34" charset="0"/>
              </a:rPr>
              <a:t>Личное время</a:t>
            </a:r>
            <a:r>
              <a:rPr lang="ru-RU" sz="1400" dirty="0" smtClean="0">
                <a:cs typeface="Arial" pitchFamily="34" charset="0"/>
              </a:rPr>
              <a:t>: сокращение рабочего дня за счет продуктивности и технологий</a:t>
            </a:r>
          </a:p>
          <a:p>
            <a:pPr marL="263525" marR="0" lvl="0" indent="-263525" defTabSz="914400" eaLnBrk="0" latin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 smtClean="0">
                <a:cs typeface="Arial" pitchFamily="34" charset="0"/>
              </a:rPr>
              <a:t>Развитие</a:t>
            </a:r>
            <a:r>
              <a:rPr lang="ru-RU" sz="1400" dirty="0" smtClean="0">
                <a:cs typeface="Arial" pitchFamily="34" charset="0"/>
              </a:rPr>
              <a:t>: постоянное развитие, наставники и мгновенная обратная связь</a:t>
            </a:r>
          </a:p>
          <a:p>
            <a:pPr marL="263525" marR="0" lvl="0" indent="-263525" defTabSz="914400" eaLnBrk="0" latin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sz="1400" b="1" dirty="0" smtClean="0">
                <a:cs typeface="Arial" pitchFamily="34" charset="0"/>
              </a:rPr>
              <a:t>Общение</a:t>
            </a:r>
            <a:r>
              <a:rPr lang="ru-RU" sz="1400" dirty="0" smtClean="0">
                <a:cs typeface="Arial" pitchFamily="34" charset="0"/>
              </a:rPr>
              <a:t>: широкая сеть контактов – основа активности в социуме и на работе </a:t>
            </a:r>
          </a:p>
          <a:p>
            <a:pPr marL="263525" indent="-263525" eaLnBrk="0" hangingPunct="0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400" b="1" dirty="0" smtClean="0">
                <a:cs typeface="Arial" pitchFamily="34" charset="0"/>
              </a:rPr>
              <a:t>Привязанность к месту</a:t>
            </a:r>
            <a:r>
              <a:rPr lang="ru-RU" sz="1400" dirty="0" smtClean="0">
                <a:cs typeface="Arial" pitchFamily="34" charset="0"/>
              </a:rPr>
              <a:t>: нет, готовы быстро поменять как работу, так и страну</a:t>
            </a:r>
          </a:p>
          <a:p>
            <a:pPr marL="263525" marR="0" lvl="0" indent="-263525" defTabSz="9144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CF0072"/>
              </a:buClr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cs typeface="Arial" pitchFamily="34" charset="0"/>
            </a:endParaRPr>
          </a:p>
          <a:p>
            <a:pPr marL="263525" marR="0" lvl="0" indent="-263525" defTabSz="9144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CF0072"/>
              </a:buClr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cs typeface="Arial" pitchFamily="34" charset="0"/>
            </a:endParaRPr>
          </a:p>
          <a:p>
            <a:pPr marL="263525" marR="0" lvl="0" indent="-263525" defTabSz="9144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CF0072"/>
              </a:buClr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cs typeface="Arial" pitchFamily="34" charset="0"/>
            </a:endParaRPr>
          </a:p>
          <a:p>
            <a:pPr marL="263525" marR="0" lvl="0" indent="-263525" defTabSz="9144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CF0072"/>
              </a:buClr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cs typeface="Arial" pitchFamily="34" charset="0"/>
            </a:endParaRPr>
          </a:p>
          <a:p>
            <a:pPr marL="263525" marR="0" lvl="0" indent="-263525" defTabSz="914400" eaLnBrk="0" latinLnBrk="0" hangingPunct="0">
              <a:lnSpc>
                <a:spcPct val="110000"/>
              </a:lnSpc>
              <a:spcBef>
                <a:spcPct val="20000"/>
              </a:spcBef>
              <a:buClr>
                <a:srgbClr val="CF0072"/>
              </a:buClr>
              <a:buSzTx/>
              <a:buFont typeface="Arial" pitchFamily="34" charset="0"/>
              <a:buChar char="•"/>
              <a:tabLst/>
              <a:defRPr/>
            </a:pPr>
            <a:endParaRPr lang="ru-RU" sz="1400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вовлеченность</a:t>
            </a:r>
            <a:endParaRPr lang="ru-RU" dirty="0"/>
          </a:p>
        </p:txBody>
      </p:sp>
      <p:grpSp>
        <p:nvGrpSpPr>
          <p:cNvPr id="2" name="Группа 22"/>
          <p:cNvGrpSpPr/>
          <p:nvPr/>
        </p:nvGrpSpPr>
        <p:grpSpPr>
          <a:xfrm>
            <a:off x="1691680" y="3566496"/>
            <a:ext cx="2769729" cy="2387698"/>
            <a:chOff x="1691680" y="3760466"/>
            <a:chExt cx="2769729" cy="2387698"/>
          </a:xfrm>
        </p:grpSpPr>
        <p:sp>
          <p:nvSpPr>
            <p:cNvPr id="16" name="Равнобедренный треугольник 15"/>
            <p:cNvSpPr/>
            <p:nvPr/>
          </p:nvSpPr>
          <p:spPr bwMode="auto">
            <a:xfrm>
              <a:off x="1691680" y="3760466"/>
              <a:ext cx="2769729" cy="2387698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526013" y="4863759"/>
              <a:ext cx="1125690" cy="1041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cs typeface="Arial" pitchFamily="34" charset="0"/>
                </a:rPr>
                <a:t>ЗНАЕТ,</a:t>
              </a:r>
            </a:p>
            <a:p>
              <a:pPr algn="ctr"/>
              <a:r>
                <a:rPr lang="ru-RU" b="1" dirty="0" smtClean="0">
                  <a:cs typeface="Arial" pitchFamily="34" charset="0"/>
                </a:rPr>
                <a:t>Что</a:t>
              </a:r>
            </a:p>
            <a:p>
              <a:pPr algn="ctr"/>
              <a:r>
                <a:rPr lang="ru-RU" b="1" dirty="0" smtClean="0">
                  <a:cs typeface="Arial" pitchFamily="34" charset="0"/>
                </a:rPr>
                <a:t>делать</a:t>
              </a:r>
            </a:p>
          </p:txBody>
        </p:sp>
      </p:grpSp>
      <p:grpSp>
        <p:nvGrpSpPr>
          <p:cNvPr id="3" name="Группа 17"/>
          <p:cNvGrpSpPr/>
          <p:nvPr/>
        </p:nvGrpSpPr>
        <p:grpSpPr>
          <a:xfrm>
            <a:off x="4682591" y="3566496"/>
            <a:ext cx="2769729" cy="2387698"/>
            <a:chOff x="4682591" y="3760466"/>
            <a:chExt cx="2769729" cy="2387698"/>
          </a:xfrm>
        </p:grpSpPr>
        <p:sp>
          <p:nvSpPr>
            <p:cNvPr id="15" name="Равнобедренный треугольник 14"/>
            <p:cNvSpPr/>
            <p:nvPr/>
          </p:nvSpPr>
          <p:spPr bwMode="auto">
            <a:xfrm>
              <a:off x="4682591" y="3760466"/>
              <a:ext cx="2769729" cy="2387698"/>
            </a:xfrm>
            <a:prstGeom prst="triangl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537537" y="4972424"/>
              <a:ext cx="106514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cs typeface="Arial" pitchFamily="34" charset="0"/>
                </a:rPr>
                <a:t>УМЕЕТ</a:t>
              </a:r>
            </a:p>
            <a:p>
              <a:pPr algn="ctr"/>
              <a:r>
                <a:rPr lang="ru-RU" b="1" dirty="0" smtClean="0">
                  <a:cs typeface="Arial" pitchFamily="34" charset="0"/>
                </a:rPr>
                <a:t>делать</a:t>
              </a:r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3126179" y="1004593"/>
            <a:ext cx="2891641" cy="2501900"/>
            <a:chOff x="3126179" y="1198563"/>
            <a:chExt cx="2891641" cy="2501900"/>
          </a:xfrm>
        </p:grpSpPr>
        <p:sp>
          <p:nvSpPr>
            <p:cNvPr id="8" name="Равнобедренный треугольник 7"/>
            <p:cNvSpPr/>
            <p:nvPr/>
          </p:nvSpPr>
          <p:spPr bwMode="auto">
            <a:xfrm>
              <a:off x="3126179" y="1198563"/>
              <a:ext cx="2891641" cy="25019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385018" y="2303051"/>
              <a:ext cx="2415196" cy="1255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b="1" dirty="0" smtClean="0">
                  <a:cs typeface="Arial" pitchFamily="34" charset="0"/>
                </a:rPr>
                <a:t>ХОЧЕ</a:t>
              </a:r>
              <a:r>
                <a:rPr lang="ru-RU" b="1" dirty="0" smtClean="0">
                  <a:cs typeface="Arial" pitchFamily="34" charset="0"/>
                </a:rPr>
                <a:t>Т           </a:t>
              </a:r>
              <a:r>
                <a:rPr lang="en-US" b="1" dirty="0" smtClean="0">
                  <a:cs typeface="Arial" pitchFamily="34" charset="0"/>
                </a:rPr>
                <a:t>делать</a:t>
              </a:r>
              <a:endParaRPr lang="ru-RU" b="1" dirty="0" smtClean="0"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ru-RU" b="1" dirty="0" smtClean="0">
                  <a:cs typeface="Arial" pitchFamily="34" charset="0"/>
                </a:rPr>
                <a:t>И ДЕЛАЕТ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b="1" dirty="0" smtClean="0">
                  <a:solidFill>
                    <a:schemeClr val="bg2"/>
                  </a:solidFill>
                  <a:cs typeface="Arial" pitchFamily="34" charset="0"/>
                </a:rPr>
                <a:t>ВОВЛЕЧЕННОСТЬ</a:t>
              </a:r>
              <a:endParaRPr lang="en-US" b="1" i="1" dirty="0" smtClean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3187135" y="3568307"/>
            <a:ext cx="2769729" cy="2387698"/>
            <a:chOff x="3187135" y="3762277"/>
            <a:chExt cx="2769729" cy="2387698"/>
          </a:xfrm>
        </p:grpSpPr>
        <p:sp>
          <p:nvSpPr>
            <p:cNvPr id="14" name="Равнобедренный треугольник 13"/>
            <p:cNvSpPr/>
            <p:nvPr/>
          </p:nvSpPr>
          <p:spPr bwMode="auto">
            <a:xfrm rot="10800000">
              <a:off x="3187135" y="3762277"/>
              <a:ext cx="2769729" cy="2387698"/>
            </a:xfrm>
            <a:prstGeom prst="triangle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ru-RU" sz="24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767034" y="4241025"/>
              <a:ext cx="1609932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ru-RU" b="1" dirty="0" smtClean="0">
                  <a:solidFill>
                    <a:schemeClr val="bg1"/>
                  </a:solidFill>
                  <a:cs typeface="Arial" pitchFamily="34" charset="0"/>
                </a:rPr>
                <a:t>СОТРУДНИК</a:t>
              </a:r>
              <a:endParaRPr lang="en-US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E56B1F"/>
      </a:dk2>
      <a:lt2>
        <a:srgbClr val="FFFFFF"/>
      </a:lt2>
      <a:accent1>
        <a:srgbClr val="E56B1F"/>
      </a:accent1>
      <a:accent2>
        <a:srgbClr val="E56B1F"/>
      </a:accent2>
      <a:accent3>
        <a:srgbClr val="E56B1F"/>
      </a:accent3>
      <a:accent4>
        <a:srgbClr val="E56B1F"/>
      </a:accent4>
      <a:accent5>
        <a:srgbClr val="E56B1F"/>
      </a:accent5>
      <a:accent6>
        <a:srgbClr val="E56B1F"/>
      </a:accent6>
      <a:hlink>
        <a:srgbClr val="E56B1F"/>
      </a:hlink>
      <a:folHlink>
        <a:srgbClr val="E56B1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1">
      <a:dk1>
        <a:sysClr val="windowText" lastClr="000000"/>
      </a:dk1>
      <a:lt1>
        <a:sysClr val="window" lastClr="FFFFFF"/>
      </a:lt1>
      <a:dk2>
        <a:srgbClr val="E56B1F"/>
      </a:dk2>
      <a:lt2>
        <a:srgbClr val="FFFFFF"/>
      </a:lt2>
      <a:accent1>
        <a:srgbClr val="E56B1F"/>
      </a:accent1>
      <a:accent2>
        <a:srgbClr val="E56B1F"/>
      </a:accent2>
      <a:accent3>
        <a:srgbClr val="E56B1F"/>
      </a:accent3>
      <a:accent4>
        <a:srgbClr val="E56B1F"/>
      </a:accent4>
      <a:accent5>
        <a:srgbClr val="E56B1F"/>
      </a:accent5>
      <a:accent6>
        <a:srgbClr val="E56B1F"/>
      </a:accent6>
      <a:hlink>
        <a:srgbClr val="E56B1F"/>
      </a:hlink>
      <a:folHlink>
        <a:srgbClr val="E56B1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17935</TotalTime>
  <Words>3494</Words>
  <Application>Microsoft Office PowerPoint</Application>
  <PresentationFormat>Экран (4:3)</PresentationFormat>
  <Paragraphs>714</Paragraphs>
  <Slides>58</Slides>
  <Notes>58</Notes>
  <HiddenSlides>5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Тема Office</vt:lpstr>
      <vt:lpstr>1_Тема Office</vt:lpstr>
      <vt:lpstr>ДЖЕК УЭЛЧ (1935 – по настоящее время)  генеральный директор General electric</vt:lpstr>
      <vt:lpstr>Насколько вовлеченными или ПРЕДАННЫМИ чувствуют себя кандидаты по отношению к нынешнему работодателю?  </vt:lpstr>
      <vt:lpstr>Каков предел контроля выполнения работы менеджера или специалиста умственного труда?</vt:lpstr>
      <vt:lpstr>УРОВНИ вовлеченностИ</vt:lpstr>
      <vt:lpstr>Презентация PowerPoint</vt:lpstr>
      <vt:lpstr>МОДЕЛЬ гЕРЦБЕРГА</vt:lpstr>
      <vt:lpstr>три ПОКОЛЕНИЯ В РАБОЧЕЙ СРЕДЕ</vt:lpstr>
      <vt:lpstr>Особенности поколения Y / миллениум/ Digital (ИМ СЕЙЧАС 15-26 ЛЕТ)</vt:lpstr>
      <vt:lpstr>вовлеченность</vt:lpstr>
      <vt:lpstr>Уровень 1 НЕВОВЛЕЧЕН</vt:lpstr>
      <vt:lpstr>Уровень 2 ЧАСТИЧНО ВОВЛЕЧЕН</vt:lpstr>
      <vt:lpstr>Уровень 3 ВОВЛЕЧЕН</vt:lpstr>
      <vt:lpstr>Уровень 4 ПОЛНОСТЬЮ ВОВЛЕЧЕН</vt:lpstr>
      <vt:lpstr>Что лучшие в мире менеджеры делают  по-другому</vt:lpstr>
      <vt:lpstr>Мудрость лучших менеджеров</vt:lpstr>
      <vt:lpstr>Исследование The Gallup Organization</vt:lpstr>
      <vt:lpstr>12 ВОПРОСОВ</vt:lpstr>
      <vt:lpstr>Восхождение к вершине</vt:lpstr>
      <vt:lpstr>Разница в операционной эффективности</vt:lpstr>
      <vt:lpstr>Разница в обороте</vt:lpstr>
      <vt:lpstr>Полученная прибыль</vt:lpstr>
      <vt:lpstr>Сравнение результатов</vt:lpstr>
      <vt:lpstr>Презентация PowerPoint</vt:lpstr>
      <vt:lpstr>Презентация PowerPoint</vt:lpstr>
      <vt:lpstr>достижения</vt:lpstr>
      <vt:lpstr>Мудрость лучших менеджеров</vt:lpstr>
      <vt:lpstr>Управленческие СТЕРЕоТИПЫ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Стив джобс (1955 – 2011)  </vt:lpstr>
      <vt:lpstr>4 ключа к раскрытию потенциала сотрудника</vt:lpstr>
      <vt:lpstr>Презентация PowerPoint</vt:lpstr>
      <vt:lpstr>Талант достижения: характеристики</vt:lpstr>
      <vt:lpstr>Талант мышления: характеристики</vt:lpstr>
      <vt:lpstr>Талант взаимодействия: характеристики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Управление человеческим капиталом</vt:lpstr>
      <vt:lpstr>Презентация PowerPoint</vt:lpstr>
      <vt:lpstr>Трудовые ресурсы и человеческий капитал</vt:lpstr>
      <vt:lpstr>Управление финансовым капиталом</vt:lpstr>
      <vt:lpstr>Презентация PowerPoint</vt:lpstr>
      <vt:lpstr>возврат инвестиций в Человеческий Капитал</vt:lpstr>
      <vt:lpstr>исследования MCKINSEY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ОПРОСА</vt:lpstr>
      <vt:lpstr>Презентация PowerPoint</vt:lpstr>
    </vt:vector>
  </TitlesOfParts>
  <Company>HRCO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o.zavyalova</dc:creator>
  <cp:lastModifiedBy>Татьяна Шаршун</cp:lastModifiedBy>
  <cp:revision>2393</cp:revision>
  <dcterms:created xsi:type="dcterms:W3CDTF">2009-07-08T15:00:37Z</dcterms:created>
  <dcterms:modified xsi:type="dcterms:W3CDTF">2012-03-02T05:54:35Z</dcterms:modified>
</cp:coreProperties>
</file>