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282" r:id="rId5"/>
    <p:sldId id="305" r:id="rId6"/>
    <p:sldId id="357" r:id="rId7"/>
    <p:sldId id="293" r:id="rId8"/>
    <p:sldId id="303" r:id="rId9"/>
    <p:sldId id="333" r:id="rId10"/>
    <p:sldId id="297" r:id="rId11"/>
    <p:sldId id="308" r:id="rId12"/>
    <p:sldId id="309" r:id="rId13"/>
    <p:sldId id="315" r:id="rId14"/>
    <p:sldId id="348" r:id="rId15"/>
    <p:sldId id="341" r:id="rId16"/>
    <p:sldId id="336" r:id="rId17"/>
    <p:sldId id="311" r:id="rId18"/>
    <p:sldId id="312" r:id="rId19"/>
    <p:sldId id="313" r:id="rId20"/>
    <p:sldId id="335" r:id="rId21"/>
    <p:sldId id="332" r:id="rId22"/>
    <p:sldId id="331" r:id="rId23"/>
    <p:sldId id="299" r:id="rId24"/>
    <p:sldId id="326" r:id="rId25"/>
    <p:sldId id="327" r:id="rId26"/>
    <p:sldId id="328" r:id="rId27"/>
    <p:sldId id="334" r:id="rId28"/>
    <p:sldId id="329" r:id="rId29"/>
    <p:sldId id="330" r:id="rId30"/>
    <p:sldId id="368" r:id="rId31"/>
    <p:sldId id="30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BD22"/>
    <a:srgbClr val="002942"/>
    <a:srgbClr val="FDB824"/>
    <a:srgbClr val="E87511"/>
    <a:srgbClr val="5E6A71"/>
    <a:srgbClr val="551346"/>
    <a:srgbClr val="0081C6"/>
    <a:srgbClr val="26BCD7"/>
    <a:srgbClr val="C32030"/>
    <a:srgbClr val="008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494" autoAdjust="0"/>
  </p:normalViewPr>
  <p:slideViewPr>
    <p:cSldViewPr>
      <p:cViewPr>
        <p:scale>
          <a:sx n="73" d="100"/>
          <a:sy n="73" d="100"/>
        </p:scale>
        <p:origin x="-130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440"/>
    </p:cViewPr>
  </p:sorterViewPr>
  <p:notesViewPr>
    <p:cSldViewPr>
      <p:cViewPr varScale="1">
        <p:scale>
          <a:sx n="65" d="100"/>
          <a:sy n="65" d="100"/>
        </p:scale>
        <p:origin x="-3130"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FC1591-F4E5-40A3-81E4-98F170195898}" type="datetimeFigureOut">
              <a:rPr lang="en-US" smtClean="0"/>
              <a:pPr/>
              <a:t>12/11/2012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E20DB6-D655-4260-8B21-9414843231B6}" type="slidenum">
              <a:rPr lang="en-US" smtClean="0"/>
              <a:pPr/>
              <a:t>‹#›</a:t>
            </a:fld>
            <a:endParaRPr lang="en-US" dirty="0"/>
          </a:p>
        </p:txBody>
      </p:sp>
    </p:spTree>
    <p:extLst>
      <p:ext uri="{BB962C8B-B14F-4D97-AF65-F5344CB8AC3E}">
        <p14:creationId xmlns:p14="http://schemas.microsoft.com/office/powerpoint/2010/main" val="692574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64A228-65EC-49C3-BE90-2BB0B7701F4C}" type="datetimeFigureOut">
              <a:rPr lang="en-US" smtClean="0"/>
              <a:pPr/>
              <a:t>12/11/2012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2228BD-02F8-4C25-BC7A-875ECC2D87FD}" type="slidenum">
              <a:rPr lang="en-US" smtClean="0"/>
              <a:pPr/>
              <a:t>‹#›</a:t>
            </a:fld>
            <a:endParaRPr lang="en-US" dirty="0"/>
          </a:p>
        </p:txBody>
      </p:sp>
    </p:spTree>
    <p:extLst>
      <p:ext uri="{BB962C8B-B14F-4D97-AF65-F5344CB8AC3E}">
        <p14:creationId xmlns:p14="http://schemas.microsoft.com/office/powerpoint/2010/main" val="994849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BBFADF7-07C0-4756-AC82-72FC5D7D5AAD}" type="slidenum">
              <a:rPr lang="en-US" smtClean="0"/>
              <a:pPr>
                <a:defRPr/>
              </a:pPr>
              <a:t>6</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9D7D92A-8A32-4FEC-AEDF-5C17D65CAF24}" type="slidenum">
              <a:rPr lang="en-GB" smtClean="0"/>
              <a:pPr>
                <a:defRPr/>
              </a:pPr>
              <a:t>27</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AF9BF03-62B6-4C30-828E-50B48D5595FF}" type="slidenum">
              <a:rPr lang="en-GB" smtClean="0"/>
              <a:pPr/>
              <a:t>9</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algn="ctr">
              <a:spcBef>
                <a:spcPct val="0"/>
              </a:spcBef>
            </a:pPr>
            <a:endParaRPr lang="en-US" sz="24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1A6F2CC-ECB1-4D70-8CD7-9EB4AD9E184E}" type="slidenum">
              <a:rPr lang="en-US" smtClean="0"/>
              <a:pPr>
                <a:defRPr/>
              </a:pPr>
              <a:t>21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1A6F2CC-ECB1-4D70-8CD7-9EB4AD9E184E}" type="slidenum">
              <a:rPr lang="en-US" smtClean="0"/>
              <a:pPr>
                <a:defRPr/>
              </a:pPr>
              <a:t>22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E7B3E2E-0F3C-4C04-896E-D87A1457786F}" type="slidenum">
              <a:rPr lang="en-GB" smtClean="0"/>
              <a:pPr/>
              <a:t>23</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C55964-1903-45A7-A1D5-C903D20E81B1}" type="slidenum">
              <a:rPr lang="en-US"/>
              <a:pPr fontAlgn="base">
                <a:spcBef>
                  <a:spcPct val="0"/>
                </a:spcBef>
                <a:spcAft>
                  <a:spcPct val="0"/>
                </a:spcAft>
              </a:pPr>
              <a:t>24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E7B3E2E-0F3C-4C04-896E-D87A1457786F}" type="slidenum">
              <a:rPr lang="en-GB" smtClean="0"/>
              <a:pPr/>
              <a:t>25</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E7B3E2E-0F3C-4C04-896E-D87A1457786F}" type="slidenum">
              <a:rPr lang="en-GB" smtClean="0"/>
              <a:pPr/>
              <a:t>26</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4800"/>
            <a:ext cx="3429000" cy="1219200"/>
          </a:xfrm>
        </p:spPr>
        <p:txBody>
          <a:bodyPr>
            <a:noAutofit/>
          </a:bodyPr>
          <a:lstStyle>
            <a:lvl1pPr>
              <a:defRPr sz="3200" b="0" cap="all" baseline="0">
                <a:solidFill>
                  <a:schemeClr val="tx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ext Placeholder 7"/>
          <p:cNvSpPr txBox="1">
            <a:spLocks/>
          </p:cNvSpPr>
          <p:nvPr userDrawn="1"/>
        </p:nvSpPr>
        <p:spPr>
          <a:xfrm>
            <a:off x="76200" y="6477000"/>
            <a:ext cx="2057400" cy="304800"/>
          </a:xfrm>
          <a:prstGeom prst="rect">
            <a:avLst/>
          </a:prstGeom>
        </p:spPr>
        <p:txBody>
          <a:bodyPr anchor="b">
            <a:normAutofit/>
          </a:bodyPr>
          <a:lstStyle>
            <a:lvl1pPr>
              <a:buNone/>
              <a:defRPr/>
            </a:lvl1pPr>
            <a:lvl2pPr>
              <a:buNone/>
              <a:defRPr/>
            </a:lvl2pPr>
            <a:lvl3pPr>
              <a:buNone/>
              <a:defRPr/>
            </a:lvl3pPr>
            <a:lvl4pPr marL="0" indent="0">
              <a:buNone/>
              <a:defRPr sz="900" baseline="0">
                <a:solidFill>
                  <a:schemeClr val="bg1"/>
                </a:solidFill>
              </a:defRPr>
            </a:lvl4pPr>
            <a:lvl5pPr>
              <a:buNone/>
              <a:defRPr/>
            </a:lvl5pPr>
          </a:lstStyle>
          <a:p>
            <a:pPr marL="0" marR="0" lvl="3" indent="0" algn="l" defTabSz="914400" rtl="0" eaLnBrk="1" fontAlgn="auto" latinLnBrk="0" hangingPunct="1">
              <a:lnSpc>
                <a:spcPct val="100000"/>
              </a:lnSpc>
              <a:spcBef>
                <a:spcPts val="400"/>
              </a:spcBef>
              <a:spcAft>
                <a:spcPts val="400"/>
              </a:spcAft>
              <a:buClrTx/>
              <a:buSzTx/>
              <a:buFont typeface="Arial" pitchFamily="34" charset="0"/>
              <a:buNone/>
              <a:tabLst/>
              <a:defRPr/>
            </a:pPr>
            <a:r>
              <a:rPr kumimoji="0" lang="en-US" sz="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Copyright Kenexa</a:t>
            </a:r>
            <a:r>
              <a:rPr kumimoji="0" lang="en-US" sz="800" b="0" i="0"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rPr>
              <a:t>®</a:t>
            </a:r>
            <a:r>
              <a:rPr kumimoji="0" lang="en-US" sz="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2012</a:t>
            </a:r>
            <a:endParaRPr kumimoji="0" lang="en-US" sz="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Text Placeholder 7"/>
          <p:cNvSpPr txBox="1">
            <a:spLocks/>
          </p:cNvSpPr>
          <p:nvPr userDrawn="1"/>
        </p:nvSpPr>
        <p:spPr>
          <a:xfrm>
            <a:off x="7010400" y="6477000"/>
            <a:ext cx="2057400" cy="304800"/>
          </a:xfrm>
          <a:prstGeom prst="rect">
            <a:avLst/>
          </a:prstGeom>
        </p:spPr>
        <p:txBody>
          <a:bodyPr anchor="b">
            <a:normAutofit/>
          </a:bodyPr>
          <a:lstStyle>
            <a:lvl1pPr>
              <a:buNone/>
              <a:defRPr/>
            </a:lvl1pPr>
            <a:lvl2pPr>
              <a:buNone/>
              <a:defRPr/>
            </a:lvl2pPr>
            <a:lvl3pPr>
              <a:buNone/>
              <a:defRPr/>
            </a:lvl3pPr>
            <a:lvl4pPr marL="0" indent="0" algn="r">
              <a:buNone/>
              <a:defRPr sz="900" baseline="0">
                <a:solidFill>
                  <a:schemeClr val="bg1"/>
                </a:solidFill>
              </a:defRPr>
            </a:lvl4pPr>
            <a:lvl5pPr>
              <a:buNone/>
              <a:defRPr/>
            </a:lvl5pPr>
          </a:lstStyle>
          <a:p>
            <a:pPr marL="0" marR="0" lvl="3" indent="0" algn="r" defTabSz="914400" rtl="0" eaLnBrk="1" fontAlgn="auto" latinLnBrk="0" hangingPunct="1">
              <a:lnSpc>
                <a:spcPct val="100000"/>
              </a:lnSpc>
              <a:spcBef>
                <a:spcPts val="400"/>
              </a:spcBef>
              <a:spcAft>
                <a:spcPts val="400"/>
              </a:spcAft>
              <a:buClrTx/>
              <a:buSzTx/>
              <a:buFont typeface="Arial" pitchFamily="34" charset="0"/>
              <a:buNone/>
              <a:tabLst/>
              <a:defRPr/>
            </a:pPr>
            <a:fld id="{A739529A-6A51-444F-8E3B-546CB5D92271}" type="slidenum">
              <a:rPr kumimoji="0" lang="en-US" sz="8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3" indent="0" algn="r" defTabSz="914400" rtl="0" eaLnBrk="1" fontAlgn="auto" latinLnBrk="0" hangingPunct="1">
                <a:lnSpc>
                  <a:spcPct val="100000"/>
                </a:lnSpc>
                <a:spcBef>
                  <a:spcPts val="400"/>
                </a:spcBef>
                <a:spcAft>
                  <a:spcPts val="400"/>
                </a:spcAft>
                <a:buClrTx/>
                <a:buSzTx/>
                <a:buFont typeface="Arial" pitchFamily="34" charset="0"/>
                <a:buNone/>
                <a:tabLst/>
                <a:defRPr/>
              </a:pPr>
              <a:t>‹#›</a:t>
            </a:fld>
            <a:endParaRPr kumimoji="0" lang="en-US" sz="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10" name="Picture 9" descr="GreenBullseys_bluebar.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hasCustomPrompt="1"/>
          </p:nvPr>
        </p:nvSpPr>
        <p:spPr>
          <a:xfrm>
            <a:off x="457200" y="304800"/>
            <a:ext cx="3429000" cy="1219200"/>
          </a:xfrm>
        </p:spPr>
        <p:txBody>
          <a:bodyPr>
            <a:noAutofit/>
          </a:bodyPr>
          <a:lstStyle>
            <a:lvl1pPr>
              <a:defRPr sz="3200" b="0" cap="all" baseline="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pic>
        <p:nvPicPr>
          <p:cNvPr id="14" name="Picture 13" descr="KeneXaLogo_Basic_White.gif"/>
          <p:cNvPicPr>
            <a:picLocks noChangeAspect="1"/>
          </p:cNvPicPr>
          <p:nvPr userDrawn="1"/>
        </p:nvPicPr>
        <p:blipFill>
          <a:blip r:embed="rId3" cstate="print"/>
          <a:stretch>
            <a:fillRect/>
          </a:stretch>
        </p:blipFill>
        <p:spPr>
          <a:xfrm>
            <a:off x="7086600" y="457200"/>
            <a:ext cx="1752600" cy="876300"/>
          </a:xfrm>
          <a:prstGeom prst="rect">
            <a:avLst/>
          </a:prstGeom>
        </p:spPr>
      </p:pic>
      <p:sp>
        <p:nvSpPr>
          <p:cNvPr id="8" name="Text Placeholder 7"/>
          <p:cNvSpPr txBox="1">
            <a:spLocks/>
          </p:cNvSpPr>
          <p:nvPr userDrawn="1"/>
        </p:nvSpPr>
        <p:spPr>
          <a:xfrm>
            <a:off x="76200" y="6477000"/>
            <a:ext cx="2057400" cy="304800"/>
          </a:xfrm>
          <a:prstGeom prst="rect">
            <a:avLst/>
          </a:prstGeom>
        </p:spPr>
        <p:txBody>
          <a:bodyPr anchor="b">
            <a:normAutofit/>
          </a:bodyPr>
          <a:lstStyle>
            <a:lvl1pPr>
              <a:buNone/>
              <a:defRPr/>
            </a:lvl1pPr>
            <a:lvl2pPr>
              <a:buNone/>
              <a:defRPr/>
            </a:lvl2pPr>
            <a:lvl3pPr>
              <a:buNone/>
              <a:defRPr/>
            </a:lvl3pPr>
            <a:lvl4pPr marL="0" indent="0">
              <a:buNone/>
              <a:defRPr sz="900" baseline="0">
                <a:solidFill>
                  <a:schemeClr val="bg1"/>
                </a:solidFill>
              </a:defRPr>
            </a:lvl4pPr>
            <a:lvl5pPr>
              <a:buNone/>
              <a:defRPr/>
            </a:lvl5pPr>
          </a:lstStyle>
          <a:p>
            <a:pPr marL="0" marR="0" lvl="3" indent="0" algn="l" defTabSz="914400" rtl="0" eaLnBrk="1" fontAlgn="auto" latinLnBrk="0" hangingPunct="1">
              <a:lnSpc>
                <a:spcPct val="100000"/>
              </a:lnSpc>
              <a:spcBef>
                <a:spcPts val="400"/>
              </a:spcBef>
              <a:spcAft>
                <a:spcPts val="400"/>
              </a:spcAft>
              <a:buClrTx/>
              <a:buSzTx/>
              <a:buFont typeface="Arial" pitchFamily="34" charset="0"/>
              <a:buNone/>
              <a:tabLst/>
              <a:defRPr/>
            </a:pPr>
            <a:r>
              <a:rPr kumimoji="0" lang="en-US" sz="8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Copyright Kenexa</a:t>
            </a:r>
            <a:r>
              <a:rPr kumimoji="0" lang="en-US" sz="800" b="0" i="0" u="none" strike="noStrike" kern="1200" cap="none" spc="0" normalizeH="0" baseline="30000" noProof="0" dirty="0" smtClean="0">
                <a:ln>
                  <a:noFill/>
                </a:ln>
                <a:solidFill>
                  <a:schemeClr val="bg1"/>
                </a:solidFill>
                <a:effectLst/>
                <a:uLnTx/>
                <a:uFillTx/>
                <a:latin typeface="Arial" pitchFamily="34" charset="0"/>
                <a:ea typeface="+mn-ea"/>
                <a:cs typeface="Arial" pitchFamily="34" charset="0"/>
              </a:rPr>
              <a:t>®</a:t>
            </a:r>
            <a:r>
              <a:rPr kumimoji="0" lang="en-US" sz="8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2012</a:t>
            </a:r>
            <a:endParaRPr kumimoji="0" lang="en-US" sz="8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9" name="Text Placeholder 7"/>
          <p:cNvSpPr txBox="1">
            <a:spLocks/>
          </p:cNvSpPr>
          <p:nvPr userDrawn="1"/>
        </p:nvSpPr>
        <p:spPr>
          <a:xfrm>
            <a:off x="7010400" y="6477000"/>
            <a:ext cx="2057400" cy="304800"/>
          </a:xfrm>
          <a:prstGeom prst="rect">
            <a:avLst/>
          </a:prstGeom>
        </p:spPr>
        <p:txBody>
          <a:bodyPr anchor="b">
            <a:normAutofit/>
          </a:bodyPr>
          <a:lstStyle>
            <a:lvl1pPr>
              <a:buNone/>
              <a:defRPr/>
            </a:lvl1pPr>
            <a:lvl2pPr>
              <a:buNone/>
              <a:defRPr/>
            </a:lvl2pPr>
            <a:lvl3pPr>
              <a:buNone/>
              <a:defRPr/>
            </a:lvl3pPr>
            <a:lvl4pPr marL="0" indent="0" algn="r">
              <a:buNone/>
              <a:defRPr sz="900" baseline="0">
                <a:solidFill>
                  <a:schemeClr val="bg1"/>
                </a:solidFill>
              </a:defRPr>
            </a:lvl4pPr>
            <a:lvl5pPr>
              <a:buNone/>
              <a:defRPr/>
            </a:lvl5pPr>
          </a:lstStyle>
          <a:p>
            <a:pPr marL="0" marR="0" lvl="3" indent="0" algn="r" defTabSz="914400" rtl="0" eaLnBrk="1" fontAlgn="auto" latinLnBrk="0" hangingPunct="1">
              <a:lnSpc>
                <a:spcPct val="100000"/>
              </a:lnSpc>
              <a:spcBef>
                <a:spcPts val="400"/>
              </a:spcBef>
              <a:spcAft>
                <a:spcPts val="400"/>
              </a:spcAft>
              <a:buClrTx/>
              <a:buSzTx/>
              <a:buFont typeface="Arial" pitchFamily="34" charset="0"/>
              <a:buNone/>
              <a:tabLst/>
              <a:defRPr/>
            </a:pPr>
            <a:fld id="{A739529A-6A51-444F-8E3B-546CB5D92271}" type="slidenum">
              <a: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rPr>
              <a:pPr marL="0" marR="0" lvl="3" indent="0" algn="r" defTabSz="914400" rtl="0" eaLnBrk="1" fontAlgn="auto" latinLnBrk="0" hangingPunct="1">
                <a:lnSpc>
                  <a:spcPct val="100000"/>
                </a:lnSpc>
                <a:spcBef>
                  <a:spcPts val="400"/>
                </a:spcBef>
                <a:spcAft>
                  <a:spcPts val="400"/>
                </a:spcAft>
                <a:buClrTx/>
                <a:buSzTx/>
                <a:buFont typeface="Arial" pitchFamily="34" charset="0"/>
                <a:buNone/>
                <a:tabLst/>
                <a:defRPr/>
              </a:pPr>
              <a:t>‹#›</a:t>
            </a:fld>
            <a:endParaRPr kumimoji="0" lang="en-US" sz="8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14" name="Picture 13" descr="blue-pattern.jpg"/>
          <p:cNvPicPr>
            <a:picLocks noChangeAspect="1"/>
          </p:cNvPicPr>
          <p:nvPr userDrawn="1"/>
        </p:nvPicPr>
        <p:blipFill>
          <a:blip r:embed="rId2" cstate="print"/>
          <a:stretch>
            <a:fillRect/>
          </a:stretch>
        </p:blipFill>
        <p:spPr>
          <a:xfrm>
            <a:off x="0" y="0"/>
            <a:ext cx="9144000" cy="6858000"/>
          </a:xfrm>
          <a:prstGeom prst="rect">
            <a:avLst/>
          </a:prstGeom>
        </p:spPr>
      </p:pic>
      <p:sp>
        <p:nvSpPr>
          <p:cNvPr id="11" name="Text Placeholder 10"/>
          <p:cNvSpPr>
            <a:spLocks noGrp="1"/>
          </p:cNvSpPr>
          <p:nvPr>
            <p:ph type="body" sz="quarter" idx="10"/>
          </p:nvPr>
        </p:nvSpPr>
        <p:spPr>
          <a:xfrm>
            <a:off x="1981200" y="1752600"/>
            <a:ext cx="5181600" cy="1295400"/>
          </a:xfrm>
        </p:spPr>
        <p:txBody>
          <a:bodyPr anchor="b">
            <a:noAutofit/>
          </a:bodyPr>
          <a:lstStyle>
            <a:lvl1pPr marL="0" indent="0" algn="ctr">
              <a:buNone/>
              <a:defRPr sz="4400" b="0" cap="all" baseline="0">
                <a:solidFill>
                  <a:schemeClr val="bg1"/>
                </a:solidFill>
                <a:latin typeface="Arial Black" pitchFamily="34" charset="0"/>
              </a:defRPr>
            </a:lvl1pPr>
          </a:lstStyle>
          <a:p>
            <a:pPr lvl="0"/>
            <a:r>
              <a:rPr lang="en-US" dirty="0" smtClean="0"/>
              <a:t>Click to edit Master text</a:t>
            </a:r>
          </a:p>
        </p:txBody>
      </p:sp>
      <p:sp>
        <p:nvSpPr>
          <p:cNvPr id="12" name="Text Placeholder 10"/>
          <p:cNvSpPr>
            <a:spLocks noGrp="1"/>
          </p:cNvSpPr>
          <p:nvPr>
            <p:ph type="body" sz="quarter" idx="11"/>
          </p:nvPr>
        </p:nvSpPr>
        <p:spPr>
          <a:xfrm>
            <a:off x="1905000" y="3429000"/>
            <a:ext cx="5257800" cy="533400"/>
          </a:xfrm>
        </p:spPr>
        <p:txBody>
          <a:bodyPr anchor="t">
            <a:normAutofit/>
          </a:bodyPr>
          <a:lstStyle>
            <a:lvl1pPr marL="0" indent="0" algn="ctr">
              <a:buNone/>
              <a:defRPr sz="2000" b="0" cap="none" baseline="0">
                <a:solidFill>
                  <a:schemeClr val="bg1"/>
                </a:solidFill>
                <a:latin typeface="Arial Black" pitchFamily="34" charset="0"/>
              </a:defRPr>
            </a:lvl1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2517775" y="6480175"/>
            <a:ext cx="1439863" cy="179388"/>
          </a:xfrm>
          <a:prstGeom prst="rect">
            <a:avLst/>
          </a:prstGeom>
          <a:ln/>
        </p:spPr>
        <p:txBody>
          <a:bodyPr/>
          <a:lstStyle>
            <a:lvl1pPr>
              <a:defRPr/>
            </a:lvl1pPr>
          </a:lstStyle>
          <a:p>
            <a:pPr>
              <a:defRPr/>
            </a:pPr>
            <a:endParaRPr lang="en-GB" dirty="0">
              <a:solidFill>
                <a:srgbClr val="262626"/>
              </a:solidFill>
            </a:endParaRPr>
          </a:p>
        </p:txBody>
      </p:sp>
      <p:sp>
        <p:nvSpPr>
          <p:cNvPr id="6" name="Rectangle 6"/>
          <p:cNvSpPr>
            <a:spLocks noGrp="1" noChangeArrowheads="1"/>
          </p:cNvSpPr>
          <p:nvPr>
            <p:ph type="sldNum" sz="quarter" idx="12"/>
          </p:nvPr>
        </p:nvSpPr>
        <p:spPr>
          <a:xfrm>
            <a:off x="7958138" y="6448425"/>
            <a:ext cx="357187" cy="179388"/>
          </a:xfrm>
          <a:prstGeom prst="rect">
            <a:avLst/>
          </a:prstGeom>
          <a:ln/>
        </p:spPr>
        <p:txBody>
          <a:bodyPr/>
          <a:lstStyle>
            <a:lvl1pPr>
              <a:defRPr/>
            </a:lvl1pPr>
          </a:lstStyle>
          <a:p>
            <a:pPr>
              <a:defRPr/>
            </a:pPr>
            <a:fld id="{8D20972D-3704-488E-B8C3-67C1A38B9907}" type="slidenum">
              <a:rPr lang="en-GB">
                <a:solidFill>
                  <a:srgbClr val="4A1863"/>
                </a:solidFill>
              </a:rPr>
              <a:pPr>
                <a:defRPr/>
              </a:pPr>
              <a:t>‹#›</a:t>
            </a:fld>
            <a:endParaRPr lang="en-GB" dirty="0">
              <a:solidFill>
                <a:srgbClr val="4A1863"/>
              </a:solidFill>
            </a:endParaRPr>
          </a:p>
        </p:txBody>
      </p:sp>
    </p:spTree>
    <p:extLst>
      <p:ext uri="{BB962C8B-B14F-4D97-AF65-F5344CB8AC3E}">
        <p14:creationId xmlns:p14="http://schemas.microsoft.com/office/powerpoint/2010/main" val="4187186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3EF2FE0-62D4-47B3-B49B-9E7DCD17FFBA}" type="datetime1">
              <a:rPr lang="en-GB" smtClean="0">
                <a:solidFill>
                  <a:srgbClr val="002942">
                    <a:tint val="75000"/>
                  </a:srgbClr>
                </a:solidFill>
              </a:rPr>
              <a:pPr/>
              <a:t>11/12/2012</a:t>
            </a:fld>
            <a:endParaRPr lang="en-GB" dirty="0">
              <a:solidFill>
                <a:srgbClr val="002942">
                  <a:tint val="75000"/>
                </a:srgb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GB" dirty="0" smtClean="0">
                <a:solidFill>
                  <a:srgbClr val="002942">
                    <a:tint val="75000"/>
                  </a:srgbClr>
                </a:solidFill>
              </a:rPr>
              <a:t>Copyright Kenexa 2012</a:t>
            </a:r>
            <a:endParaRPr lang="en-GB" dirty="0">
              <a:solidFill>
                <a:srgbClr val="002942">
                  <a:tint val="75000"/>
                </a:srgb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967DB0-AB1A-4351-9177-DDD0ED5C0521}" type="slidenum">
              <a:rPr lang="en-GB" smtClean="0">
                <a:solidFill>
                  <a:srgbClr val="002942">
                    <a:tint val="75000"/>
                  </a:srgbClr>
                </a:solidFill>
              </a:rPr>
              <a:pPr/>
              <a:t>‹#›</a:t>
            </a:fld>
            <a:endParaRPr lang="en-GB" dirty="0">
              <a:solidFill>
                <a:srgbClr val="002942">
                  <a:tint val="75000"/>
                </a:srgbClr>
              </a:solidFill>
            </a:endParaRPr>
          </a:p>
        </p:txBody>
      </p:sp>
    </p:spTree>
    <p:extLst>
      <p:ext uri="{BB962C8B-B14F-4D97-AF65-F5344CB8AC3E}">
        <p14:creationId xmlns:p14="http://schemas.microsoft.com/office/powerpoint/2010/main" val="3396222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lightgray_blue.jpg"/>
          <p:cNvPicPr>
            <a:picLocks noChangeAspect="1"/>
          </p:cNvPicPr>
          <p:nvPr/>
        </p:nvPicPr>
        <p:blipFill>
          <a:blip r:embed="rId7" cstate="print"/>
          <a:stretch>
            <a:fillRect/>
          </a:stretch>
        </p:blipFill>
        <p:spPr>
          <a:xfrm>
            <a:off x="0" y="0"/>
            <a:ext cx="9144000" cy="6858000"/>
          </a:xfrm>
          <a:prstGeom prst="rect">
            <a:avLst/>
          </a:prstGeom>
        </p:spPr>
      </p:pic>
      <p:pic>
        <p:nvPicPr>
          <p:cNvPr id="8" name="Picture 7" descr="KeneXaLogo_Basic_White.gif"/>
          <p:cNvPicPr>
            <a:picLocks noChangeAspect="1"/>
          </p:cNvPicPr>
          <p:nvPr/>
        </p:nvPicPr>
        <p:blipFill>
          <a:blip r:embed="rId8" cstate="print"/>
          <a:stretch>
            <a:fillRect/>
          </a:stretch>
        </p:blipFill>
        <p:spPr>
          <a:xfrm>
            <a:off x="7086600" y="457200"/>
            <a:ext cx="1752600" cy="876300"/>
          </a:xfrm>
          <a:prstGeom prst="rect">
            <a:avLst/>
          </a:prstGeom>
        </p:spPr>
      </p:pic>
      <p:sp>
        <p:nvSpPr>
          <p:cNvPr id="2" name="Title Placeholder 1"/>
          <p:cNvSpPr>
            <a:spLocks noGrp="1"/>
          </p:cNvSpPr>
          <p:nvPr>
            <p:ph type="title"/>
          </p:nvPr>
        </p:nvSpPr>
        <p:spPr>
          <a:xfrm>
            <a:off x="457200" y="198437"/>
            <a:ext cx="3962400" cy="12192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46237"/>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7"/>
          <p:cNvSpPr txBox="1">
            <a:spLocks/>
          </p:cNvSpPr>
          <p:nvPr/>
        </p:nvSpPr>
        <p:spPr>
          <a:xfrm>
            <a:off x="76200" y="6477000"/>
            <a:ext cx="2057400" cy="304800"/>
          </a:xfrm>
          <a:prstGeom prst="rect">
            <a:avLst/>
          </a:prstGeom>
        </p:spPr>
        <p:txBody>
          <a:bodyPr anchor="b">
            <a:normAutofit/>
          </a:bodyPr>
          <a:lstStyle>
            <a:lvl1pPr>
              <a:buNone/>
              <a:defRPr/>
            </a:lvl1pPr>
            <a:lvl2pPr>
              <a:buNone/>
              <a:defRPr/>
            </a:lvl2pPr>
            <a:lvl3pPr>
              <a:buNone/>
              <a:defRPr/>
            </a:lvl3pPr>
            <a:lvl4pPr marL="0" indent="0">
              <a:buNone/>
              <a:defRPr sz="900" baseline="0">
                <a:solidFill>
                  <a:schemeClr val="bg1"/>
                </a:solidFill>
              </a:defRPr>
            </a:lvl4pPr>
            <a:lvl5pPr>
              <a:buNone/>
              <a:defRPr/>
            </a:lvl5pPr>
          </a:lstStyle>
          <a:p>
            <a:pPr marL="0" marR="0" lvl="3" indent="0" algn="l" defTabSz="914400" rtl="0" eaLnBrk="1" fontAlgn="auto" latinLnBrk="0" hangingPunct="1">
              <a:lnSpc>
                <a:spcPct val="100000"/>
              </a:lnSpc>
              <a:spcBef>
                <a:spcPts val="400"/>
              </a:spcBef>
              <a:spcAft>
                <a:spcPts val="400"/>
              </a:spcAft>
              <a:buClrTx/>
              <a:buSzTx/>
              <a:buFont typeface="Arial" pitchFamily="34" charset="0"/>
              <a:buNone/>
              <a:tabLst/>
              <a:defRPr/>
            </a:pPr>
            <a:r>
              <a:rPr kumimoji="0" lang="en-US" sz="800" b="0" i="0" u="none" strike="noStrike" kern="1200" cap="none" spc="0" normalizeH="0" baseline="0" noProof="0" dirty="0" smtClean="0">
                <a:ln>
                  <a:noFill/>
                </a:ln>
                <a:solidFill>
                  <a:schemeClr val="tx1">
                    <a:lumMod val="85000"/>
                    <a:lumOff val="15000"/>
                  </a:schemeClr>
                </a:solidFill>
                <a:effectLst/>
                <a:uLnTx/>
                <a:uFillTx/>
                <a:latin typeface="Arial" pitchFamily="34" charset="0"/>
                <a:ea typeface="+mn-ea"/>
                <a:cs typeface="Arial" pitchFamily="34" charset="0"/>
              </a:rPr>
              <a:t>Copyright Kenexa</a:t>
            </a:r>
            <a:r>
              <a:rPr kumimoji="0" lang="en-US" sz="800" b="0" i="0" u="none" strike="noStrike" kern="1200" cap="none" spc="0" normalizeH="0" baseline="30000" noProof="0" dirty="0" smtClean="0">
                <a:ln>
                  <a:noFill/>
                </a:ln>
                <a:solidFill>
                  <a:schemeClr val="tx1">
                    <a:lumMod val="85000"/>
                    <a:lumOff val="15000"/>
                  </a:schemeClr>
                </a:solidFill>
                <a:effectLst/>
                <a:uLnTx/>
                <a:uFillTx/>
                <a:latin typeface="Arial" pitchFamily="34" charset="0"/>
                <a:ea typeface="+mn-ea"/>
                <a:cs typeface="Arial" pitchFamily="34" charset="0"/>
              </a:rPr>
              <a:t>®</a:t>
            </a:r>
            <a:r>
              <a:rPr kumimoji="0" lang="en-US" sz="800" b="0" i="0" u="none" strike="noStrike" kern="1200" cap="none" spc="0" normalizeH="0" baseline="0" noProof="0" dirty="0" smtClean="0">
                <a:ln>
                  <a:noFill/>
                </a:ln>
                <a:solidFill>
                  <a:schemeClr val="tx1">
                    <a:lumMod val="85000"/>
                    <a:lumOff val="15000"/>
                  </a:schemeClr>
                </a:solidFill>
                <a:effectLst/>
                <a:uLnTx/>
                <a:uFillTx/>
                <a:latin typeface="Arial" pitchFamily="34" charset="0"/>
                <a:ea typeface="+mn-ea"/>
                <a:cs typeface="Arial" pitchFamily="34" charset="0"/>
              </a:rPr>
              <a:t>, 2012</a:t>
            </a:r>
            <a:endParaRPr kumimoji="0" lang="en-US" sz="800" b="0" i="0" u="none" strike="noStrike" kern="1200" cap="none" spc="0" normalizeH="0" baseline="0" noProof="0" dirty="0">
              <a:ln>
                <a:noFill/>
              </a:ln>
              <a:solidFill>
                <a:schemeClr val="tx1">
                  <a:lumMod val="85000"/>
                  <a:lumOff val="15000"/>
                </a:schemeClr>
              </a:solidFill>
              <a:effectLst/>
              <a:uLnTx/>
              <a:uFillTx/>
              <a:latin typeface="Arial" pitchFamily="34" charset="0"/>
              <a:ea typeface="+mn-ea"/>
              <a:cs typeface="Arial" pitchFamily="34" charset="0"/>
            </a:endParaRPr>
          </a:p>
        </p:txBody>
      </p:sp>
      <p:sp>
        <p:nvSpPr>
          <p:cNvPr id="6" name="Text Placeholder 7"/>
          <p:cNvSpPr txBox="1">
            <a:spLocks/>
          </p:cNvSpPr>
          <p:nvPr/>
        </p:nvSpPr>
        <p:spPr>
          <a:xfrm>
            <a:off x="7010400" y="6477000"/>
            <a:ext cx="2057400" cy="304800"/>
          </a:xfrm>
          <a:prstGeom prst="rect">
            <a:avLst/>
          </a:prstGeom>
        </p:spPr>
        <p:txBody>
          <a:bodyPr anchor="b">
            <a:normAutofit/>
          </a:bodyPr>
          <a:lstStyle>
            <a:lvl1pPr>
              <a:buNone/>
              <a:defRPr/>
            </a:lvl1pPr>
            <a:lvl2pPr>
              <a:buNone/>
              <a:defRPr/>
            </a:lvl2pPr>
            <a:lvl3pPr>
              <a:buNone/>
              <a:defRPr/>
            </a:lvl3pPr>
            <a:lvl4pPr marL="0" indent="0" algn="r">
              <a:buNone/>
              <a:defRPr sz="900" baseline="0">
                <a:solidFill>
                  <a:schemeClr val="bg1"/>
                </a:solidFill>
              </a:defRPr>
            </a:lvl4pPr>
            <a:lvl5pPr>
              <a:buNone/>
              <a:defRPr/>
            </a:lvl5pPr>
          </a:lstStyle>
          <a:p>
            <a:pPr marL="0" marR="0" lvl="3" indent="0" algn="r" defTabSz="914400" rtl="0" eaLnBrk="1" fontAlgn="auto" latinLnBrk="0" hangingPunct="1">
              <a:lnSpc>
                <a:spcPct val="100000"/>
              </a:lnSpc>
              <a:spcBef>
                <a:spcPts val="400"/>
              </a:spcBef>
              <a:spcAft>
                <a:spcPts val="400"/>
              </a:spcAft>
              <a:buClrTx/>
              <a:buSzTx/>
              <a:buFont typeface="Arial" pitchFamily="34" charset="0"/>
              <a:buNone/>
              <a:tabLst/>
              <a:defRPr/>
            </a:pPr>
            <a:fld id="{A739529A-6A51-444F-8E3B-546CB5D92271}" type="slidenum">
              <a:rPr kumimoji="0" lang="en-US" sz="800" b="0" i="0" u="none" strike="noStrike" kern="1200" cap="none" spc="0" normalizeH="0" baseline="0" noProof="0" smtClean="0">
                <a:ln>
                  <a:noFill/>
                </a:ln>
                <a:solidFill>
                  <a:schemeClr val="tx1">
                    <a:lumMod val="85000"/>
                    <a:lumOff val="15000"/>
                  </a:schemeClr>
                </a:solidFill>
                <a:effectLst/>
                <a:uLnTx/>
                <a:uFillTx/>
                <a:latin typeface="Arial" pitchFamily="34" charset="0"/>
                <a:ea typeface="+mn-ea"/>
                <a:cs typeface="Arial" pitchFamily="34" charset="0"/>
              </a:rPr>
              <a:pPr marL="0" marR="0" lvl="3" indent="0" algn="r" defTabSz="914400" rtl="0" eaLnBrk="1" fontAlgn="auto" latinLnBrk="0" hangingPunct="1">
                <a:lnSpc>
                  <a:spcPct val="100000"/>
                </a:lnSpc>
                <a:spcBef>
                  <a:spcPts val="400"/>
                </a:spcBef>
                <a:spcAft>
                  <a:spcPts val="400"/>
                </a:spcAft>
                <a:buClrTx/>
                <a:buSzTx/>
                <a:buFont typeface="Arial" pitchFamily="34" charset="0"/>
                <a:buNone/>
                <a:tabLst/>
                <a:defRPr/>
              </a:pPr>
              <a:t>‹#›</a:t>
            </a:fld>
            <a:endParaRPr kumimoji="0" lang="en-US" sz="800" b="0" i="0" u="none" strike="noStrike" kern="1200" cap="none" spc="0" normalizeH="0" baseline="0" noProof="0" dirty="0">
              <a:ln>
                <a:noFill/>
              </a:ln>
              <a:solidFill>
                <a:schemeClr val="tx1">
                  <a:lumMod val="85000"/>
                  <a:lumOff val="15000"/>
                </a:schemeClr>
              </a:solidFill>
              <a:effectLst/>
              <a:uLnTx/>
              <a:uFillTx/>
              <a:latin typeface="Arial" pitchFamily="34" charset="0"/>
              <a:ea typeface="+mn-ea"/>
              <a:cs typeface="Arial"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4" r:id="rId2"/>
    <p:sldLayoutId id="2147483663" r:id="rId3"/>
    <p:sldLayoutId id="2147483665" r:id="rId4"/>
    <p:sldLayoutId id="2147483666" r:id="rId5"/>
  </p:sldLayoutIdLst>
  <p:txStyles>
    <p:titleStyle>
      <a:lvl1pPr algn="l" defTabSz="914400" rtl="0" eaLnBrk="1" latinLnBrk="0" hangingPunct="1">
        <a:lnSpc>
          <a:spcPct val="85000"/>
        </a:lnSpc>
        <a:spcBef>
          <a:spcPct val="0"/>
        </a:spcBef>
        <a:buNone/>
        <a:defRPr sz="2400" b="0" kern="1200" cap="all" baseline="0">
          <a:solidFill>
            <a:schemeClr val="tx1"/>
          </a:solidFill>
          <a:latin typeface="Arial Black" pitchFamily="34" charset="0"/>
          <a:ea typeface="+mj-ea"/>
          <a:cs typeface="Arial" pitchFamily="34" charset="0"/>
        </a:defRPr>
      </a:lvl1pPr>
    </p:titleStyle>
    <p:bodyStyle>
      <a:lvl1pPr marL="342900" indent="-342900" algn="l" defTabSz="914400" rtl="0" eaLnBrk="1" latinLnBrk="0" hangingPunct="1">
        <a:spcBef>
          <a:spcPts val="400"/>
        </a:spcBef>
        <a:spcAft>
          <a:spcPts val="400"/>
        </a:spcAft>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ts val="400"/>
        </a:spcBef>
        <a:spcAft>
          <a:spcPts val="400"/>
        </a:spcAft>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ts val="400"/>
        </a:spcBef>
        <a:spcAft>
          <a:spcPts val="400"/>
        </a:spcAft>
        <a:buFont typeface="Wingdings" pitchFamily="2" charset="2"/>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ts val="400"/>
        </a:spcBef>
        <a:spcAft>
          <a:spcPts val="40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ts val="400"/>
        </a:spcBef>
        <a:spcAft>
          <a:spcPts val="40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3" Type="http://schemas.openxmlformats.org/officeDocument/2006/relationships/hyperlink" Target="http://images.google.co.uk/imgres?imgurl=http://ironman.com/thumbs.php?w=90&amp;h=100&amp;i=/partners/deutche.jpg&amp;imgrefurl=http://ironman.com/browsebytag/?tag=partner-other&amp;usg=__GTvEPdq4jLQgQ6gke2ge8AzVj08=&amp;h=1032&amp;w=5676&amp;sz=266&amp;hl=en&amp;start=6&amp;um=1&amp;tbnid=b0yFMgbXm_d2XM:&amp;tbnh=27&amp;tbnw=150&amp;prev=/images?q=deutsche+bank&amp;um=1&amp;hl=en&amp;sa=N" TargetMode="External"/><Relationship Id="rId18" Type="http://schemas.openxmlformats.org/officeDocument/2006/relationships/image" Target="../media/image15.jpeg"/><Relationship Id="rId26" Type="http://schemas.openxmlformats.org/officeDocument/2006/relationships/image" Target="../media/image20.jpeg"/><Relationship Id="rId21" Type="http://schemas.openxmlformats.org/officeDocument/2006/relationships/image" Target="../media/image17.jpeg"/><Relationship Id="rId34" Type="http://schemas.openxmlformats.org/officeDocument/2006/relationships/image" Target="../media/image24.jpeg"/><Relationship Id="rId7" Type="http://schemas.openxmlformats.org/officeDocument/2006/relationships/image" Target="../media/image7.jpeg"/><Relationship Id="rId12" Type="http://schemas.openxmlformats.org/officeDocument/2006/relationships/image" Target="../media/image10.png"/><Relationship Id="rId17" Type="http://schemas.openxmlformats.org/officeDocument/2006/relationships/image" Target="../media/image14.jpeg"/><Relationship Id="rId25" Type="http://schemas.openxmlformats.org/officeDocument/2006/relationships/hyperlink" Target="http://www.google.co.uk/imgres?imgurl=http://www.heatingoil.com/wp-content/uploads/2010/05/b-of-a-merrill-lynch-logo.jpg&amp;imgrefurl=http://www.heatingoil.com/blog/bank-of-america-trims-forecasts-for-oil-prices-oil-demand525/&amp;h=451&amp;w=1123&amp;sz=100&amp;tbnid=yQWGgOSZ36N1vM:&amp;tbnh=60&amp;tbnw=150&amp;prev=/search?q=bank+of+america+merrill+lynch+logo&amp;tbm=isch&amp;tbo=u&amp;zoom=1&amp;q=bank+of+america+merrill+lynch+logo&amp;usg=__ObW9a7KczY_dM0tXo7LL6BrW8b4=&amp;hl=en&amp;sa=X&amp;ei=WXzpT4iILaaX6QGYjdyIDQ&amp;ved=0CB0Q9QEwAw" TargetMode="External"/><Relationship Id="rId33" Type="http://schemas.openxmlformats.org/officeDocument/2006/relationships/hyperlink" Target="http://www.google.co.uk/imgres?imgurl=http://smartmeter.opusenergy.com/Media/Image/Partners/siemens_logo.jpg&amp;imgrefurl=http://smartmeter.opusenergy.com/smart-meter/smart-meter-faqs/&amp;h=377&amp;w=1617&amp;sz=44&amp;tbnid=7cru2d3nVESLsM:&amp;tbnh=35&amp;tbnw=150&amp;prev=/search?q=siemens+logo&amp;tbm=isch&amp;tbo=u&amp;zoom=1&amp;q=siemens+logo&amp;usg=__TlPwRm6sdWRKNL4vRLU3JUfYvek=&amp;hl=en&amp;sa=X&amp;ei=2nzpT-SqPMjJ6gGXuJHyDA&amp;ved=0CCkQ9QEwBw" TargetMode="External"/><Relationship Id="rId38" Type="http://schemas.openxmlformats.org/officeDocument/2006/relationships/image" Target="../media/image26.jpeg"/><Relationship Id="rId2" Type="http://schemas.openxmlformats.org/officeDocument/2006/relationships/notesSlide" Target="../notesSlides/notesSlide1.xml"/><Relationship Id="rId16" Type="http://schemas.openxmlformats.org/officeDocument/2006/relationships/image" Target="../media/image13.jpeg"/><Relationship Id="rId20" Type="http://schemas.openxmlformats.org/officeDocument/2006/relationships/hyperlink" Target="http://images.google.co.uk/imgres?imgurl=http://content.next.co.uk/images/Press/Corporate/RGB/NextLogo_07.bmp&amp;imgrefurl=http://www.next.co.uk/press/corporate.asp&amp;usg=__GBPXloxwLCW-Tgkkrn0ZD5CE9WQ=&amp;h=1238&amp;w=2448&amp;sz=5920&amp;hl=en&amp;start=1&amp;um=1&amp;tbnid=D6igEwBqvU0TnM:&amp;tbnh=76&amp;tbnw=150&amp;prev=/images?q=next&amp;um=1&amp;hl=en&amp;sa=G" TargetMode="External"/><Relationship Id="rId29" Type="http://schemas.openxmlformats.org/officeDocument/2006/relationships/hyperlink" Target="http://www.google.co.uk/imgres?imgurl=http://www.hyperiongaming.com/system/image_assets/781/normal/William-Hill-Logo.jpg?1287572226&amp;imgrefurl=http://www.hyperiongaming.com/blog/781-betting-news-william-hill-to-bid-130m-for-centrebet&amp;h=345&amp;w=503&amp;sz=51&amp;tbnid=Kj3axB5DZGGL2M:&amp;tbnh=89&amp;tbnw=130&amp;prev=/search?q=william+hill+logo&amp;tbm=isch&amp;tbo=u&amp;zoom=1&amp;q=william+hill+logo&amp;usg=__JSM63ApjfWRgNVoG6oPZKAztbf8=&amp;hl=en&amp;sa=X&amp;ei=onzpT4eCE4qf6wH0ocSTDQ&amp;ved=0CBMQ9QEwAA" TargetMode="External"/><Relationship Id="rId1" Type="http://schemas.openxmlformats.org/officeDocument/2006/relationships/slideLayout" Target="../slideLayouts/slideLayout4.xml"/><Relationship Id="rId6" Type="http://schemas.openxmlformats.org/officeDocument/2006/relationships/hyperlink" Target="http://images.google.co.uk/imgres?imgurl=http://cache.virtualtourist.com/1/490591-MacDonalds-Edinburgh.gif&amp;imgrefurl=http://www.virtualtourist.com/travel/Europe/United_Kingdom/Scotland/Lothian/Edinburgh-313508/Restaurants-Edinburgh-MacDonalds-BR-1.html&amp;usg=__tZT1w2aF1OfaTgT9Mnf7LM8hoZQ=&amp;h=130&amp;w=182&amp;sz=5&amp;hl=en&amp;start=7&amp;um=1&amp;tbnid=PyYHqkPhPj9EUM:&amp;tbnh=72&amp;tbnw=101&amp;prev=/images?q=macdonalds&amp;um=1&amp;hl=en&amp;sa=G" TargetMode="External"/><Relationship Id="rId11" Type="http://schemas.openxmlformats.org/officeDocument/2006/relationships/image" Target="../media/image9.jpeg"/><Relationship Id="rId24" Type="http://schemas.openxmlformats.org/officeDocument/2006/relationships/image" Target="file:///C:\Documents%20and%20Settings\anna\Local%20Settings\Temporary%20Internet%20Files\OLK3\Mars.jpg" TargetMode="External"/><Relationship Id="rId32" Type="http://schemas.openxmlformats.org/officeDocument/2006/relationships/image" Target="../media/image23.jpeg"/><Relationship Id="rId37" Type="http://schemas.openxmlformats.org/officeDocument/2006/relationships/hyperlink" Target="http://www.google.co.uk/imgres?imgurl=http://www.yourlogoresources.com/wp-content/uploads/2011/09/airbus-logo.png&amp;imgrefurl=http://www.yourlogoresources.com/airbus-logo/&amp;usg=__pjFfPedaabwNKnhhfQvsACHXhHg=&amp;h=491&amp;w=602&amp;sz=37&amp;hl=en&amp;start=1&amp;zoom=1&amp;tbnid=_Ae-OT4vTxAyAM:&amp;tbnh=110&amp;tbnw=135&amp;ei=Nn3pT7DBB6TG6AG8-O23DQ&amp;prev=/search?q=airbus+logo&amp;um=1&amp;hl=en&amp;gbv=2&amp;tbm=isch&amp;um=1&amp;itbs=1" TargetMode="External"/><Relationship Id="rId5" Type="http://schemas.openxmlformats.org/officeDocument/2006/relationships/image" Target="../media/image6.jpeg"/><Relationship Id="rId15" Type="http://schemas.openxmlformats.org/officeDocument/2006/relationships/image" Target="../media/image12.png"/><Relationship Id="rId23" Type="http://schemas.openxmlformats.org/officeDocument/2006/relationships/image" Target="../media/image19.jpeg"/><Relationship Id="rId28" Type="http://schemas.openxmlformats.org/officeDocument/2006/relationships/image" Target="../media/image21.jpeg"/><Relationship Id="rId36" Type="http://schemas.openxmlformats.org/officeDocument/2006/relationships/image" Target="../media/image25.jpeg"/><Relationship Id="rId10" Type="http://schemas.openxmlformats.org/officeDocument/2006/relationships/hyperlink" Target="http://images.google.co.uk/imgres?imgurl=http://upload.wikimedia.org/wikipedia/en/thumb/0/08/Boots.svg/789px-Boots.svg.png&amp;imgrefurl=http://en.wikipedia.org/wiki/File:Boots.svg&amp;usg=__UI_KTen6G7rKWYWLiA7k_M6wJHA=&amp;h=480&amp;w=789&amp;sz=54&amp;hl=en&amp;start=7&amp;um=1&amp;tbnid=dUWul5Fg-2qw2M:&amp;tbnh=87&amp;tbnw=143&amp;prev=/images?q=boots&amp;um=1&amp;hl=en&amp;sa=G" TargetMode="External"/><Relationship Id="rId19" Type="http://schemas.openxmlformats.org/officeDocument/2006/relationships/image" Target="../media/image16.jpeg"/><Relationship Id="rId31" Type="http://schemas.openxmlformats.org/officeDocument/2006/relationships/hyperlink" Target="http://www.google.co.uk/imgres?imgurl=http://topnews.co.uk/images/imagecache/main_image/Wolseley-logo.gif&amp;imgrefurl=http://topnews.co.uk/22762-wolseley-registers-advance-profits&amp;h=200&amp;w=200&amp;sz=4&amp;tbnid=fZkEVVbMRnNocM:&amp;tbnh=104&amp;tbnw=104&amp;prev=/search?q=wolseley+logo&amp;tbm=isch&amp;tbo=u&amp;zoom=1&amp;q=wolseley+logo&amp;usg=__rmz6Xa8ZaL2YsbSBunSfhqRbEwo=&amp;hl=en&amp;sa=X&amp;ei=tnzpT9ScN7GK6QG-uKWuDQ&amp;ved=0CBsQ9QEwAQ" TargetMode="External"/><Relationship Id="rId4" Type="http://schemas.openxmlformats.org/officeDocument/2006/relationships/hyperlink" Target="http://images.google.com/imgres?imgurl=http://www.edc.org/hec/natl/2000/hilton-logo.gif&amp;imgrefurl=http://www.edc.org/hec/natl/2000/accommodation.html&amp;h=892&amp;w=1212&amp;sz=13&amp;tbnid=8Z9zYdikG8xClM:&amp;tbnh=110&amp;tbnw=150&amp;hl=en&amp;start=1&amp;prev=/images?q=hilton+logo&amp;svnum=10&amp;hl=en&amp;lr=" TargetMode="External"/><Relationship Id="rId9" Type="http://schemas.openxmlformats.org/officeDocument/2006/relationships/image" Target="../media/image8.jpeg"/><Relationship Id="rId14" Type="http://schemas.openxmlformats.org/officeDocument/2006/relationships/image" Target="../media/image11.jpeg"/><Relationship Id="rId22" Type="http://schemas.openxmlformats.org/officeDocument/2006/relationships/image" Target="../media/image18.jpeg"/><Relationship Id="rId27" Type="http://schemas.openxmlformats.org/officeDocument/2006/relationships/hyperlink" Target="http://www.google.co.uk/imgres?imgurl=http://www.fullblueracing.co.uk/wp-content/uploads/2012/03/709px-Pwc-logo-2010.jpg&amp;imgrefurl=http://www.fullblueracing.co.uk/2012/fbr-run-recruitment-event-for-pwc/709px-pwc-logo-2010/&amp;h=600&amp;w=709&amp;sz=16&amp;tbnid=bOWTozRIW7KRvM:&amp;tbnh=118&amp;tbnw=140&amp;prev=/search?q=pwc+logo&amp;tbm=isch&amp;tbo=u&amp;zoom=1&amp;q=pwc+logo&amp;usg=__sAuO7nP_nk2dfKNNsU_gecE3xjg=&amp;hl=en&amp;sa=X&amp;ei=i3zpT96OCaaX6QGYjdyIDQ&amp;ved=0CBsQ9QEwAQ" TargetMode="External"/><Relationship Id="rId30" Type="http://schemas.openxmlformats.org/officeDocument/2006/relationships/image" Target="../media/image22.jpeg"/><Relationship Id="rId35" Type="http://schemas.openxmlformats.org/officeDocument/2006/relationships/hyperlink" Target="http://www.google.co.uk/imgres?imgurl=https://www.southampton.ac.uk/careers/employability/findjobsandemployers/GrantThornton.JPG&amp;imgrefurl=https://www.southampton.ac.uk/careers/employability/findjobsandemployers/employerstargetingston.html&amp;usg=__5tbMge4jEnvtRJzWArXyjDPFzgU=&amp;h=595&amp;w=1627&amp;sz=86&amp;hl=en&amp;start=1&amp;zoom=1&amp;tbnid=Xtd-z0Oxq-vJQM:&amp;tbnh=55&amp;tbnw=150&amp;ei=-HzpT5TyNKKe6AGV-5WFDQ&amp;prev=/search?q=grant+thornton+logo&amp;um=1&amp;hl=en&amp;sa=N&amp;gbv=2&amp;tbm=isch&amp;um=1&amp;itbs=1" TargetMode="External"/><Relationship Id="rId8" Type="http://schemas.openxmlformats.org/officeDocument/2006/relationships/hyperlink" Target="http://images.google.co.uk/imgres?imgurl=http://www.ucd.ie/lipgene/images/logos/consortium/unilever.jpg&amp;imgrefurl=http://www.ucd.ie/lipgene/consortium/unilever.html&amp;usg=__OaEFeXku0dPG8lTnvfQ4KR5Oi7U=&amp;h=767&amp;w=735&amp;sz=292&amp;hl=en&amp;start=1&amp;tbnid=Zrm4TuFZ9E_K4M:&amp;tbnh=142&amp;tbnw=136&amp;prev=/images?q=unilever&amp;gbv=2&amp;hl=en&amp;sa=G" TargetMode="Externa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1371600" y="3581400"/>
            <a:ext cx="6172200" cy="1109472"/>
          </a:xfrm>
        </p:spPr>
        <p:txBody>
          <a:bodyPr>
            <a:normAutofit/>
          </a:bodyPr>
          <a:lstStyle/>
          <a:p>
            <a:r>
              <a:rPr lang="en-US" sz="1300" dirty="0" smtClean="0">
                <a:solidFill>
                  <a:schemeClr val="tx1"/>
                </a:solidFill>
              </a:rPr>
              <a:t>Vernon Bryce </a:t>
            </a:r>
          </a:p>
          <a:p>
            <a:r>
              <a:rPr lang="en-US" sz="1300" dirty="0" smtClean="0">
                <a:solidFill>
                  <a:schemeClr val="tx1"/>
                </a:solidFill>
              </a:rPr>
              <a:t> Consulting </a:t>
            </a:r>
            <a:r>
              <a:rPr lang="en-US" sz="1300" dirty="0" smtClean="0">
                <a:solidFill>
                  <a:schemeClr val="tx1"/>
                </a:solidFill>
              </a:rPr>
              <a:t>Psychologist, Consulting Partner</a:t>
            </a:r>
          </a:p>
          <a:p>
            <a:r>
              <a:rPr lang="en-US" sz="1300" dirty="0" smtClean="0">
                <a:solidFill>
                  <a:schemeClr val="tx1"/>
                </a:solidFill>
              </a:rPr>
              <a:t>Director and Principal , </a:t>
            </a:r>
            <a:r>
              <a:rPr lang="en-US" sz="1300" dirty="0" err="1" smtClean="0">
                <a:solidFill>
                  <a:schemeClr val="tx1"/>
                </a:solidFill>
              </a:rPr>
              <a:t>Kenexa</a:t>
            </a:r>
            <a:r>
              <a:rPr lang="en-US" sz="1300" dirty="0" smtClean="0">
                <a:solidFill>
                  <a:schemeClr val="tx1"/>
                </a:solidFill>
              </a:rPr>
              <a:t> an IBM Company</a:t>
            </a:r>
            <a:endParaRPr lang="en-US" sz="1300" dirty="0" smtClean="0">
              <a:solidFill>
                <a:schemeClr val="tx1"/>
              </a:solidFill>
            </a:endParaRPr>
          </a:p>
          <a:p>
            <a:endParaRPr lang="en-US" sz="1300" dirty="0" smtClean="0"/>
          </a:p>
          <a:p>
            <a:endParaRPr lang="en-US" sz="1300" dirty="0" smtClean="0"/>
          </a:p>
          <a:p>
            <a:endParaRPr lang="en-US" dirty="0"/>
          </a:p>
        </p:txBody>
      </p:sp>
      <p:sp>
        <p:nvSpPr>
          <p:cNvPr id="6" name="Rounded Rectangle 5"/>
          <p:cNvSpPr/>
          <p:nvPr/>
        </p:nvSpPr>
        <p:spPr>
          <a:xfrm>
            <a:off x="2514600" y="4800600"/>
            <a:ext cx="6858000" cy="609600"/>
          </a:xfrm>
          <a:prstGeom prst="roundRect">
            <a:avLst/>
          </a:prstGeom>
          <a:solidFill>
            <a:srgbClr val="AFB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KeneXaLogo_Basic_White.gif"/>
          <p:cNvPicPr>
            <a:picLocks noChangeAspect="1"/>
          </p:cNvPicPr>
          <p:nvPr/>
        </p:nvPicPr>
        <p:blipFill>
          <a:blip r:embed="rId2" cstate="print"/>
          <a:stretch>
            <a:fillRect/>
          </a:stretch>
        </p:blipFill>
        <p:spPr>
          <a:xfrm>
            <a:off x="2667000" y="4690872"/>
            <a:ext cx="1700784" cy="850392"/>
          </a:xfrm>
          <a:prstGeom prst="rect">
            <a:avLst/>
          </a:prstGeom>
        </p:spPr>
      </p:pic>
      <p:sp>
        <p:nvSpPr>
          <p:cNvPr id="8" name="TextBox 7"/>
          <p:cNvSpPr txBox="1"/>
          <p:nvPr/>
        </p:nvSpPr>
        <p:spPr>
          <a:xfrm>
            <a:off x="4572000" y="4964668"/>
            <a:ext cx="4114800" cy="338554"/>
          </a:xfrm>
          <a:prstGeom prst="rect">
            <a:avLst/>
          </a:prstGeom>
          <a:noFill/>
        </p:spPr>
        <p:txBody>
          <a:bodyPr wrap="square" rtlCol="0">
            <a:spAutoFit/>
          </a:bodyPr>
          <a:lstStyle/>
          <a:p>
            <a:r>
              <a:rPr lang="en-US" sz="1600" i="1" dirty="0" smtClean="0">
                <a:solidFill>
                  <a:schemeClr val="bg1"/>
                </a:solidFill>
                <a:latin typeface="Arial" pitchFamily="34" charset="0"/>
                <a:cs typeface="Arial" pitchFamily="34" charset="0"/>
              </a:rPr>
              <a:t>To us, business is personal</a:t>
            </a:r>
            <a:endParaRPr lang="en-US" sz="1600" i="1" dirty="0">
              <a:solidFill>
                <a:schemeClr val="bg1"/>
              </a:solidFill>
              <a:latin typeface="Arial" pitchFamily="34" charset="0"/>
              <a:cs typeface="Arial" pitchFamily="34" charset="0"/>
            </a:endParaRPr>
          </a:p>
        </p:txBody>
      </p:sp>
      <p:sp>
        <p:nvSpPr>
          <p:cNvPr id="2" name="TextBox 1"/>
          <p:cNvSpPr txBox="1"/>
          <p:nvPr/>
        </p:nvSpPr>
        <p:spPr>
          <a:xfrm>
            <a:off x="762000" y="990600"/>
            <a:ext cx="8001000" cy="1938992"/>
          </a:xfrm>
          <a:prstGeom prst="rect">
            <a:avLst/>
          </a:prstGeom>
          <a:noFill/>
        </p:spPr>
        <p:txBody>
          <a:bodyPr wrap="square" rtlCol="0">
            <a:spAutoFit/>
          </a:bodyPr>
          <a:lstStyle/>
          <a:p>
            <a:pPr algn="ctr"/>
            <a:r>
              <a:rPr lang="en-GB" sz="4000" b="1" dirty="0" smtClean="0">
                <a:solidFill>
                  <a:schemeClr val="bg1"/>
                </a:solidFill>
              </a:rPr>
              <a:t>“We could have predicted </a:t>
            </a:r>
          </a:p>
          <a:p>
            <a:pPr algn="ctr"/>
            <a:r>
              <a:rPr lang="en-GB" sz="4000" b="1" dirty="0" smtClean="0">
                <a:solidFill>
                  <a:schemeClr val="bg1"/>
                </a:solidFill>
              </a:rPr>
              <a:t>Eve </a:t>
            </a:r>
          </a:p>
          <a:p>
            <a:pPr algn="ctr"/>
            <a:r>
              <a:rPr lang="en-GB" sz="4000" b="1" dirty="0">
                <a:solidFill>
                  <a:schemeClr val="bg1"/>
                </a:solidFill>
              </a:rPr>
              <a:t>w</a:t>
            </a:r>
            <a:r>
              <a:rPr lang="en-GB" sz="4000" b="1" dirty="0" smtClean="0">
                <a:solidFill>
                  <a:schemeClr val="bg1"/>
                </a:solidFill>
              </a:rPr>
              <a:t>ould have eaten the apple”</a:t>
            </a:r>
            <a:endParaRPr lang="en-GB" sz="4000" b="1" dirty="0">
              <a:solidFill>
                <a:schemeClr val="bg1"/>
              </a:solidFill>
            </a:endParaRPr>
          </a:p>
        </p:txBody>
      </p:sp>
      <p:sp>
        <p:nvSpPr>
          <p:cNvPr id="3" name="TextBox 2"/>
          <p:cNvSpPr txBox="1"/>
          <p:nvPr/>
        </p:nvSpPr>
        <p:spPr>
          <a:xfrm>
            <a:off x="3067452" y="5855565"/>
            <a:ext cx="3390095" cy="646331"/>
          </a:xfrm>
          <a:prstGeom prst="rect">
            <a:avLst/>
          </a:prstGeom>
          <a:noFill/>
        </p:spPr>
        <p:txBody>
          <a:bodyPr wrap="none" rtlCol="0">
            <a:spAutoFit/>
          </a:bodyPr>
          <a:lstStyle/>
          <a:p>
            <a:pPr algn="ctr"/>
            <a:r>
              <a:rPr lang="en-GB" dirty="0" smtClean="0"/>
              <a:t>Axes Management </a:t>
            </a:r>
            <a:r>
              <a:rPr lang="en-GB" dirty="0" smtClean="0"/>
              <a:t>New Year Club </a:t>
            </a:r>
          </a:p>
          <a:p>
            <a:pPr algn="ctr"/>
            <a:r>
              <a:rPr lang="en-GB" dirty="0" smtClean="0"/>
              <a:t>14 December 2012</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7"/>
            <a:ext cx="6324600" cy="1219200"/>
          </a:xfrm>
        </p:spPr>
        <p:txBody>
          <a:bodyPr/>
          <a:lstStyle/>
          <a:p>
            <a:r>
              <a:rPr lang="en-GB" dirty="0" smtClean="0">
                <a:solidFill>
                  <a:schemeClr val="bg1"/>
                </a:solidFill>
              </a:rPr>
              <a:t> range of ability tests</a:t>
            </a:r>
            <a:endParaRPr lang="en-GB"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2962194"/>
              </p:ext>
            </p:extLst>
          </p:nvPr>
        </p:nvGraphicFramePr>
        <p:xfrm>
          <a:off x="457200" y="1646238"/>
          <a:ext cx="7924800" cy="4525403"/>
        </p:xfrm>
        <a:graphic>
          <a:graphicData uri="http://schemas.openxmlformats.org/drawingml/2006/table">
            <a:tbl>
              <a:tblPr firstRow="1" bandRow="1">
                <a:tableStyleId>{5C22544A-7EE6-4342-B048-85BDC9FD1C3A}</a:tableStyleId>
              </a:tblPr>
              <a:tblGrid>
                <a:gridCol w="1320800"/>
                <a:gridCol w="1320800"/>
                <a:gridCol w="1320800"/>
                <a:gridCol w="1418637"/>
                <a:gridCol w="1222963"/>
                <a:gridCol w="1320800"/>
              </a:tblGrid>
              <a:tr h="895487">
                <a:tc>
                  <a:txBody>
                    <a:bodyPr/>
                    <a:lstStyle/>
                    <a:p>
                      <a:r>
                        <a:rPr lang="en-GB" sz="1600" dirty="0" smtClean="0">
                          <a:solidFill>
                            <a:schemeClr val="bg1"/>
                          </a:solidFill>
                        </a:rPr>
                        <a:t>Job Group</a:t>
                      </a:r>
                      <a:endParaRPr lang="en-GB" sz="1600" dirty="0">
                        <a:solidFill>
                          <a:schemeClr val="bg1"/>
                        </a:solidFill>
                      </a:endParaRPr>
                    </a:p>
                  </a:txBody>
                  <a:tcPr/>
                </a:tc>
                <a:tc>
                  <a:txBody>
                    <a:bodyPr/>
                    <a:lstStyle/>
                    <a:p>
                      <a:r>
                        <a:rPr lang="en-GB" sz="1600" dirty="0" smtClean="0"/>
                        <a:t>Job Level</a:t>
                      </a:r>
                      <a:endParaRPr lang="en-GB" sz="1600" dirty="0"/>
                    </a:p>
                  </a:txBody>
                  <a:tcPr/>
                </a:tc>
                <a:tc>
                  <a:txBody>
                    <a:bodyPr/>
                    <a:lstStyle/>
                    <a:p>
                      <a:r>
                        <a:rPr lang="en-GB" sz="1600" b="0" dirty="0" smtClean="0"/>
                        <a:t>Verbal</a:t>
                      </a:r>
                      <a:endParaRPr lang="en-GB" sz="1600" b="0" dirty="0"/>
                    </a:p>
                  </a:txBody>
                  <a:tcPr/>
                </a:tc>
                <a:tc>
                  <a:txBody>
                    <a:bodyPr/>
                    <a:lstStyle/>
                    <a:p>
                      <a:r>
                        <a:rPr lang="en-GB" sz="1600" b="0" dirty="0" smtClean="0"/>
                        <a:t>Numerical</a:t>
                      </a:r>
                      <a:endParaRPr lang="en-GB" sz="1600" b="0" dirty="0"/>
                    </a:p>
                  </a:txBody>
                  <a:tcPr/>
                </a:tc>
                <a:tc>
                  <a:txBody>
                    <a:bodyPr/>
                    <a:lstStyle/>
                    <a:p>
                      <a:r>
                        <a:rPr lang="en-GB" sz="1600" b="0" dirty="0" smtClean="0"/>
                        <a:t>Logical</a:t>
                      </a:r>
                      <a:endParaRPr lang="en-GB" sz="1600" b="0" dirty="0"/>
                    </a:p>
                  </a:txBody>
                  <a:tcPr/>
                </a:tc>
                <a:tc>
                  <a:txBody>
                    <a:bodyPr/>
                    <a:lstStyle/>
                    <a:p>
                      <a:r>
                        <a:rPr lang="en-GB" sz="1600" b="0" dirty="0" smtClean="0"/>
                        <a:t>Checking</a:t>
                      </a:r>
                      <a:endParaRPr lang="en-GB" sz="1600" b="0" dirty="0"/>
                    </a:p>
                  </a:txBody>
                  <a:tcPr/>
                </a:tc>
              </a:tr>
              <a:tr h="579679">
                <a:tc rowSpan="2">
                  <a:txBody>
                    <a:bodyPr/>
                    <a:lstStyle/>
                    <a:p>
                      <a:r>
                        <a:rPr lang="en-GB" sz="1600" dirty="0" smtClean="0"/>
                        <a:t>Senior Manager</a:t>
                      </a:r>
                      <a:r>
                        <a:rPr lang="en-GB" sz="1600" baseline="0" dirty="0" smtClean="0"/>
                        <a:t> </a:t>
                      </a:r>
                    </a:p>
                    <a:p>
                      <a:r>
                        <a:rPr lang="en-GB" sz="1600" baseline="0" dirty="0" smtClean="0"/>
                        <a:t>&amp; </a:t>
                      </a:r>
                      <a:r>
                        <a:rPr lang="en-GB" sz="1600" dirty="0" smtClean="0"/>
                        <a:t>Graduate</a:t>
                      </a:r>
                    </a:p>
                    <a:p>
                      <a:r>
                        <a:rPr lang="en-GB" sz="1600" dirty="0" smtClean="0"/>
                        <a:t>Level</a:t>
                      </a:r>
                      <a:endParaRPr lang="en-GB" sz="1600" dirty="0"/>
                    </a:p>
                  </a:txBody>
                  <a:tcPr vert="vert"/>
                </a:tc>
                <a:tc>
                  <a:txBody>
                    <a:bodyPr/>
                    <a:lstStyle/>
                    <a:p>
                      <a:pPr marL="0" algn="l" defTabSz="914400" rtl="0" eaLnBrk="1" latinLnBrk="0" hangingPunct="1"/>
                      <a:r>
                        <a:rPr lang="en-GB" sz="1400" kern="1200" dirty="0" smtClean="0">
                          <a:solidFill>
                            <a:schemeClr val="dk1"/>
                          </a:solidFill>
                          <a:latin typeface="+mn-lt"/>
                          <a:ea typeface="+mn-ea"/>
                          <a:cs typeface="+mn-cs"/>
                        </a:rPr>
                        <a:t>Director &amp; Senior Manager</a:t>
                      </a:r>
                      <a:endParaRPr lang="en-GB" sz="1400" kern="120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AFBD22"/>
                          </a:solidFill>
                          <a:latin typeface="Verdana"/>
                          <a:ea typeface="Times New Roman"/>
                          <a:cs typeface="Times New Roman"/>
                        </a:rPr>
                        <a:t>√</a:t>
                      </a:r>
                      <a:endParaRPr lang="en-GB" sz="1200" b="1" dirty="0" smtClean="0">
                        <a:solidFill>
                          <a:srgbClr val="AFBD22"/>
                        </a:solidFill>
                        <a:latin typeface="+mn-lt"/>
                        <a:ea typeface="Calibri"/>
                        <a:cs typeface="Times New Roman"/>
                      </a:endParaRPr>
                    </a:p>
                    <a:p>
                      <a:pPr marL="0" algn="l" defTabSz="914400" rtl="0" eaLnBrk="1" latinLnBrk="0" hangingPunct="1"/>
                      <a:endParaRPr lang="en-GB" sz="1200" kern="1200" dirty="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AFBD22"/>
                          </a:solidFill>
                          <a:latin typeface="Verdana"/>
                          <a:ea typeface="Times New Roman"/>
                          <a:cs typeface="Times New Roman"/>
                        </a:rPr>
                        <a:t>√</a:t>
                      </a:r>
                      <a:endParaRPr lang="en-GB" sz="1200" b="1" dirty="0" smtClean="0">
                        <a:solidFill>
                          <a:srgbClr val="AFBD22"/>
                        </a:solidFill>
                        <a:latin typeface="+mn-lt"/>
                        <a:ea typeface="Calibri"/>
                        <a:cs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AFBD22"/>
                          </a:solidFill>
                          <a:latin typeface="Verdana"/>
                          <a:ea typeface="Times New Roman"/>
                          <a:cs typeface="Times New Roman"/>
                        </a:rPr>
                        <a:t>√</a:t>
                      </a:r>
                      <a:endParaRPr lang="en-GB" sz="1200" b="1" dirty="0" smtClean="0">
                        <a:solidFill>
                          <a:srgbClr val="AFBD22"/>
                        </a:solidFill>
                        <a:latin typeface="+mn-lt"/>
                        <a:ea typeface="Calibri"/>
                        <a:cs typeface="Times New Roman"/>
                      </a:endParaRPr>
                    </a:p>
                  </a:txBody>
                  <a:tcPr/>
                </a:tc>
                <a:tc rowSpan="2">
                  <a:txBody>
                    <a:bodyPr/>
                    <a:lstStyle/>
                    <a:p>
                      <a:pPr marL="0" algn="l" defTabSz="914400" rtl="0" eaLnBrk="1" latinLnBrk="0" hangingPunct="1"/>
                      <a:endParaRPr lang="en-GB" sz="1200" kern="1200" dirty="0">
                        <a:solidFill>
                          <a:schemeClr val="dk1"/>
                        </a:solidFill>
                        <a:latin typeface="+mn-lt"/>
                        <a:ea typeface="+mn-ea"/>
                        <a:cs typeface="+mn-cs"/>
                      </a:endParaRPr>
                    </a:p>
                  </a:txBody>
                  <a:tcPr/>
                </a:tc>
              </a:tr>
              <a:tr h="579679">
                <a:tc vMerge="1">
                  <a:txBody>
                    <a:bodyPr/>
                    <a:lstStyle/>
                    <a:p>
                      <a:endParaRPr lang="en-GB"/>
                    </a:p>
                  </a:txBody>
                  <a:tcPr/>
                </a:tc>
                <a:tc>
                  <a:txBody>
                    <a:bodyPr/>
                    <a:lstStyle/>
                    <a:p>
                      <a:pPr marL="0" algn="l" defTabSz="914400" rtl="0" eaLnBrk="1" latinLnBrk="0" hangingPunct="1"/>
                      <a:r>
                        <a:rPr lang="en-GB" sz="1400" kern="1200" dirty="0" smtClean="0">
                          <a:solidFill>
                            <a:schemeClr val="dk1"/>
                          </a:solidFill>
                          <a:latin typeface="+mn-lt"/>
                          <a:ea typeface="+mn-ea"/>
                          <a:cs typeface="+mn-cs"/>
                        </a:rPr>
                        <a:t>Graduate</a:t>
                      </a:r>
                      <a:endParaRPr lang="en-GB" sz="1400" kern="120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AFBD22"/>
                          </a:solidFill>
                          <a:latin typeface="Verdana"/>
                          <a:ea typeface="Times New Roman"/>
                          <a:cs typeface="Times New Roman"/>
                        </a:rPr>
                        <a:t>√</a:t>
                      </a:r>
                      <a:endParaRPr lang="en-GB" sz="1200" b="1" dirty="0" smtClean="0">
                        <a:solidFill>
                          <a:srgbClr val="AFBD22"/>
                        </a:solidFill>
                        <a:latin typeface="+mn-lt"/>
                        <a:ea typeface="Calibri"/>
                        <a:cs typeface="Times New Roman"/>
                      </a:endParaRPr>
                    </a:p>
                    <a:p>
                      <a:pPr marL="0" algn="l" defTabSz="914400" rtl="0" eaLnBrk="1" latinLnBrk="0" hangingPunct="1"/>
                      <a:endParaRPr lang="en-GB" sz="1200" kern="1200" dirty="0">
                        <a:solidFill>
                          <a:schemeClr val="dk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AFBD22"/>
                          </a:solidFill>
                          <a:latin typeface="Verdana"/>
                          <a:ea typeface="Times New Roman"/>
                          <a:cs typeface="Times New Roman"/>
                        </a:rPr>
                        <a:t>√</a:t>
                      </a:r>
                      <a:endParaRPr lang="en-GB" sz="1200" b="1" dirty="0" smtClean="0">
                        <a:solidFill>
                          <a:srgbClr val="AFBD22"/>
                        </a:solidFill>
                        <a:latin typeface="+mn-lt"/>
                        <a:ea typeface="Calibri"/>
                        <a:cs typeface="Times New Roman"/>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AFBD22"/>
                          </a:solidFill>
                          <a:latin typeface="Verdana"/>
                          <a:ea typeface="Times New Roman"/>
                          <a:cs typeface="Times New Roman"/>
                        </a:rPr>
                        <a:t>√</a:t>
                      </a:r>
                      <a:endParaRPr lang="en-GB" sz="1200" b="1" dirty="0" smtClean="0">
                        <a:solidFill>
                          <a:srgbClr val="AFBD22"/>
                        </a:solidFill>
                        <a:latin typeface="+mn-lt"/>
                        <a:ea typeface="Calibri"/>
                        <a:cs typeface="Times New Roman"/>
                      </a:endParaRPr>
                    </a:p>
                  </a:txBody>
                  <a:tcPr/>
                </a:tc>
                <a:tc vMerge="1">
                  <a:txBody>
                    <a:bodyPr/>
                    <a:lstStyle/>
                    <a:p>
                      <a:endParaRPr lang="en-GB"/>
                    </a:p>
                  </a:txBody>
                  <a:tcPr/>
                </a:tc>
              </a:tr>
              <a:tr h="1159358">
                <a:tc>
                  <a:txBody>
                    <a:bodyPr/>
                    <a:lstStyle/>
                    <a:p>
                      <a:r>
                        <a:rPr lang="en-GB" sz="1600" dirty="0" smtClean="0"/>
                        <a:t>Manager</a:t>
                      </a:r>
                    </a:p>
                    <a:p>
                      <a:r>
                        <a:rPr lang="en-GB" sz="1600" dirty="0" smtClean="0"/>
                        <a:t>Level</a:t>
                      </a:r>
                      <a:endParaRPr lang="en-GB" sz="1600" dirty="0"/>
                    </a:p>
                  </a:txBody>
                  <a:tcPr vert="vert"/>
                </a:tc>
                <a:tc>
                  <a:txBody>
                    <a:bodyPr/>
                    <a:lstStyle/>
                    <a:p>
                      <a:pPr marL="0" algn="l" defTabSz="914400" rtl="0" eaLnBrk="1" latinLnBrk="0" hangingPunct="1"/>
                      <a:r>
                        <a:rPr lang="en-GB" sz="1400" kern="1200" dirty="0" smtClean="0">
                          <a:solidFill>
                            <a:schemeClr val="dk1"/>
                          </a:solidFill>
                          <a:latin typeface="+mn-lt"/>
                          <a:ea typeface="+mn-ea"/>
                          <a:cs typeface="+mn-cs"/>
                        </a:rPr>
                        <a:t>Middle &amp; Junior</a:t>
                      </a:r>
                      <a:r>
                        <a:rPr lang="en-GB" sz="1400" kern="1200" baseline="0" dirty="0" smtClean="0">
                          <a:solidFill>
                            <a:schemeClr val="dk1"/>
                          </a:solidFill>
                          <a:latin typeface="+mn-lt"/>
                          <a:ea typeface="+mn-ea"/>
                          <a:cs typeface="+mn-cs"/>
                        </a:rPr>
                        <a:t> Manager</a:t>
                      </a:r>
                      <a:endParaRPr lang="en-GB" sz="1400" kern="120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AFBD22"/>
                          </a:solidFill>
                          <a:latin typeface="Verdana"/>
                          <a:ea typeface="Times New Roman"/>
                          <a:cs typeface="Times New Roman"/>
                        </a:rPr>
                        <a:t>√</a:t>
                      </a:r>
                      <a:endParaRPr lang="en-GB" sz="1200" b="1" dirty="0" smtClean="0">
                        <a:solidFill>
                          <a:srgbClr val="AFBD22"/>
                        </a:solidFill>
                        <a:latin typeface="+mn-lt"/>
                        <a:ea typeface="Calibri"/>
                        <a:cs typeface="Times New Roman"/>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AFBD22"/>
                          </a:solidFill>
                          <a:latin typeface="Verdana"/>
                          <a:ea typeface="Times New Roman"/>
                          <a:cs typeface="Times New Roman"/>
                        </a:rPr>
                        <a:t>√</a:t>
                      </a:r>
                      <a:endParaRPr lang="en-GB" sz="1200" b="1" dirty="0" smtClean="0">
                        <a:solidFill>
                          <a:srgbClr val="AFBD22"/>
                        </a:solidFill>
                        <a:latin typeface="+mn-lt"/>
                        <a:ea typeface="Calibri"/>
                        <a:cs typeface="Times New Roman"/>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AFBD22"/>
                          </a:solidFill>
                          <a:latin typeface="Verdana"/>
                          <a:ea typeface="Times New Roman"/>
                          <a:cs typeface="Times New Roman"/>
                        </a:rPr>
                        <a:t>√</a:t>
                      </a:r>
                      <a:endParaRPr lang="en-GB" sz="1200" b="1" dirty="0" smtClean="0">
                        <a:solidFill>
                          <a:srgbClr val="AFBD22"/>
                        </a:solidFill>
                        <a:latin typeface="+mn-lt"/>
                        <a:ea typeface="Calibri"/>
                        <a:cs typeface="Times New Roman"/>
                      </a:endParaRPr>
                    </a:p>
                  </a:txBody>
                  <a:tcPr anchor="ctr"/>
                </a:tc>
                <a:tc>
                  <a:txBody>
                    <a:bodyPr/>
                    <a:lstStyle/>
                    <a:p>
                      <a:pPr marL="0" algn="l" defTabSz="914400" rtl="0" eaLnBrk="1" latinLnBrk="0" hangingPunct="1"/>
                      <a:endParaRPr lang="en-GB" sz="1200" kern="1200" dirty="0">
                        <a:solidFill>
                          <a:schemeClr val="dk1"/>
                        </a:solidFill>
                        <a:latin typeface="+mn-lt"/>
                        <a:ea typeface="+mn-ea"/>
                        <a:cs typeface="+mn-cs"/>
                      </a:endParaRPr>
                    </a:p>
                  </a:txBody>
                  <a:tcPr/>
                </a:tc>
              </a:tr>
              <a:tr h="579679">
                <a:tc rowSpan="2">
                  <a:txBody>
                    <a:bodyPr/>
                    <a:lstStyle/>
                    <a:p>
                      <a:r>
                        <a:rPr lang="en-GB" sz="1600" dirty="0" smtClean="0"/>
                        <a:t>Operational</a:t>
                      </a:r>
                    </a:p>
                    <a:p>
                      <a:r>
                        <a:rPr lang="en-GB" sz="1600" dirty="0" smtClean="0"/>
                        <a:t>Level</a:t>
                      </a:r>
                      <a:endParaRPr lang="en-GB" sz="1600" dirty="0"/>
                    </a:p>
                  </a:txBody>
                  <a:tcPr vert="vert"/>
                </a:tc>
                <a:tc>
                  <a:txBody>
                    <a:bodyPr/>
                    <a:lstStyle/>
                    <a:p>
                      <a:pPr marL="0" algn="l" defTabSz="914400" rtl="0" eaLnBrk="1" latinLnBrk="0" hangingPunct="1"/>
                      <a:r>
                        <a:rPr lang="en-GB" sz="1400" kern="1200" dirty="0" smtClean="0">
                          <a:solidFill>
                            <a:schemeClr val="dk1"/>
                          </a:solidFill>
                          <a:latin typeface="+mn-lt"/>
                          <a:ea typeface="+mn-ea"/>
                          <a:cs typeface="+mn-cs"/>
                        </a:rPr>
                        <a:t>Customer Service</a:t>
                      </a:r>
                      <a:endParaRPr lang="en-GB" sz="1400" kern="1200" dirty="0">
                        <a:solidFill>
                          <a:schemeClr val="dk1"/>
                        </a:solidFill>
                        <a:latin typeface="+mn-lt"/>
                        <a:ea typeface="+mn-ea"/>
                        <a:cs typeface="+mn-cs"/>
                      </a:endParaRPr>
                    </a:p>
                  </a:txBody>
                  <a:tcPr/>
                </a:tc>
                <a:tc rowSpan="2">
                  <a:txBody>
                    <a:bodyPr/>
                    <a:lstStyle/>
                    <a:p>
                      <a:pPr marL="0" algn="l" defTabSz="914400" rtl="0" eaLnBrk="1" latinLnBrk="0" hangingPunct="1"/>
                      <a:endParaRPr lang="en-GB" sz="1200" kern="1200" dirty="0">
                        <a:solidFill>
                          <a:schemeClr val="dk1"/>
                        </a:solidFill>
                        <a:latin typeface="+mn-lt"/>
                        <a:ea typeface="+mn-ea"/>
                        <a:cs typeface="+mn-cs"/>
                      </a:endParaRPr>
                    </a:p>
                  </a:txBody>
                  <a:tcPr/>
                </a:tc>
                <a:tc rowSpan="2">
                  <a:txBody>
                    <a:bodyPr/>
                    <a:lstStyle/>
                    <a:p>
                      <a:pPr marL="0" algn="l" defTabSz="914400" rtl="0" eaLnBrk="1" latinLnBrk="0" hangingPunct="1"/>
                      <a:endParaRPr lang="en-GB" sz="1200" kern="1200" dirty="0">
                        <a:solidFill>
                          <a:schemeClr val="dk1"/>
                        </a:solidFill>
                        <a:latin typeface="+mn-lt"/>
                        <a:ea typeface="+mn-ea"/>
                        <a:cs typeface="+mn-cs"/>
                      </a:endParaRPr>
                    </a:p>
                  </a:txBody>
                  <a:tcPr/>
                </a:tc>
                <a:tc rowSpan="2">
                  <a:txBody>
                    <a:bodyPr/>
                    <a:lstStyle/>
                    <a:p>
                      <a:pPr marL="0" algn="l" defTabSz="914400" rtl="0" eaLnBrk="1" latinLnBrk="0" hangingPunct="1"/>
                      <a:endParaRPr lang="en-GB" sz="1200" kern="1200" dirty="0">
                        <a:solidFill>
                          <a:schemeClr val="dk1"/>
                        </a:solidFill>
                        <a:latin typeface="+mn-lt"/>
                        <a:ea typeface="+mn-ea"/>
                        <a:cs typeface="+mn-cs"/>
                      </a:endParaRPr>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b="1" dirty="0" smtClean="0">
                        <a:solidFill>
                          <a:srgbClr val="AFBD22"/>
                        </a:solidFill>
                        <a:latin typeface="+mn-lt"/>
                        <a:ea typeface="Calibri"/>
                        <a:cs typeface="Times New Roman"/>
                      </a:endParaRPr>
                    </a:p>
                    <a:p>
                      <a:pPr marL="0" algn="ctr" defTabSz="914400" rtl="0" eaLnBrk="1" latinLnBrk="0" hangingPunct="1"/>
                      <a:endParaRPr lang="en-GB" sz="1200" kern="1200" dirty="0">
                        <a:solidFill>
                          <a:schemeClr val="dk1"/>
                        </a:solidFill>
                        <a:latin typeface="+mn-lt"/>
                        <a:ea typeface="+mn-ea"/>
                        <a:cs typeface="+mn-cs"/>
                      </a:endParaRPr>
                    </a:p>
                  </a:txBody>
                  <a:tcPr anchor="ctr"/>
                </a:tc>
              </a:tr>
              <a:tr h="579680">
                <a:tc vMerge="1">
                  <a:txBody>
                    <a:bodyPr/>
                    <a:lstStyle/>
                    <a:p>
                      <a:endParaRPr lang="en-GB"/>
                    </a:p>
                  </a:txBody>
                  <a:tcPr/>
                </a:tc>
                <a:tc>
                  <a:txBody>
                    <a:bodyPr/>
                    <a:lstStyle/>
                    <a:p>
                      <a:pPr marL="0" algn="l" defTabSz="914400" rtl="0" eaLnBrk="1" latinLnBrk="0" hangingPunct="1"/>
                      <a:r>
                        <a:rPr lang="en-GB" sz="1400" kern="1200" dirty="0" smtClean="0">
                          <a:solidFill>
                            <a:schemeClr val="dk1"/>
                          </a:solidFill>
                          <a:latin typeface="+mn-lt"/>
                          <a:ea typeface="+mn-ea"/>
                          <a:cs typeface="+mn-cs"/>
                        </a:rPr>
                        <a:t>Administrative</a:t>
                      </a:r>
                      <a:endParaRPr lang="en-GB" sz="1400" kern="1200" dirty="0">
                        <a:solidFill>
                          <a:schemeClr val="dk1"/>
                        </a:solidFill>
                        <a:latin typeface="+mn-lt"/>
                        <a:ea typeface="+mn-ea"/>
                        <a:cs typeface="+mn-cs"/>
                      </a:endParaRPr>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r>
            </a:tbl>
          </a:graphicData>
        </a:graphic>
      </p:graphicFrame>
    </p:spTree>
    <p:extLst>
      <p:ext uri="{BB962C8B-B14F-4D97-AF65-F5344CB8AC3E}">
        <p14:creationId xmlns:p14="http://schemas.microsoft.com/office/powerpoint/2010/main" val="2959993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noChangeAspect="1" noChangeArrowheads="1"/>
          </p:cNvPicPr>
          <p:nvPr/>
        </p:nvPicPr>
        <p:blipFill>
          <a:blip r:embed="rId2" cstate="print"/>
          <a:srcRect l="20810" t="22893" r="21466" b="7051"/>
          <a:stretch>
            <a:fillRect/>
          </a:stretch>
        </p:blipFill>
        <p:spPr bwMode="auto">
          <a:xfrm>
            <a:off x="646907" y="911225"/>
            <a:ext cx="7850187" cy="5035550"/>
          </a:xfrm>
          <a:prstGeom prst="rect">
            <a:avLst/>
          </a:prstGeom>
          <a:noFill/>
          <a:ln>
            <a:miter lim="800000"/>
            <a:headEnd/>
            <a:tailEnd/>
          </a:ln>
        </p:spPr>
      </p:pic>
    </p:spTree>
    <p:extLst>
      <p:ext uri="{BB962C8B-B14F-4D97-AF65-F5344CB8AC3E}">
        <p14:creationId xmlns:p14="http://schemas.microsoft.com/office/powerpoint/2010/main" val="2547699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l="21094" t="23438" r="21484" b="8125"/>
          <a:stretch>
            <a:fillRect/>
          </a:stretch>
        </p:blipFill>
        <p:spPr bwMode="auto">
          <a:xfrm>
            <a:off x="428625" y="357187"/>
            <a:ext cx="8286750" cy="6143625"/>
          </a:xfrm>
          <a:prstGeom prst="rect">
            <a:avLst/>
          </a:prstGeom>
          <a:noFill/>
          <a:ln w="9525">
            <a:noFill/>
            <a:miter lim="800000"/>
            <a:headEnd/>
            <a:tailEnd/>
          </a:ln>
        </p:spPr>
      </p:pic>
    </p:spTree>
    <p:extLst>
      <p:ext uri="{BB962C8B-B14F-4D97-AF65-F5344CB8AC3E}">
        <p14:creationId xmlns:p14="http://schemas.microsoft.com/office/powerpoint/2010/main" val="708697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4114800" cy="1219200"/>
          </a:xfrm>
        </p:spPr>
        <p:txBody>
          <a:bodyPr/>
          <a:lstStyle/>
          <a:p>
            <a:r>
              <a:rPr lang="en-GB" sz="2400" dirty="0" smtClean="0">
                <a:solidFill>
                  <a:schemeClr val="bg1"/>
                </a:solidFill>
              </a:rPr>
              <a:t>BENCHMARKING</a:t>
            </a:r>
            <a:endParaRPr lang="en-GB" sz="2400" dirty="0">
              <a:solidFill>
                <a:schemeClr val="bg1"/>
              </a:solidFill>
            </a:endParaRPr>
          </a:p>
        </p:txBody>
      </p:sp>
      <p:sp>
        <p:nvSpPr>
          <p:cNvPr id="3" name="Content Placeholder 2"/>
          <p:cNvSpPr>
            <a:spLocks noGrp="1"/>
          </p:cNvSpPr>
          <p:nvPr>
            <p:ph idx="1"/>
          </p:nvPr>
        </p:nvSpPr>
        <p:spPr>
          <a:xfrm>
            <a:off x="228600" y="2133600"/>
            <a:ext cx="8686800" cy="4525963"/>
          </a:xfrm>
        </p:spPr>
        <p:txBody>
          <a:bodyPr>
            <a:normAutofit/>
          </a:bodyPr>
          <a:lstStyle/>
          <a:p>
            <a:pPr marL="0" indent="0">
              <a:buNone/>
            </a:pPr>
            <a:r>
              <a:rPr lang="en-GB" b="1" dirty="0"/>
              <a:t>Best practice in the creation of comparison groups stipulates that the data in these groups need to be up to date, as representative of the real applicant group as possible, and contain data of 150+ individuals. </a:t>
            </a:r>
            <a:endParaRPr lang="en-GB" b="1" dirty="0" smtClean="0"/>
          </a:p>
          <a:p>
            <a:pPr marL="0" indent="0">
              <a:buNone/>
            </a:pPr>
            <a:endParaRPr lang="en-GB" b="1" dirty="0" smtClean="0"/>
          </a:p>
          <a:p>
            <a:r>
              <a:rPr lang="en-GB" dirty="0" smtClean="0"/>
              <a:t>The </a:t>
            </a:r>
            <a:r>
              <a:rPr lang="en-GB" dirty="0"/>
              <a:t>Kenexa approach fully meets these requirements by creating specific </a:t>
            </a:r>
            <a:r>
              <a:rPr lang="en-GB" dirty="0">
                <a:solidFill>
                  <a:schemeClr val="tx2">
                    <a:lumMod val="60000"/>
                    <a:lumOff val="40000"/>
                  </a:schemeClr>
                </a:solidFill>
              </a:rPr>
              <a:t>bespoke</a:t>
            </a:r>
            <a:r>
              <a:rPr lang="en-GB" dirty="0"/>
              <a:t> benchmark groups for </a:t>
            </a:r>
            <a:r>
              <a:rPr lang="en-GB" dirty="0" smtClean="0"/>
              <a:t>our clients.</a:t>
            </a:r>
          </a:p>
          <a:p>
            <a:endParaRPr lang="en-GB" dirty="0" smtClean="0"/>
          </a:p>
          <a:p>
            <a:r>
              <a:rPr lang="en-GB" dirty="0" smtClean="0"/>
              <a:t>As </a:t>
            </a:r>
            <a:r>
              <a:rPr lang="en-GB" dirty="0"/>
              <a:t>well as employing a wide range of off the shelf benchmark </a:t>
            </a:r>
            <a:r>
              <a:rPr lang="en-GB" dirty="0" smtClean="0"/>
              <a:t>groups</a:t>
            </a:r>
          </a:p>
          <a:p>
            <a:pPr marL="0" indent="0">
              <a:buNone/>
            </a:pPr>
            <a:r>
              <a:rPr lang="en-GB" dirty="0"/>
              <a:t> </a:t>
            </a:r>
            <a:r>
              <a:rPr lang="en-GB" dirty="0" smtClean="0"/>
              <a:t>   </a:t>
            </a:r>
            <a:endParaRPr lang="en-GB" dirty="0"/>
          </a:p>
        </p:txBody>
      </p:sp>
    </p:spTree>
    <p:extLst>
      <p:ext uri="{BB962C8B-B14F-4D97-AF65-F5344CB8AC3E}">
        <p14:creationId xmlns:p14="http://schemas.microsoft.com/office/powerpoint/2010/main" val="1332320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FBD2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6705600" cy="1219200"/>
          </a:xfrm>
        </p:spPr>
        <p:txBody>
          <a:bodyPr/>
          <a:lstStyle/>
          <a:p>
            <a:r>
              <a:rPr lang="en-GB" sz="2400" dirty="0" smtClean="0"/>
              <a:t> personality Assessment - OPI</a:t>
            </a:r>
            <a:endParaRPr lang="en-GB" sz="2400" dirty="0"/>
          </a:p>
        </p:txBody>
      </p:sp>
      <p:sp>
        <p:nvSpPr>
          <p:cNvPr id="3" name="Content Placeholder 2"/>
          <p:cNvSpPr>
            <a:spLocks noGrp="1"/>
          </p:cNvSpPr>
          <p:nvPr>
            <p:ph idx="1"/>
          </p:nvPr>
        </p:nvSpPr>
        <p:spPr>
          <a:xfrm>
            <a:off x="457200" y="1524000"/>
            <a:ext cx="8382000" cy="5327469"/>
          </a:xfrm>
        </p:spPr>
        <p:txBody>
          <a:bodyPr>
            <a:normAutofit/>
          </a:bodyPr>
          <a:lstStyle/>
          <a:p>
            <a:pPr marL="0" indent="0">
              <a:buNone/>
            </a:pPr>
            <a:r>
              <a:rPr lang="en-GB" b="1" dirty="0" smtClean="0"/>
              <a:t>The Kenexa Occupational Personality Inventory (OPI) is one of the most widely used and </a:t>
            </a:r>
            <a:r>
              <a:rPr lang="en-GB" b="1" dirty="0" smtClean="0"/>
              <a:t>sophisticated</a:t>
            </a:r>
            <a:r>
              <a:rPr lang="en-GB" b="1" dirty="0" smtClean="0"/>
              <a:t> </a:t>
            </a:r>
            <a:r>
              <a:rPr lang="en-GB" b="1" dirty="0" smtClean="0"/>
              <a:t>measures of workplace behavioural </a:t>
            </a:r>
            <a:r>
              <a:rPr lang="en-GB" b="1" dirty="0" smtClean="0"/>
              <a:t>style.  It has 250 items and can be completed in 30-40 minutes. It is ideal for Directors Managers and Graduates.</a:t>
            </a:r>
            <a:endParaRPr lang="en-GB" b="1" dirty="0" smtClean="0"/>
          </a:p>
          <a:p>
            <a:pPr marL="0" indent="0">
              <a:buNone/>
            </a:pPr>
            <a:endParaRPr lang="en-GB" b="1" dirty="0" smtClean="0"/>
          </a:p>
          <a:p>
            <a:r>
              <a:rPr lang="en-GB" dirty="0" smtClean="0"/>
              <a:t>It sets </a:t>
            </a:r>
            <a:r>
              <a:rPr lang="en-GB" dirty="0" smtClean="0"/>
              <a:t>the highest </a:t>
            </a:r>
            <a:r>
              <a:rPr lang="en-GB" dirty="0" smtClean="0"/>
              <a:t>standard of measurement excellence</a:t>
            </a:r>
            <a:r>
              <a:rPr lang="en-GB" dirty="0" smtClean="0"/>
              <a:t>. It has 6 main factors and 24 sub-scales. Full training is required.</a:t>
            </a:r>
            <a:endParaRPr lang="en-GB" dirty="0" smtClean="0"/>
          </a:p>
          <a:p>
            <a:pPr marL="0" indent="0">
              <a:buNone/>
            </a:pPr>
            <a:r>
              <a:rPr lang="en-GB" dirty="0" smtClean="0"/>
              <a:t> </a:t>
            </a:r>
          </a:p>
          <a:p>
            <a:r>
              <a:rPr lang="en-GB" dirty="0" smtClean="0"/>
              <a:t>Provides a clear framework for understanding the impact of personality on job </a:t>
            </a:r>
            <a:r>
              <a:rPr lang="en-GB" dirty="0" smtClean="0"/>
              <a:t>performance and very detailed expert reports.</a:t>
            </a:r>
            <a:endParaRPr lang="en-GB" dirty="0" smtClean="0"/>
          </a:p>
          <a:p>
            <a:endParaRPr lang="en-GB" dirty="0" smtClean="0"/>
          </a:p>
          <a:p>
            <a:r>
              <a:rPr lang="en-GB" dirty="0" smtClean="0"/>
              <a:t>Thousands of assessments taken every year, through our Partners across many countries and industries.</a:t>
            </a:r>
          </a:p>
          <a:p>
            <a:endParaRPr lang="en-GB" dirty="0" smtClean="0"/>
          </a:p>
          <a:p>
            <a:endParaRPr lang="en-GB" dirty="0"/>
          </a:p>
        </p:txBody>
      </p:sp>
    </p:spTree>
    <p:extLst>
      <p:ext uri="{BB962C8B-B14F-4D97-AF65-F5344CB8AC3E}">
        <p14:creationId xmlns:p14="http://schemas.microsoft.com/office/powerpoint/2010/main" val="1278295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457200" y="533400"/>
            <a:ext cx="5486400" cy="990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GB" sz="2400" dirty="0" smtClean="0">
                <a:solidFill>
                  <a:schemeClr val="bg1"/>
                </a:solidFill>
              </a:rPr>
              <a:t> Reporting power </a:t>
            </a:r>
            <a:endParaRPr lang="en-GB" sz="2400" b="1" dirty="0" smtClean="0">
              <a:solidFill>
                <a:schemeClr val="bg1"/>
              </a:solidFill>
            </a:endParaRPr>
          </a:p>
        </p:txBody>
      </p:sp>
      <p:sp>
        <p:nvSpPr>
          <p:cNvPr id="2" name="Content Placeholder 1"/>
          <p:cNvSpPr>
            <a:spLocks noGrp="1"/>
          </p:cNvSpPr>
          <p:nvPr>
            <p:ph idx="1"/>
          </p:nvPr>
        </p:nvSpPr>
        <p:spPr>
          <a:xfrm>
            <a:off x="457200" y="1676400"/>
            <a:ext cx="8458200" cy="4495800"/>
          </a:xfrm>
        </p:spPr>
        <p:txBody>
          <a:bodyPr>
            <a:normAutofit/>
          </a:bodyPr>
          <a:lstStyle/>
          <a:p>
            <a:pPr marL="0" indent="0">
              <a:buFontTx/>
              <a:buNone/>
              <a:defRPr/>
            </a:pPr>
            <a:r>
              <a:rPr lang="en-GB" b="1" dirty="0" smtClean="0"/>
              <a:t>A wide </a:t>
            </a:r>
            <a:r>
              <a:rPr lang="en-GB" b="1" dirty="0"/>
              <a:t>range of </a:t>
            </a:r>
            <a:r>
              <a:rPr lang="en-GB" b="1" dirty="0" smtClean="0"/>
              <a:t>standard and bespoke report </a:t>
            </a:r>
            <a:r>
              <a:rPr lang="en-GB" b="1" dirty="0"/>
              <a:t>options </a:t>
            </a:r>
            <a:r>
              <a:rPr lang="en-GB" b="1" dirty="0" smtClean="0"/>
              <a:t>are available providing </a:t>
            </a:r>
            <a:r>
              <a:rPr lang="en-GB" b="1" dirty="0"/>
              <a:t>meaningful interpretation </a:t>
            </a:r>
            <a:r>
              <a:rPr lang="en-GB" b="1" dirty="0" smtClean="0"/>
              <a:t>for our Partners’ </a:t>
            </a:r>
            <a:r>
              <a:rPr lang="en-GB" b="1" dirty="0"/>
              <a:t>HR </a:t>
            </a:r>
            <a:r>
              <a:rPr lang="en-GB" b="1" dirty="0" smtClean="0"/>
              <a:t>managers.</a:t>
            </a:r>
          </a:p>
          <a:p>
            <a:pPr marL="0" indent="0">
              <a:buFontTx/>
              <a:buNone/>
              <a:defRPr/>
            </a:pPr>
            <a:r>
              <a:rPr lang="en-GB" b="1" dirty="0" smtClean="0"/>
              <a:t> </a:t>
            </a:r>
            <a:endParaRPr lang="en-GB" b="1" dirty="0"/>
          </a:p>
          <a:p>
            <a:pPr>
              <a:defRPr/>
            </a:pPr>
            <a:r>
              <a:rPr lang="en-GB" dirty="0"/>
              <a:t>Highly targeted &amp; </a:t>
            </a:r>
            <a:r>
              <a:rPr lang="en-GB" dirty="0" smtClean="0"/>
              <a:t>user-friendly.</a:t>
            </a:r>
          </a:p>
          <a:p>
            <a:pPr marL="0" indent="0">
              <a:buNone/>
              <a:defRPr/>
            </a:pPr>
            <a:r>
              <a:rPr lang="en-GB" dirty="0" smtClean="0"/>
              <a:t> </a:t>
            </a:r>
            <a:endParaRPr lang="en-GB" dirty="0"/>
          </a:p>
          <a:p>
            <a:pPr>
              <a:defRPr/>
            </a:pPr>
            <a:r>
              <a:rPr lang="en-GB" dirty="0"/>
              <a:t>Detailed, highlighting potential strengths &amp; areas for </a:t>
            </a:r>
            <a:r>
              <a:rPr lang="en-GB" dirty="0" smtClean="0"/>
              <a:t>development.</a:t>
            </a:r>
          </a:p>
          <a:p>
            <a:pPr>
              <a:defRPr/>
            </a:pPr>
            <a:endParaRPr lang="en-GB" dirty="0"/>
          </a:p>
          <a:p>
            <a:pPr>
              <a:defRPr/>
            </a:pPr>
            <a:r>
              <a:rPr lang="en-GB" dirty="0"/>
              <a:t>Most are designed for direct use by line </a:t>
            </a:r>
            <a:r>
              <a:rPr lang="en-GB" dirty="0" smtClean="0"/>
              <a:t>managers.</a:t>
            </a:r>
          </a:p>
          <a:p>
            <a:pPr marL="0" indent="0">
              <a:buNone/>
              <a:defRPr/>
            </a:pPr>
            <a:r>
              <a:rPr lang="en-GB" dirty="0" smtClean="0"/>
              <a:t>  </a:t>
            </a:r>
            <a:endParaRPr lang="en-GB" dirty="0"/>
          </a:p>
          <a:p>
            <a:pPr>
              <a:defRPr/>
            </a:pPr>
            <a:r>
              <a:rPr lang="en-GB" dirty="0"/>
              <a:t>Clear graphical summaries of performance against job </a:t>
            </a:r>
            <a:r>
              <a:rPr lang="en-GB" dirty="0" smtClean="0"/>
              <a:t>competencies. </a:t>
            </a:r>
            <a:endParaRPr lang="en-GB" dirty="0"/>
          </a:p>
          <a:p>
            <a:endParaRPr lang="en-GB" dirty="0"/>
          </a:p>
        </p:txBody>
      </p:sp>
    </p:spTree>
    <p:extLst>
      <p:ext uri="{BB962C8B-B14F-4D97-AF65-F5344CB8AC3E}">
        <p14:creationId xmlns:p14="http://schemas.microsoft.com/office/powerpoint/2010/main" val="4761240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4724400" cy="1219200"/>
          </a:xfrm>
        </p:spPr>
        <p:txBody>
          <a:bodyPr/>
          <a:lstStyle/>
          <a:p>
            <a:r>
              <a:rPr lang="en-GB" sz="2400" dirty="0" smtClean="0">
                <a:solidFill>
                  <a:schemeClr val="bg1"/>
                </a:solidFill>
              </a:rPr>
              <a:t>Bespoke reporting</a:t>
            </a:r>
            <a:endParaRPr lang="en-GB" sz="2400" dirty="0">
              <a:solidFill>
                <a:schemeClr val="bg1"/>
              </a:solidFill>
            </a:endParaRPr>
          </a:p>
        </p:txBody>
      </p:sp>
      <p:sp>
        <p:nvSpPr>
          <p:cNvPr id="3" name="Content Placeholder 2"/>
          <p:cNvSpPr>
            <a:spLocks noGrp="1"/>
          </p:cNvSpPr>
          <p:nvPr>
            <p:ph idx="1"/>
          </p:nvPr>
        </p:nvSpPr>
        <p:spPr>
          <a:xfrm>
            <a:off x="457200" y="2209800"/>
            <a:ext cx="4038600" cy="3962400"/>
          </a:xfrm>
        </p:spPr>
        <p:txBody>
          <a:bodyPr/>
          <a:lstStyle/>
          <a:p>
            <a:pPr marL="0" lvl="0" indent="0">
              <a:spcBef>
                <a:spcPts val="0"/>
              </a:spcBef>
              <a:spcAft>
                <a:spcPts val="0"/>
              </a:spcAft>
              <a:buNone/>
            </a:pPr>
            <a:r>
              <a:rPr lang="en-GB" sz="1800" b="1" dirty="0">
                <a:solidFill>
                  <a:srgbClr val="262626"/>
                </a:solidFill>
                <a:latin typeface="Arial"/>
                <a:cs typeface="+mn-cs"/>
              </a:rPr>
              <a:t>Fully customised </a:t>
            </a:r>
            <a:r>
              <a:rPr lang="en-GB" sz="1800" b="1" dirty="0" smtClean="0">
                <a:solidFill>
                  <a:srgbClr val="262626"/>
                </a:solidFill>
                <a:latin typeface="Arial"/>
                <a:cs typeface="+mn-cs"/>
              </a:rPr>
              <a:t>OPI </a:t>
            </a:r>
            <a:r>
              <a:rPr lang="en-GB" sz="1800" b="1" dirty="0">
                <a:solidFill>
                  <a:srgbClr val="262626"/>
                </a:solidFill>
                <a:latin typeface="Arial"/>
                <a:cs typeface="+mn-cs"/>
              </a:rPr>
              <a:t>Output:</a:t>
            </a:r>
          </a:p>
          <a:p>
            <a:pPr marL="0" lvl="0" indent="0">
              <a:spcBef>
                <a:spcPts val="0"/>
              </a:spcBef>
              <a:spcAft>
                <a:spcPts val="0"/>
              </a:spcAft>
              <a:buNone/>
            </a:pPr>
            <a:endParaRPr lang="en-GB" sz="1800" dirty="0">
              <a:solidFill>
                <a:srgbClr val="262626"/>
              </a:solidFill>
              <a:latin typeface="Arial"/>
              <a:cs typeface="+mn-cs"/>
            </a:endParaRPr>
          </a:p>
          <a:p>
            <a:pPr>
              <a:spcBef>
                <a:spcPts val="0"/>
              </a:spcBef>
              <a:spcAft>
                <a:spcPts val="0"/>
              </a:spcAft>
            </a:pPr>
            <a:r>
              <a:rPr lang="en-GB" sz="1800" dirty="0">
                <a:solidFill>
                  <a:srgbClr val="262626"/>
                </a:solidFill>
                <a:latin typeface="Arial"/>
                <a:cs typeface="+mn-cs"/>
              </a:rPr>
              <a:t>Fully Branded </a:t>
            </a:r>
          </a:p>
          <a:p>
            <a:pPr marL="0" lvl="0" indent="0">
              <a:spcBef>
                <a:spcPts val="0"/>
              </a:spcBef>
              <a:spcAft>
                <a:spcPts val="0"/>
              </a:spcAft>
              <a:buNone/>
            </a:pPr>
            <a:endParaRPr lang="en-GB" sz="1800" dirty="0">
              <a:solidFill>
                <a:srgbClr val="262626"/>
              </a:solidFill>
              <a:latin typeface="Arial"/>
              <a:cs typeface="+mn-cs"/>
            </a:endParaRPr>
          </a:p>
          <a:p>
            <a:pPr>
              <a:spcBef>
                <a:spcPts val="0"/>
              </a:spcBef>
              <a:spcAft>
                <a:spcPts val="0"/>
              </a:spcAft>
            </a:pPr>
            <a:r>
              <a:rPr lang="en-GB" sz="1800" dirty="0">
                <a:solidFill>
                  <a:srgbClr val="262626"/>
                </a:solidFill>
                <a:latin typeface="Arial"/>
                <a:cs typeface="+mn-cs"/>
              </a:rPr>
              <a:t>Mapped </a:t>
            </a:r>
            <a:r>
              <a:rPr lang="en-GB" sz="1800" dirty="0" smtClean="0">
                <a:solidFill>
                  <a:srgbClr val="262626"/>
                </a:solidFill>
                <a:latin typeface="Arial"/>
                <a:cs typeface="+mn-cs"/>
              </a:rPr>
              <a:t>to client competencies</a:t>
            </a:r>
            <a:endParaRPr lang="en-GB" sz="1800" dirty="0">
              <a:solidFill>
                <a:srgbClr val="262626"/>
              </a:solidFill>
              <a:latin typeface="Arial"/>
              <a:cs typeface="+mn-cs"/>
            </a:endParaRPr>
          </a:p>
          <a:p>
            <a:pPr marL="0" lvl="0" indent="0">
              <a:spcBef>
                <a:spcPts val="0"/>
              </a:spcBef>
              <a:spcAft>
                <a:spcPts val="0"/>
              </a:spcAft>
              <a:buNone/>
            </a:pPr>
            <a:endParaRPr lang="en-GB" sz="1800" dirty="0">
              <a:solidFill>
                <a:srgbClr val="262626"/>
              </a:solidFill>
              <a:latin typeface="Arial"/>
              <a:cs typeface="+mn-cs"/>
            </a:endParaRPr>
          </a:p>
          <a:p>
            <a:pPr>
              <a:spcBef>
                <a:spcPts val="0"/>
              </a:spcBef>
              <a:spcAft>
                <a:spcPts val="0"/>
              </a:spcAft>
            </a:pPr>
            <a:r>
              <a:rPr lang="en-GB" sz="1800" dirty="0">
                <a:solidFill>
                  <a:srgbClr val="262626"/>
                </a:solidFill>
                <a:latin typeface="Arial"/>
                <a:cs typeface="+mn-cs"/>
              </a:rPr>
              <a:t>Can include static &amp; dynamic interview questions</a:t>
            </a:r>
          </a:p>
          <a:p>
            <a:pPr marL="0" lvl="0" indent="0">
              <a:spcBef>
                <a:spcPts val="0"/>
              </a:spcBef>
              <a:spcAft>
                <a:spcPts val="0"/>
              </a:spcAft>
              <a:buFont typeface="Wingdings" pitchFamily="2" charset="2"/>
              <a:buChar char="ü"/>
            </a:pPr>
            <a:endParaRPr lang="en-GB" sz="1800" dirty="0">
              <a:solidFill>
                <a:srgbClr val="262626"/>
              </a:solidFill>
              <a:latin typeface="Arial"/>
              <a:cs typeface="+mn-cs"/>
            </a:endParaRPr>
          </a:p>
          <a:p>
            <a:pPr>
              <a:spcBef>
                <a:spcPts val="0"/>
              </a:spcBef>
              <a:spcAft>
                <a:spcPts val="0"/>
              </a:spcAft>
            </a:pPr>
            <a:r>
              <a:rPr lang="en-GB" sz="1800" dirty="0">
                <a:solidFill>
                  <a:srgbClr val="262626"/>
                </a:solidFill>
                <a:latin typeface="Arial"/>
                <a:cs typeface="+mn-cs"/>
              </a:rPr>
              <a:t>Can include development advice</a:t>
            </a:r>
          </a:p>
          <a:p>
            <a:pPr marL="0" indent="0">
              <a:buNone/>
            </a:pPr>
            <a:endParaRPr lang="en-GB" dirty="0"/>
          </a:p>
        </p:txBody>
      </p:sp>
      <p:graphicFrame>
        <p:nvGraphicFramePr>
          <p:cNvPr id="12" name="Table 11"/>
          <p:cNvGraphicFramePr>
            <a:graphicFrameLocks noGrp="1"/>
          </p:cNvGraphicFramePr>
          <p:nvPr>
            <p:extLst>
              <p:ext uri="{D42A27DB-BD31-4B8C-83A1-F6EECF244321}">
                <p14:modId xmlns:p14="http://schemas.microsoft.com/office/powerpoint/2010/main" val="199228119"/>
              </p:ext>
            </p:extLst>
          </p:nvPr>
        </p:nvGraphicFramePr>
        <p:xfrm>
          <a:off x="4724400" y="2209800"/>
          <a:ext cx="4038600" cy="3429000"/>
        </p:xfrm>
        <a:graphic>
          <a:graphicData uri="http://schemas.openxmlformats.org/drawingml/2006/table">
            <a:tbl>
              <a:tblPr firstRow="1" firstCol="1" bandRow="1">
                <a:tableStyleId>{5C22544A-7EE6-4342-B048-85BDC9FD1C3A}</a:tableStyleId>
              </a:tblPr>
              <a:tblGrid>
                <a:gridCol w="489384"/>
                <a:gridCol w="933508"/>
                <a:gridCol w="2615708"/>
              </a:tblGrid>
              <a:tr h="539965">
                <a:tc>
                  <a:txBody>
                    <a:bodyPr/>
                    <a:lstStyle/>
                    <a:p>
                      <a:pPr algn="l">
                        <a:spcAft>
                          <a:spcPts val="0"/>
                        </a:spcAft>
                        <a:tabLst>
                          <a:tab pos="2637155" algn="ctr"/>
                          <a:tab pos="5274310" algn="r"/>
                        </a:tabLst>
                      </a:pPr>
                      <a:r>
                        <a:rPr lang="en-GB" sz="900" dirty="0">
                          <a:effectLst/>
                        </a:rPr>
                        <a:t>Symbol</a:t>
                      </a:r>
                      <a:endParaRPr lang="en-GB" sz="1200" dirty="0">
                        <a:effectLst/>
                        <a:latin typeface="Novarese Book"/>
                        <a:ea typeface="Times New Roman"/>
                        <a:cs typeface="Times New Roman"/>
                      </a:endParaRPr>
                    </a:p>
                  </a:txBody>
                  <a:tcPr marL="36195" marR="36195" marT="17780" marB="17780" anchor="ctr"/>
                </a:tc>
                <a:tc>
                  <a:txBody>
                    <a:bodyPr/>
                    <a:lstStyle/>
                    <a:p>
                      <a:pPr algn="l">
                        <a:spcAft>
                          <a:spcPts val="0"/>
                        </a:spcAft>
                        <a:tabLst>
                          <a:tab pos="2637155" algn="ctr"/>
                          <a:tab pos="5274310" algn="r"/>
                        </a:tabLst>
                      </a:pPr>
                      <a:r>
                        <a:rPr lang="en-GB" sz="900">
                          <a:effectLst/>
                        </a:rPr>
                        <a:t>Short description</a:t>
                      </a:r>
                      <a:endParaRPr lang="en-GB" sz="1200">
                        <a:effectLst/>
                        <a:latin typeface="Novarese Book"/>
                        <a:ea typeface="Times New Roman"/>
                        <a:cs typeface="Times New Roman"/>
                      </a:endParaRPr>
                    </a:p>
                  </a:txBody>
                  <a:tcPr marL="36195" marR="36195" marT="17780" marB="17780" anchor="ctr"/>
                </a:tc>
                <a:tc>
                  <a:txBody>
                    <a:bodyPr/>
                    <a:lstStyle/>
                    <a:p>
                      <a:pPr algn="l">
                        <a:spcAft>
                          <a:spcPts val="0"/>
                        </a:spcAft>
                        <a:tabLst>
                          <a:tab pos="2637155" algn="ctr"/>
                          <a:tab pos="5274310" algn="r"/>
                        </a:tabLst>
                      </a:pPr>
                      <a:r>
                        <a:rPr lang="en-GB" sz="900" dirty="0">
                          <a:effectLst/>
                        </a:rPr>
                        <a:t>Definition</a:t>
                      </a:r>
                      <a:endParaRPr lang="en-GB" sz="1200" dirty="0">
                        <a:effectLst/>
                        <a:latin typeface="Novarese Book"/>
                        <a:ea typeface="Times New Roman"/>
                        <a:cs typeface="Times New Roman"/>
                      </a:endParaRPr>
                    </a:p>
                  </a:txBody>
                  <a:tcPr marL="36195" marR="36195" marT="17780" marB="17780" anchor="ctr"/>
                </a:tc>
              </a:tr>
              <a:tr h="577807">
                <a:tc>
                  <a:txBody>
                    <a:bodyPr/>
                    <a:lstStyle/>
                    <a:p>
                      <a:pPr>
                        <a:lnSpc>
                          <a:spcPts val="1200"/>
                        </a:lnSpc>
                        <a:spcBef>
                          <a:spcPts val="600"/>
                        </a:spcBef>
                        <a:spcAft>
                          <a:spcPts val="0"/>
                        </a:spcAft>
                      </a:pPr>
                      <a:r>
                        <a:rPr lang="en-GB" sz="900">
                          <a:effectLst/>
                          <a:sym typeface="Wingdings"/>
                        </a:rPr>
                        <a:t></a:t>
                      </a:r>
                      <a:endParaRPr lang="en-GB" sz="900">
                        <a:solidFill>
                          <a:srgbClr val="1F497D"/>
                        </a:solidFill>
                        <a:effectLst/>
                        <a:latin typeface="Trebuchet MS"/>
                        <a:ea typeface="Times New Roman"/>
                        <a:cs typeface="Times New Roman"/>
                      </a:endParaRPr>
                    </a:p>
                  </a:txBody>
                  <a:tcPr marL="36195" marR="36195" marT="17780" marB="17780" anchor="ctr"/>
                </a:tc>
                <a:tc>
                  <a:txBody>
                    <a:bodyPr/>
                    <a:lstStyle/>
                    <a:p>
                      <a:pPr>
                        <a:lnSpc>
                          <a:spcPts val="1200"/>
                        </a:lnSpc>
                        <a:spcBef>
                          <a:spcPts val="600"/>
                        </a:spcBef>
                        <a:spcAft>
                          <a:spcPts val="0"/>
                        </a:spcAft>
                      </a:pPr>
                      <a:r>
                        <a:rPr lang="en-GB" sz="900" dirty="0">
                          <a:effectLst/>
                        </a:rPr>
                        <a:t>Key strength</a:t>
                      </a:r>
                      <a:endParaRPr lang="en-GB" sz="900" dirty="0">
                        <a:solidFill>
                          <a:srgbClr val="1F497D"/>
                        </a:solidFill>
                        <a:effectLst/>
                        <a:latin typeface="Trebuchet MS"/>
                        <a:ea typeface="Times New Roman"/>
                        <a:cs typeface="Times New Roman"/>
                      </a:endParaRPr>
                    </a:p>
                  </a:txBody>
                  <a:tcPr marL="36195" marR="36195" marT="17780" marB="17780" anchor="ctr"/>
                </a:tc>
                <a:tc>
                  <a:txBody>
                    <a:bodyPr/>
                    <a:lstStyle/>
                    <a:p>
                      <a:pPr>
                        <a:lnSpc>
                          <a:spcPts val="1200"/>
                        </a:lnSpc>
                        <a:spcBef>
                          <a:spcPts val="600"/>
                        </a:spcBef>
                        <a:spcAft>
                          <a:spcPts val="0"/>
                        </a:spcAft>
                      </a:pPr>
                      <a:r>
                        <a:rPr lang="en-GB" sz="900">
                          <a:effectLst/>
                        </a:rPr>
                        <a:t>Very likely to have a positive impact</a:t>
                      </a:r>
                      <a:endParaRPr lang="en-GB" sz="900">
                        <a:solidFill>
                          <a:srgbClr val="1F497D"/>
                        </a:solidFill>
                        <a:effectLst/>
                        <a:latin typeface="Trebuchet MS"/>
                        <a:ea typeface="Times New Roman"/>
                        <a:cs typeface="Times New Roman"/>
                      </a:endParaRPr>
                    </a:p>
                  </a:txBody>
                  <a:tcPr marL="36195" marR="36195" marT="17780" marB="17780" anchor="ctr"/>
                </a:tc>
              </a:tr>
              <a:tr h="577807">
                <a:tc>
                  <a:txBody>
                    <a:bodyPr/>
                    <a:lstStyle/>
                    <a:p>
                      <a:pPr>
                        <a:lnSpc>
                          <a:spcPts val="1200"/>
                        </a:lnSpc>
                        <a:spcBef>
                          <a:spcPts val="600"/>
                        </a:spcBef>
                        <a:spcAft>
                          <a:spcPts val="0"/>
                        </a:spcAft>
                      </a:pPr>
                      <a:r>
                        <a:rPr lang="en-GB" sz="900">
                          <a:effectLst/>
                          <a:sym typeface="Wingdings"/>
                        </a:rPr>
                        <a:t></a:t>
                      </a:r>
                      <a:endParaRPr lang="en-GB" sz="900">
                        <a:solidFill>
                          <a:srgbClr val="1F497D"/>
                        </a:solidFill>
                        <a:effectLst/>
                        <a:latin typeface="Trebuchet MS"/>
                        <a:ea typeface="Times New Roman"/>
                        <a:cs typeface="Times New Roman"/>
                      </a:endParaRPr>
                    </a:p>
                  </a:txBody>
                  <a:tcPr marL="36195" marR="36195" marT="17780" marB="17780" anchor="ctr"/>
                </a:tc>
                <a:tc>
                  <a:txBody>
                    <a:bodyPr/>
                    <a:lstStyle/>
                    <a:p>
                      <a:pPr>
                        <a:lnSpc>
                          <a:spcPts val="1200"/>
                        </a:lnSpc>
                        <a:spcBef>
                          <a:spcPts val="600"/>
                        </a:spcBef>
                        <a:spcAft>
                          <a:spcPts val="0"/>
                        </a:spcAft>
                      </a:pPr>
                      <a:r>
                        <a:rPr lang="en-GB" sz="900">
                          <a:effectLst/>
                        </a:rPr>
                        <a:t>Likely strength</a:t>
                      </a:r>
                      <a:endParaRPr lang="en-GB" sz="900">
                        <a:solidFill>
                          <a:srgbClr val="1F497D"/>
                        </a:solidFill>
                        <a:effectLst/>
                        <a:latin typeface="Trebuchet MS"/>
                        <a:ea typeface="Times New Roman"/>
                        <a:cs typeface="Times New Roman"/>
                      </a:endParaRPr>
                    </a:p>
                  </a:txBody>
                  <a:tcPr marL="36195" marR="36195" marT="17780" marB="17780" anchor="ctr"/>
                </a:tc>
                <a:tc>
                  <a:txBody>
                    <a:bodyPr/>
                    <a:lstStyle/>
                    <a:p>
                      <a:pPr>
                        <a:lnSpc>
                          <a:spcPts val="1200"/>
                        </a:lnSpc>
                        <a:spcBef>
                          <a:spcPts val="600"/>
                        </a:spcBef>
                        <a:spcAft>
                          <a:spcPts val="0"/>
                        </a:spcAft>
                      </a:pPr>
                      <a:r>
                        <a:rPr lang="en-GB" sz="900">
                          <a:effectLst/>
                        </a:rPr>
                        <a:t>Likely to have a positive impact</a:t>
                      </a:r>
                      <a:endParaRPr lang="en-GB" sz="900">
                        <a:solidFill>
                          <a:srgbClr val="1F497D"/>
                        </a:solidFill>
                        <a:effectLst/>
                        <a:latin typeface="Trebuchet MS"/>
                        <a:ea typeface="Times New Roman"/>
                        <a:cs typeface="Times New Roman"/>
                      </a:endParaRPr>
                    </a:p>
                  </a:txBody>
                  <a:tcPr marL="36195" marR="36195" marT="17780" marB="17780" anchor="ctr"/>
                </a:tc>
              </a:tr>
              <a:tr h="577807">
                <a:tc>
                  <a:txBody>
                    <a:bodyPr/>
                    <a:lstStyle/>
                    <a:p>
                      <a:pPr>
                        <a:lnSpc>
                          <a:spcPts val="1200"/>
                        </a:lnSpc>
                        <a:spcBef>
                          <a:spcPts val="600"/>
                        </a:spcBef>
                        <a:spcAft>
                          <a:spcPts val="0"/>
                        </a:spcAft>
                      </a:pPr>
                      <a:r>
                        <a:rPr lang="en-GB" sz="900">
                          <a:effectLst/>
                          <a:sym typeface="Wingdings"/>
                        </a:rPr>
                        <a:t></a:t>
                      </a:r>
                      <a:endParaRPr lang="en-GB" sz="900">
                        <a:solidFill>
                          <a:srgbClr val="1F497D"/>
                        </a:solidFill>
                        <a:effectLst/>
                        <a:latin typeface="Trebuchet MS"/>
                        <a:ea typeface="Times New Roman"/>
                        <a:cs typeface="Times New Roman"/>
                      </a:endParaRPr>
                    </a:p>
                  </a:txBody>
                  <a:tcPr marL="36195" marR="36195" marT="17780" marB="17780" anchor="ctr"/>
                </a:tc>
                <a:tc>
                  <a:txBody>
                    <a:bodyPr/>
                    <a:lstStyle/>
                    <a:p>
                      <a:pPr>
                        <a:lnSpc>
                          <a:spcPts val="1200"/>
                        </a:lnSpc>
                        <a:spcBef>
                          <a:spcPts val="600"/>
                        </a:spcBef>
                        <a:spcAft>
                          <a:spcPts val="0"/>
                        </a:spcAft>
                      </a:pPr>
                      <a:r>
                        <a:rPr lang="en-GB" sz="900">
                          <a:effectLst/>
                        </a:rPr>
                        <a:t>Moderate</a:t>
                      </a:r>
                      <a:endParaRPr lang="en-GB" sz="900">
                        <a:solidFill>
                          <a:srgbClr val="1F497D"/>
                        </a:solidFill>
                        <a:effectLst/>
                        <a:latin typeface="Trebuchet MS"/>
                        <a:ea typeface="Times New Roman"/>
                        <a:cs typeface="Times New Roman"/>
                      </a:endParaRPr>
                    </a:p>
                  </a:txBody>
                  <a:tcPr marL="36195" marR="36195" marT="17780" marB="17780" anchor="ctr"/>
                </a:tc>
                <a:tc>
                  <a:txBody>
                    <a:bodyPr/>
                    <a:lstStyle/>
                    <a:p>
                      <a:pPr>
                        <a:lnSpc>
                          <a:spcPts val="1200"/>
                        </a:lnSpc>
                        <a:spcBef>
                          <a:spcPts val="600"/>
                        </a:spcBef>
                        <a:spcAft>
                          <a:spcPts val="0"/>
                        </a:spcAft>
                      </a:pPr>
                      <a:r>
                        <a:rPr lang="en-GB" sz="900" dirty="0">
                          <a:effectLst/>
                        </a:rPr>
                        <a:t>Likely to have neither a positive or negative impact</a:t>
                      </a:r>
                      <a:endParaRPr lang="en-GB" sz="900" dirty="0">
                        <a:solidFill>
                          <a:srgbClr val="1F497D"/>
                        </a:solidFill>
                        <a:effectLst/>
                        <a:latin typeface="Trebuchet MS"/>
                        <a:ea typeface="Times New Roman"/>
                        <a:cs typeface="Times New Roman"/>
                      </a:endParaRPr>
                    </a:p>
                  </a:txBody>
                  <a:tcPr marL="36195" marR="36195" marT="17780" marB="17780" anchor="ctr"/>
                </a:tc>
              </a:tr>
              <a:tr h="577807">
                <a:tc>
                  <a:txBody>
                    <a:bodyPr/>
                    <a:lstStyle/>
                    <a:p>
                      <a:pPr>
                        <a:lnSpc>
                          <a:spcPts val="1200"/>
                        </a:lnSpc>
                        <a:spcBef>
                          <a:spcPts val="600"/>
                        </a:spcBef>
                        <a:spcAft>
                          <a:spcPts val="0"/>
                        </a:spcAft>
                      </a:pPr>
                      <a:r>
                        <a:rPr lang="en-GB" sz="900">
                          <a:effectLst/>
                          <a:sym typeface="Wingdings"/>
                        </a:rPr>
                        <a:t></a:t>
                      </a:r>
                      <a:endParaRPr lang="en-GB" sz="900">
                        <a:solidFill>
                          <a:srgbClr val="1F497D"/>
                        </a:solidFill>
                        <a:effectLst/>
                        <a:latin typeface="Trebuchet MS"/>
                        <a:ea typeface="Times New Roman"/>
                        <a:cs typeface="Times New Roman"/>
                      </a:endParaRPr>
                    </a:p>
                  </a:txBody>
                  <a:tcPr marL="36195" marR="36195" marT="17780" marB="17780" anchor="ctr"/>
                </a:tc>
                <a:tc>
                  <a:txBody>
                    <a:bodyPr/>
                    <a:lstStyle/>
                    <a:p>
                      <a:pPr>
                        <a:lnSpc>
                          <a:spcPts val="1200"/>
                        </a:lnSpc>
                        <a:spcBef>
                          <a:spcPts val="600"/>
                        </a:spcBef>
                        <a:spcAft>
                          <a:spcPts val="0"/>
                        </a:spcAft>
                      </a:pPr>
                      <a:r>
                        <a:rPr lang="en-GB" sz="900">
                          <a:effectLst/>
                        </a:rPr>
                        <a:t>Likely limitation</a:t>
                      </a:r>
                      <a:endParaRPr lang="en-GB" sz="900">
                        <a:solidFill>
                          <a:srgbClr val="1F497D"/>
                        </a:solidFill>
                        <a:effectLst/>
                        <a:latin typeface="Trebuchet MS"/>
                        <a:ea typeface="Times New Roman"/>
                        <a:cs typeface="Times New Roman"/>
                      </a:endParaRPr>
                    </a:p>
                  </a:txBody>
                  <a:tcPr marL="36195" marR="36195" marT="17780" marB="17780" anchor="ctr"/>
                </a:tc>
                <a:tc>
                  <a:txBody>
                    <a:bodyPr/>
                    <a:lstStyle/>
                    <a:p>
                      <a:pPr>
                        <a:lnSpc>
                          <a:spcPts val="1200"/>
                        </a:lnSpc>
                        <a:spcBef>
                          <a:spcPts val="600"/>
                        </a:spcBef>
                        <a:spcAft>
                          <a:spcPts val="0"/>
                        </a:spcAft>
                      </a:pPr>
                      <a:r>
                        <a:rPr lang="en-GB" sz="900">
                          <a:effectLst/>
                        </a:rPr>
                        <a:t>Likely to have a negative impact</a:t>
                      </a:r>
                      <a:endParaRPr lang="en-GB" sz="900">
                        <a:solidFill>
                          <a:srgbClr val="1F497D"/>
                        </a:solidFill>
                        <a:effectLst/>
                        <a:latin typeface="Trebuchet MS"/>
                        <a:ea typeface="Times New Roman"/>
                        <a:cs typeface="Times New Roman"/>
                      </a:endParaRPr>
                    </a:p>
                  </a:txBody>
                  <a:tcPr marL="36195" marR="36195" marT="17780" marB="17780" anchor="ctr"/>
                </a:tc>
              </a:tr>
              <a:tr h="577807">
                <a:tc>
                  <a:txBody>
                    <a:bodyPr/>
                    <a:lstStyle/>
                    <a:p>
                      <a:pPr>
                        <a:lnSpc>
                          <a:spcPts val="1200"/>
                        </a:lnSpc>
                        <a:spcBef>
                          <a:spcPts val="600"/>
                        </a:spcBef>
                        <a:spcAft>
                          <a:spcPts val="0"/>
                        </a:spcAft>
                      </a:pPr>
                      <a:r>
                        <a:rPr lang="en-GB" sz="900">
                          <a:effectLst/>
                          <a:sym typeface="Wingdings"/>
                        </a:rPr>
                        <a:t></a:t>
                      </a:r>
                      <a:endParaRPr lang="en-GB" sz="900">
                        <a:solidFill>
                          <a:srgbClr val="1F497D"/>
                        </a:solidFill>
                        <a:effectLst/>
                        <a:latin typeface="Trebuchet MS"/>
                        <a:ea typeface="Times New Roman"/>
                        <a:cs typeface="Times New Roman"/>
                      </a:endParaRPr>
                    </a:p>
                  </a:txBody>
                  <a:tcPr marL="36195" marR="36195" marT="17780" marB="17780" anchor="ctr"/>
                </a:tc>
                <a:tc>
                  <a:txBody>
                    <a:bodyPr/>
                    <a:lstStyle/>
                    <a:p>
                      <a:pPr>
                        <a:lnSpc>
                          <a:spcPts val="1200"/>
                        </a:lnSpc>
                        <a:spcBef>
                          <a:spcPts val="600"/>
                        </a:spcBef>
                        <a:spcAft>
                          <a:spcPts val="0"/>
                        </a:spcAft>
                      </a:pPr>
                      <a:r>
                        <a:rPr lang="en-GB" sz="900">
                          <a:effectLst/>
                        </a:rPr>
                        <a:t>Key limitation</a:t>
                      </a:r>
                      <a:endParaRPr lang="en-GB" sz="900">
                        <a:solidFill>
                          <a:srgbClr val="1F497D"/>
                        </a:solidFill>
                        <a:effectLst/>
                        <a:latin typeface="Trebuchet MS"/>
                        <a:ea typeface="Times New Roman"/>
                        <a:cs typeface="Times New Roman"/>
                      </a:endParaRPr>
                    </a:p>
                  </a:txBody>
                  <a:tcPr marL="36195" marR="36195" marT="17780" marB="17780" anchor="ctr"/>
                </a:tc>
                <a:tc>
                  <a:txBody>
                    <a:bodyPr/>
                    <a:lstStyle/>
                    <a:p>
                      <a:pPr>
                        <a:lnSpc>
                          <a:spcPts val="1200"/>
                        </a:lnSpc>
                        <a:spcBef>
                          <a:spcPts val="600"/>
                        </a:spcBef>
                        <a:spcAft>
                          <a:spcPts val="0"/>
                        </a:spcAft>
                      </a:pPr>
                      <a:r>
                        <a:rPr lang="en-GB" sz="900" dirty="0">
                          <a:effectLst/>
                        </a:rPr>
                        <a:t>Very likely to have a negative impact</a:t>
                      </a:r>
                      <a:endParaRPr lang="en-GB" sz="900" dirty="0">
                        <a:solidFill>
                          <a:srgbClr val="1F497D"/>
                        </a:solidFill>
                        <a:effectLst/>
                        <a:latin typeface="Trebuchet MS"/>
                        <a:ea typeface="Times New Roman"/>
                        <a:cs typeface="Times New Roman"/>
                      </a:endParaRPr>
                    </a:p>
                  </a:txBody>
                  <a:tcPr marL="36195" marR="36195" marT="17780" marB="17780" anchor="ctr"/>
                </a:tc>
              </a:tr>
            </a:tbl>
          </a:graphicData>
        </a:graphic>
      </p:graphicFrame>
    </p:spTree>
    <p:extLst>
      <p:ext uri="{BB962C8B-B14F-4D97-AF65-F5344CB8AC3E}">
        <p14:creationId xmlns:p14="http://schemas.microsoft.com/office/powerpoint/2010/main" val="1453034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248400" cy="1219200"/>
          </a:xfrm>
        </p:spPr>
        <p:txBody>
          <a:bodyPr rtlCol="0">
            <a:normAutofit/>
          </a:bodyPr>
          <a:lstStyle/>
          <a:p>
            <a:pPr fontAlgn="auto">
              <a:spcAft>
                <a:spcPts val="0"/>
              </a:spcAft>
              <a:defRPr/>
            </a:pPr>
            <a:r>
              <a:rPr lang="en-GB" sz="2700" dirty="0" smtClean="0"/>
              <a:t>Danger Zones  -  EVE?</a:t>
            </a:r>
            <a:r>
              <a:rPr lang="en-GB" sz="2800" dirty="0" smtClean="0"/>
              <a:t/>
            </a:r>
            <a:br>
              <a:rPr lang="en-GB" sz="2800" dirty="0" smtClean="0"/>
            </a:br>
            <a:endParaRPr lang="en-US" sz="2800" dirty="0"/>
          </a:p>
        </p:txBody>
      </p:sp>
      <p:pic>
        <p:nvPicPr>
          <p:cNvPr id="5" name="Picture 4"/>
          <p:cNvPicPr>
            <a:picLocks noGrp="1" noChangeAspect="1" noChangeArrowheads="1"/>
          </p:cNvPicPr>
          <p:nvPr/>
        </p:nvPicPr>
        <p:blipFill>
          <a:blip r:embed="rId2" cstate="print"/>
          <a:srcRect l="9496" t="10561" r="7362" b="6679"/>
          <a:stretch>
            <a:fillRect/>
          </a:stretch>
        </p:blipFill>
        <p:spPr bwMode="auto">
          <a:xfrm>
            <a:off x="228600" y="1219200"/>
            <a:ext cx="8763000" cy="5311775"/>
          </a:xfrm>
          <a:prstGeom prst="rect">
            <a:avLst/>
          </a:prstGeom>
          <a:noFill/>
          <a:ln>
            <a:miter lim="800000"/>
            <a:headEnd/>
            <a:tailEnd/>
          </a:ln>
        </p:spPr>
      </p:pic>
    </p:spTree>
    <p:extLst>
      <p:ext uri="{BB962C8B-B14F-4D97-AF65-F5344CB8AC3E}">
        <p14:creationId xmlns:p14="http://schemas.microsoft.com/office/powerpoint/2010/main" val="386587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437"/>
            <a:ext cx="7162800" cy="1219200"/>
          </a:xfrm>
        </p:spPr>
        <p:txBody>
          <a:bodyPr/>
          <a:lstStyle/>
          <a:p>
            <a:r>
              <a:rPr lang="en-GB" dirty="0" smtClean="0">
                <a:solidFill>
                  <a:schemeClr val="bg1"/>
                </a:solidFill>
              </a:rPr>
              <a:t>Personality Assessment </a:t>
            </a:r>
            <a:r>
              <a:rPr lang="en-GB" dirty="0" smtClean="0">
                <a:solidFill>
                  <a:schemeClr val="bg1"/>
                </a:solidFill>
              </a:rPr>
              <a:t>– </a:t>
            </a:r>
            <a:r>
              <a:rPr lang="en-GB" dirty="0" smtClean="0">
                <a:solidFill>
                  <a:schemeClr val="bg1"/>
                </a:solidFill>
              </a:rPr>
              <a:t>RPQ &amp; PIP</a:t>
            </a:r>
            <a:endParaRPr lang="en-GB" dirty="0">
              <a:solidFill>
                <a:schemeClr val="bg1"/>
              </a:solidFill>
            </a:endParaRPr>
          </a:p>
        </p:txBody>
      </p:sp>
      <p:sp>
        <p:nvSpPr>
          <p:cNvPr id="3" name="Content Placeholder 2"/>
          <p:cNvSpPr>
            <a:spLocks noGrp="1"/>
          </p:cNvSpPr>
          <p:nvPr>
            <p:ph idx="1"/>
          </p:nvPr>
        </p:nvSpPr>
        <p:spPr>
          <a:xfrm>
            <a:off x="304800" y="1676400"/>
            <a:ext cx="8610600" cy="4876800"/>
          </a:xfrm>
        </p:spPr>
        <p:txBody>
          <a:bodyPr/>
          <a:lstStyle/>
          <a:p>
            <a:pPr marL="0" indent="0">
              <a:buNone/>
            </a:pPr>
            <a:r>
              <a:rPr lang="en-GB" b="1" dirty="0"/>
              <a:t>The </a:t>
            </a:r>
            <a:r>
              <a:rPr lang="en-GB" b="1" dirty="0" err="1"/>
              <a:t>Kenexa</a:t>
            </a:r>
            <a:r>
              <a:rPr lang="en-GB" b="1" dirty="0"/>
              <a:t> </a:t>
            </a:r>
            <a:r>
              <a:rPr lang="en-GB" b="1" dirty="0"/>
              <a:t> </a:t>
            </a:r>
            <a:r>
              <a:rPr lang="en-GB" b="1" dirty="0" smtClean="0"/>
              <a:t>Rapid Personality</a:t>
            </a:r>
            <a:r>
              <a:rPr lang="en-GB" b="1" dirty="0" smtClean="0"/>
              <a:t> </a:t>
            </a:r>
            <a:r>
              <a:rPr lang="en-GB" b="1" dirty="0"/>
              <a:t>Questionnaire </a:t>
            </a:r>
            <a:r>
              <a:rPr lang="en-GB" b="1" dirty="0" smtClean="0"/>
              <a:t>(</a:t>
            </a:r>
            <a:r>
              <a:rPr lang="en-GB" b="1" dirty="0" smtClean="0"/>
              <a:t>RPQ</a:t>
            </a:r>
            <a:r>
              <a:rPr lang="en-GB" b="1" dirty="0" smtClean="0"/>
              <a:t>) is </a:t>
            </a:r>
            <a:r>
              <a:rPr lang="en-GB" b="1" dirty="0"/>
              <a:t>designed specifically for </a:t>
            </a:r>
            <a:r>
              <a:rPr lang="en-GB" b="1" dirty="0" smtClean="0"/>
              <a:t>probing more deeply than PIP below yet without the time and depth and detail associated with OPI.</a:t>
            </a:r>
            <a:r>
              <a:rPr lang="en-GB" b="1" dirty="0" smtClean="0"/>
              <a:t> </a:t>
            </a:r>
            <a:endParaRPr lang="en-GB" b="1" dirty="0"/>
          </a:p>
          <a:p>
            <a:pPr>
              <a:buFontTx/>
              <a:buChar char="-"/>
            </a:pPr>
            <a:r>
              <a:rPr lang="en-GB" dirty="0" smtClean="0"/>
              <a:t>It</a:t>
            </a:r>
            <a:r>
              <a:rPr lang="en-GB" dirty="0" smtClean="0"/>
              <a:t> has 80 questions. based on the 6 factor OPI structure and research.</a:t>
            </a:r>
          </a:p>
          <a:p>
            <a:pPr>
              <a:buFontTx/>
              <a:buChar char="-"/>
            </a:pPr>
            <a:r>
              <a:rPr lang="en-GB" dirty="0"/>
              <a:t>I</a:t>
            </a:r>
            <a:r>
              <a:rPr lang="en-GB" dirty="0" smtClean="0"/>
              <a:t>t can be completed in 5-10 minutes, with simple instructions. </a:t>
            </a:r>
          </a:p>
          <a:p>
            <a:pPr>
              <a:buFontTx/>
              <a:buChar char="-"/>
            </a:pPr>
            <a:r>
              <a:rPr lang="en-GB" dirty="0"/>
              <a:t>I</a:t>
            </a:r>
            <a:r>
              <a:rPr lang="en-GB" dirty="0" smtClean="0"/>
              <a:t>deal for recruitment decisions for staff up to Middle Manager level.</a:t>
            </a:r>
          </a:p>
          <a:p>
            <a:pPr>
              <a:buFontTx/>
              <a:buChar char="-"/>
            </a:pPr>
            <a:endParaRPr lang="en-GB" b="1" dirty="0"/>
          </a:p>
          <a:p>
            <a:pPr marL="0" indent="0">
              <a:buNone/>
            </a:pPr>
            <a:r>
              <a:rPr lang="en-GB" b="1" dirty="0" smtClean="0"/>
              <a:t>The Personality Interview Profiler (PIP) is designed for all jobs and  can stand alone or integrate into recruitment processes or software.</a:t>
            </a:r>
          </a:p>
          <a:p>
            <a:pPr>
              <a:buFontTx/>
              <a:buChar char="-"/>
            </a:pPr>
            <a:r>
              <a:rPr lang="en-GB" dirty="0" smtClean="0"/>
              <a:t>It has 66 items, 8 key traits and can be completed in 5-10 minutes</a:t>
            </a:r>
          </a:p>
          <a:p>
            <a:pPr>
              <a:buFontTx/>
              <a:buChar char="-"/>
            </a:pPr>
            <a:r>
              <a:rPr lang="en-GB" dirty="0" smtClean="0"/>
              <a:t>No expert training and certification is required by decision makers</a:t>
            </a:r>
            <a:r>
              <a:rPr lang="en-GB" dirty="0" smtClean="0"/>
              <a:t>  </a:t>
            </a:r>
            <a:endParaRPr lang="en-GB" dirty="0" smtClean="0"/>
          </a:p>
        </p:txBody>
      </p:sp>
    </p:spTree>
    <p:extLst>
      <p:ext uri="{BB962C8B-B14F-4D97-AF65-F5344CB8AC3E}">
        <p14:creationId xmlns:p14="http://schemas.microsoft.com/office/powerpoint/2010/main" val="1636918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7162800" cy="1219200"/>
          </a:xfrm>
        </p:spPr>
        <p:txBody>
          <a:bodyPr/>
          <a:lstStyle/>
          <a:p>
            <a:r>
              <a:rPr lang="en-GB" sz="2400" dirty="0" smtClean="0"/>
              <a:t>LEADERSHIP &amp; MOTIVATION</a:t>
            </a:r>
            <a:r>
              <a:rPr lang="en-GB" sz="2400" dirty="0"/>
              <a:t> </a:t>
            </a:r>
            <a:r>
              <a:rPr lang="en-GB" sz="2400" dirty="0" smtClean="0">
                <a:solidFill>
                  <a:schemeClr val="bg1"/>
                </a:solidFill>
              </a:rPr>
              <a:t>solutions  </a:t>
            </a:r>
            <a:endParaRPr lang="en-GB" sz="2400" dirty="0"/>
          </a:p>
        </p:txBody>
      </p:sp>
      <p:sp>
        <p:nvSpPr>
          <p:cNvPr id="3" name="Content Placeholder 2"/>
          <p:cNvSpPr>
            <a:spLocks noGrp="1"/>
          </p:cNvSpPr>
          <p:nvPr>
            <p:ph idx="1"/>
          </p:nvPr>
        </p:nvSpPr>
        <p:spPr>
          <a:xfrm>
            <a:off x="228600" y="1600200"/>
            <a:ext cx="8686800" cy="5029200"/>
          </a:xfrm>
        </p:spPr>
        <p:txBody>
          <a:bodyPr/>
          <a:lstStyle/>
          <a:p>
            <a:pPr marL="0" indent="0">
              <a:buNone/>
            </a:pPr>
            <a:r>
              <a:rPr lang="en-GB" b="1" dirty="0" smtClean="0"/>
              <a:t>Unique to </a:t>
            </a:r>
            <a:r>
              <a:rPr lang="en-GB" b="1" dirty="0" err="1" smtClean="0"/>
              <a:t>Kenexa</a:t>
            </a:r>
            <a:r>
              <a:rPr lang="en-GB" b="1" dirty="0" smtClean="0"/>
              <a:t>, the Leadership Preference Indicator (LPI) is a short 28 item on-line questionnaire for assessing a person’s preference to allow them to emerge as a successful leader.</a:t>
            </a:r>
          </a:p>
          <a:p>
            <a:pPr>
              <a:buFontTx/>
              <a:buChar char="-"/>
            </a:pPr>
            <a:r>
              <a:rPr lang="en-GB" dirty="0" smtClean="0"/>
              <a:t>It takes 7-10 minutes yet it is based on deeper 28 dimension research</a:t>
            </a:r>
          </a:p>
          <a:p>
            <a:pPr>
              <a:buFontTx/>
              <a:buChar char="-"/>
            </a:pPr>
            <a:r>
              <a:rPr lang="en-GB" dirty="0" smtClean="0"/>
              <a:t>It is best applied to screening leadership talent in selection, promotion, development planning, graduate recruitment or talent identification.</a:t>
            </a:r>
          </a:p>
          <a:p>
            <a:pPr>
              <a:buFontTx/>
              <a:buChar char="-"/>
            </a:pPr>
            <a:endParaRPr lang="en-GB" dirty="0"/>
          </a:p>
          <a:p>
            <a:pPr marL="0" indent="0">
              <a:buNone/>
            </a:pPr>
            <a:r>
              <a:rPr lang="en-GB" b="1" dirty="0" err="1" smtClean="0"/>
              <a:t>Kenexa’s</a:t>
            </a:r>
            <a:r>
              <a:rPr lang="en-GB" b="1" dirty="0" smtClean="0"/>
              <a:t> Motivation Questionnaire (MQ) measures how motivated a person is and how motivated they are on normative 12 scales.</a:t>
            </a:r>
            <a:endParaRPr lang="en-GB" b="1" dirty="0"/>
          </a:p>
          <a:p>
            <a:pPr>
              <a:buFontTx/>
              <a:buChar char="-"/>
            </a:pPr>
            <a:r>
              <a:rPr lang="en-GB" dirty="0"/>
              <a:t>C</a:t>
            </a:r>
            <a:r>
              <a:rPr lang="en-GB" dirty="0" smtClean="0"/>
              <a:t>an be used for selection, on-boarding and development</a:t>
            </a:r>
          </a:p>
          <a:p>
            <a:pPr>
              <a:buFontTx/>
              <a:buChar char="-"/>
            </a:pPr>
            <a:r>
              <a:rPr lang="en-GB" dirty="0" smtClean="0"/>
              <a:t>Based on Needs Theories (physiological, intrapersonal, interpersonal)</a:t>
            </a:r>
          </a:p>
          <a:p>
            <a:pPr>
              <a:buFontTx/>
              <a:buChar char="-"/>
            </a:pPr>
            <a:endParaRPr lang="en-GB" dirty="0" smtClean="0"/>
          </a:p>
          <a:p>
            <a:pPr>
              <a:buFontTx/>
              <a:buChar char="-"/>
            </a:pPr>
            <a:endParaRPr lang="en-GB" b="1" dirty="0" smtClean="0"/>
          </a:p>
          <a:p>
            <a:pPr marL="0" indent="0">
              <a:buNone/>
            </a:pPr>
            <a:endParaRPr lang="en-GB" dirty="0"/>
          </a:p>
        </p:txBody>
      </p:sp>
    </p:spTree>
    <p:extLst>
      <p:ext uri="{BB962C8B-B14F-4D97-AF65-F5344CB8AC3E}">
        <p14:creationId xmlns:p14="http://schemas.microsoft.com/office/powerpoint/2010/main" val="2138194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781800" cy="1219200"/>
          </a:xfrm>
        </p:spPr>
        <p:txBody>
          <a:bodyPr/>
          <a:lstStyle/>
          <a:p>
            <a:r>
              <a:rPr lang="en-US" sz="2400" dirty="0" smtClean="0">
                <a:solidFill>
                  <a:schemeClr val="bg1"/>
                </a:solidFill>
              </a:rPr>
              <a:t>Agenda</a:t>
            </a:r>
            <a:endParaRPr lang="en-US" sz="2400" dirty="0">
              <a:solidFill>
                <a:schemeClr val="bg1"/>
              </a:solidFill>
            </a:endParaRPr>
          </a:p>
        </p:txBody>
      </p:sp>
      <p:sp>
        <p:nvSpPr>
          <p:cNvPr id="3" name="Content Placeholder 2"/>
          <p:cNvSpPr>
            <a:spLocks noGrp="1"/>
          </p:cNvSpPr>
          <p:nvPr>
            <p:ph idx="1"/>
          </p:nvPr>
        </p:nvSpPr>
        <p:spPr>
          <a:xfrm>
            <a:off x="457200" y="2590800"/>
            <a:ext cx="8229600" cy="3581400"/>
          </a:xfrm>
        </p:spPr>
        <p:txBody>
          <a:bodyPr/>
          <a:lstStyle/>
          <a:p>
            <a:pPr algn="ctr"/>
            <a:r>
              <a:rPr lang="en-US" sz="2800" dirty="0" err="1" smtClean="0"/>
              <a:t>Kenexa</a:t>
            </a:r>
            <a:r>
              <a:rPr lang="en-US" sz="2800" dirty="0" smtClean="0"/>
              <a:t> Overview  </a:t>
            </a:r>
          </a:p>
          <a:p>
            <a:pPr algn="ctr"/>
            <a:r>
              <a:rPr lang="en-US" sz="2800" b="1" dirty="0" smtClean="0"/>
              <a:t>Our Psychometrics</a:t>
            </a:r>
          </a:p>
          <a:p>
            <a:pPr algn="ctr"/>
            <a:r>
              <a:rPr lang="en-US" sz="2800" b="1" dirty="0" smtClean="0"/>
              <a:t>Our Innovations</a:t>
            </a:r>
          </a:p>
          <a:p>
            <a:pPr algn="ctr"/>
            <a:r>
              <a:rPr lang="en-US" sz="2800" dirty="0" smtClean="0"/>
              <a:t>Questions?</a:t>
            </a:r>
          </a:p>
          <a:p>
            <a:pPr marL="0" indent="0" algn="ctr">
              <a:buNone/>
            </a:pPr>
            <a:endParaRPr lang="en-US" dirty="0" smtClean="0"/>
          </a:p>
          <a:p>
            <a:endParaRPr lang="en-US" dirty="0"/>
          </a:p>
        </p:txBody>
      </p:sp>
    </p:spTree>
    <p:extLst>
      <p:ext uri="{BB962C8B-B14F-4D97-AF65-F5344CB8AC3E}">
        <p14:creationId xmlns:p14="http://schemas.microsoft.com/office/powerpoint/2010/main" val="2571338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28800" y="1981200"/>
            <a:ext cx="5638800" cy="1371600"/>
          </a:xfrm>
        </p:spPr>
        <p:txBody>
          <a:bodyPr/>
          <a:lstStyle/>
          <a:p>
            <a:r>
              <a:rPr lang="en-GB" dirty="0" smtClean="0"/>
              <a:t>innovations</a:t>
            </a:r>
            <a:endParaRPr lang="en-GB" dirty="0"/>
          </a:p>
        </p:txBody>
      </p:sp>
    </p:spTree>
    <p:extLst>
      <p:ext uri="{BB962C8B-B14F-4D97-AF65-F5344CB8AC3E}">
        <p14:creationId xmlns:p14="http://schemas.microsoft.com/office/powerpoint/2010/main" val="1596200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Branding/Culture</a:t>
            </a:r>
            <a:endParaRPr lang="en-GB" dirty="0"/>
          </a:p>
        </p:txBody>
      </p:sp>
      <p:sp>
        <p:nvSpPr>
          <p:cNvPr id="3" name="Content Placeholder 2"/>
          <p:cNvSpPr>
            <a:spLocks noGrp="1"/>
          </p:cNvSpPr>
          <p:nvPr>
            <p:ph idx="1"/>
          </p:nvPr>
        </p:nvSpPr>
        <p:spPr/>
        <p:txBody>
          <a:bodyPr/>
          <a:lstStyle/>
          <a:p>
            <a:r>
              <a:rPr lang="en-GB" dirty="0" smtClean="0"/>
              <a:t>IKEA Screenshots</a:t>
            </a:r>
            <a:endParaRPr lang="en-GB" dirty="0"/>
          </a:p>
        </p:txBody>
      </p:sp>
      <p:pic>
        <p:nvPicPr>
          <p:cNvPr id="37890" name="Picture 2" descr="\\home\Ben\Desktop\RBS Demo\ikea 3.png"/>
          <p:cNvPicPr>
            <a:picLocks noChangeAspect="1" noChangeArrowheads="1"/>
          </p:cNvPicPr>
          <p:nvPr/>
        </p:nvPicPr>
        <p:blipFill>
          <a:blip r:embed="rId3" cstate="email"/>
          <a:srcRect/>
          <a:stretch>
            <a:fillRect/>
          </a:stretch>
        </p:blipFill>
        <p:spPr bwMode="auto">
          <a:xfrm>
            <a:off x="0" y="391194"/>
            <a:ext cx="9144000" cy="6085806"/>
          </a:xfrm>
          <a:prstGeom prst="rect">
            <a:avLst/>
          </a:prstGeom>
          <a:noFill/>
        </p:spPr>
      </p:pic>
    </p:spTree>
    <p:extLst>
      <p:ext uri="{BB962C8B-B14F-4D97-AF65-F5344CB8AC3E}">
        <p14:creationId xmlns:p14="http://schemas.microsoft.com/office/powerpoint/2010/main" val="154406144"/>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Branding/Culture</a:t>
            </a:r>
            <a:endParaRPr lang="en-GB" dirty="0"/>
          </a:p>
        </p:txBody>
      </p:sp>
      <p:sp>
        <p:nvSpPr>
          <p:cNvPr id="3" name="Content Placeholder 2"/>
          <p:cNvSpPr>
            <a:spLocks noGrp="1"/>
          </p:cNvSpPr>
          <p:nvPr>
            <p:ph idx="1"/>
          </p:nvPr>
        </p:nvSpPr>
        <p:spPr/>
        <p:txBody>
          <a:bodyPr/>
          <a:lstStyle/>
          <a:p>
            <a:r>
              <a:rPr lang="en-GB" dirty="0" smtClean="0"/>
              <a:t>IKEA Screenshots</a:t>
            </a:r>
            <a:endParaRPr lang="en-GB" dirty="0"/>
          </a:p>
        </p:txBody>
      </p:sp>
      <p:pic>
        <p:nvPicPr>
          <p:cNvPr id="38914" name="Picture 2" descr="\\home\Ben\Desktop\RBS Demo\ikea 4.png"/>
          <p:cNvPicPr>
            <a:picLocks noChangeAspect="1" noChangeArrowheads="1"/>
          </p:cNvPicPr>
          <p:nvPr/>
        </p:nvPicPr>
        <p:blipFill>
          <a:blip r:embed="rId3" cstate="email"/>
          <a:srcRect/>
          <a:stretch>
            <a:fillRect/>
          </a:stretch>
        </p:blipFill>
        <p:spPr bwMode="auto">
          <a:xfrm>
            <a:off x="0" y="391194"/>
            <a:ext cx="9144000" cy="6085806"/>
          </a:xfrm>
          <a:prstGeom prst="rect">
            <a:avLst/>
          </a:prstGeom>
          <a:noFill/>
        </p:spPr>
      </p:pic>
    </p:spTree>
    <p:extLst>
      <p:ext uri="{BB962C8B-B14F-4D97-AF65-F5344CB8AC3E}">
        <p14:creationId xmlns:p14="http://schemas.microsoft.com/office/powerpoint/2010/main" val="414164237"/>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Documents and Settings\bhawkes\My Documents\My Pictures\vlcsnap-2011-07-05-11h58m50s202.png"/>
          <p:cNvPicPr>
            <a:picLocks noChangeAspect="1" noChangeArrowheads="1"/>
          </p:cNvPicPr>
          <p:nvPr/>
        </p:nvPicPr>
        <p:blipFill>
          <a:blip r:embed="rId3" cstate="email"/>
          <a:srcRect/>
          <a:stretch>
            <a:fillRect/>
          </a:stretch>
        </p:blipFill>
        <p:spPr bwMode="auto">
          <a:xfrm>
            <a:off x="4427984" y="4005064"/>
            <a:ext cx="4437529" cy="25146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152400" y="152400"/>
            <a:ext cx="7010400" cy="1219200"/>
          </a:xfrm>
        </p:spPr>
        <p:txBody>
          <a:bodyPr/>
          <a:lstStyle/>
          <a:p>
            <a:r>
              <a:rPr lang="en-GB" dirty="0" smtClean="0">
                <a:solidFill>
                  <a:schemeClr val="bg1"/>
                </a:solidFill>
              </a:rPr>
              <a:t>SIMULATED Situational Judgement</a:t>
            </a:r>
            <a:endParaRPr lang="en-GB" dirty="0">
              <a:solidFill>
                <a:schemeClr val="bg1"/>
              </a:solidFill>
            </a:endParaRPr>
          </a:p>
        </p:txBody>
      </p:sp>
      <p:pic>
        <p:nvPicPr>
          <p:cNvPr id="4" name="Picture 3" descr="C:\Documents and Settings\bhawkes\My Documents\My Pictures\vlcsnap-2011-08-09-12h04m07s112.png"/>
          <p:cNvPicPr>
            <a:picLocks noChangeAspect="1" noChangeArrowheads="1"/>
          </p:cNvPicPr>
          <p:nvPr/>
        </p:nvPicPr>
        <p:blipFill>
          <a:blip r:embed="rId4" cstate="email"/>
          <a:srcRect/>
          <a:stretch>
            <a:fillRect/>
          </a:stretch>
        </p:blipFill>
        <p:spPr bwMode="auto">
          <a:xfrm>
            <a:off x="827584" y="3933056"/>
            <a:ext cx="3626505" cy="2488574"/>
          </a:xfrm>
          <a:prstGeom prst="rect">
            <a:avLst/>
          </a:prstGeom>
          <a:ln>
            <a:noFill/>
          </a:ln>
          <a:effectLst>
            <a:outerShdw blurRad="292100" dist="139700" dir="2700000" algn="tl" rotWithShape="0">
              <a:srgbClr val="333333">
                <a:alpha val="65000"/>
              </a:srgbClr>
            </a:outerShdw>
          </a:effectLst>
        </p:spPr>
      </p:pic>
      <p:pic>
        <p:nvPicPr>
          <p:cNvPr id="5" name="Picture 2" descr="C:\Documents and Settings\bhawkes\My Documents\My Pictures\vlcsnap-2011-07-05-12h00m02s157.png"/>
          <p:cNvPicPr>
            <a:picLocks noChangeAspect="1" noChangeArrowheads="1"/>
          </p:cNvPicPr>
          <p:nvPr/>
        </p:nvPicPr>
        <p:blipFill>
          <a:blip r:embed="rId5" cstate="email"/>
          <a:srcRect/>
          <a:stretch>
            <a:fillRect/>
          </a:stretch>
        </p:blipFill>
        <p:spPr bwMode="auto">
          <a:xfrm>
            <a:off x="2051720" y="2060848"/>
            <a:ext cx="4536504" cy="2570686"/>
          </a:xfrm>
          <a:prstGeom prst="rect">
            <a:avLst/>
          </a:prstGeom>
          <a:ln>
            <a:noFill/>
          </a:ln>
          <a:effectLst>
            <a:outerShdw blurRad="292100" dist="139700" dir="2700000" algn="tl" rotWithShape="0">
              <a:srgbClr val="333333">
                <a:alpha val="65000"/>
              </a:srgbClr>
            </a:outerShdw>
          </a:effectLst>
        </p:spPr>
      </p:pic>
      <p:pic>
        <p:nvPicPr>
          <p:cNvPr id="7" name="Picture 4" descr="C:\Documents and Settings\bhawkes\My Documents\My Pictures\sim3.png"/>
          <p:cNvPicPr>
            <a:picLocks noChangeAspect="1" noChangeArrowheads="1"/>
          </p:cNvPicPr>
          <p:nvPr/>
        </p:nvPicPr>
        <p:blipFill>
          <a:blip r:embed="rId6" cstate="email"/>
          <a:srcRect/>
          <a:stretch>
            <a:fillRect/>
          </a:stretch>
        </p:blipFill>
        <p:spPr bwMode="auto">
          <a:xfrm>
            <a:off x="467544" y="1930333"/>
            <a:ext cx="8424936" cy="4739027"/>
          </a:xfrm>
          <a:prstGeom prst="rect">
            <a:avLst/>
          </a:prstGeom>
          <a:noFill/>
        </p:spPr>
      </p:pic>
    </p:spTree>
    <p:extLst>
      <p:ext uri="{BB962C8B-B14F-4D97-AF65-F5344CB8AC3E}">
        <p14:creationId xmlns:p14="http://schemas.microsoft.com/office/powerpoint/2010/main" val="187985806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rtlCol="0"/>
          <a:lstStyle/>
          <a:p>
            <a:pPr fontAlgn="auto">
              <a:spcAft>
                <a:spcPts val="0"/>
              </a:spcAft>
              <a:defRPr/>
            </a:pPr>
            <a:endParaRPr lang="en-US" dirty="0"/>
          </a:p>
        </p:txBody>
      </p:sp>
      <p:sp>
        <p:nvSpPr>
          <p:cNvPr id="25603" name="Content Placeholder 9"/>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dirty="0" smtClean="0"/>
          </a:p>
        </p:txBody>
      </p:sp>
      <p:pic>
        <p:nvPicPr>
          <p:cNvPr id="25604" name="Picture 2" descr="C:\Documents and Settings\bhawkes\Desktop\Dump\HSBC\sjt1.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Rounded Rectangular Callout 4"/>
          <p:cNvSpPr/>
          <p:nvPr/>
        </p:nvSpPr>
        <p:spPr>
          <a:xfrm>
            <a:off x="4429125" y="214313"/>
            <a:ext cx="3714750" cy="642937"/>
          </a:xfrm>
          <a:prstGeom prst="wedgeRoundRectCallout">
            <a:avLst>
              <a:gd name="adj1" fmla="val -80018"/>
              <a:gd name="adj2" fmla="val 312372"/>
              <a:gd name="adj3" fmla="val 16667"/>
            </a:avLst>
          </a:prstGeom>
          <a:solidFill>
            <a:srgbClr val="000000">
              <a:alpha val="74118"/>
            </a:srgbClr>
          </a:solidFill>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GB" sz="1600" dirty="0">
                <a:latin typeface="Gill Sans MT" pitchFamily="34" charset="0"/>
              </a:rPr>
              <a:t>Candidates must read and interpret simple numerical information.</a:t>
            </a:r>
            <a:endParaRPr lang="en-US" sz="1600" dirty="0">
              <a:latin typeface="Gill Sans MT" pitchFamily="34" charset="0"/>
            </a:endParaRPr>
          </a:p>
        </p:txBody>
      </p:sp>
      <p:sp>
        <p:nvSpPr>
          <p:cNvPr id="6" name="Rounded Rectangular Callout 5"/>
          <p:cNvSpPr/>
          <p:nvPr/>
        </p:nvSpPr>
        <p:spPr>
          <a:xfrm>
            <a:off x="2071688" y="4143375"/>
            <a:ext cx="3500437" cy="500063"/>
          </a:xfrm>
          <a:prstGeom prst="wedgeRoundRectCallout">
            <a:avLst>
              <a:gd name="adj1" fmla="val 55662"/>
              <a:gd name="adj2" fmla="val -157049"/>
              <a:gd name="adj3" fmla="val 16667"/>
            </a:avLst>
          </a:prstGeom>
          <a:solidFill>
            <a:srgbClr val="000000">
              <a:alpha val="74118"/>
            </a:srgbClr>
          </a:solidFill>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GB" sz="1600" dirty="0">
                <a:latin typeface="Gill Sans MT" pitchFamily="34" charset="0"/>
              </a:rPr>
              <a:t>Video of customer inquiring.</a:t>
            </a:r>
            <a:endParaRPr lang="en-US" sz="1600" dirty="0">
              <a:latin typeface="Gill Sans MT" pitchFamily="34" charset="0"/>
            </a:endParaRPr>
          </a:p>
        </p:txBody>
      </p:sp>
      <p:sp>
        <p:nvSpPr>
          <p:cNvPr id="7" name="Rounded Rectangular Callout 6"/>
          <p:cNvSpPr/>
          <p:nvPr/>
        </p:nvSpPr>
        <p:spPr>
          <a:xfrm>
            <a:off x="5181600" y="5029200"/>
            <a:ext cx="1214438" cy="357188"/>
          </a:xfrm>
          <a:prstGeom prst="wedgeRoundRectCallout">
            <a:avLst>
              <a:gd name="adj1" fmla="val 76676"/>
              <a:gd name="adj2" fmla="val -250554"/>
              <a:gd name="adj3" fmla="val 16667"/>
            </a:avLst>
          </a:prstGeom>
          <a:solidFill>
            <a:srgbClr val="000000">
              <a:alpha val="74118"/>
            </a:srgbClr>
          </a:solidFill>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GB" sz="1600" dirty="0">
                <a:latin typeface="Gill Sans MT" pitchFamily="34" charset="0"/>
              </a:rPr>
              <a:t>Subtitles.</a:t>
            </a:r>
            <a:endParaRPr lang="en-US" sz="1600" dirty="0">
              <a:latin typeface="Gill Sans MT" pitchFamily="34" charset="0"/>
            </a:endParaRPr>
          </a:p>
        </p:txBody>
      </p:sp>
      <p:sp>
        <p:nvSpPr>
          <p:cNvPr id="8" name="Rounded Rectangular Callout 7"/>
          <p:cNvSpPr/>
          <p:nvPr/>
        </p:nvSpPr>
        <p:spPr>
          <a:xfrm>
            <a:off x="152400" y="152400"/>
            <a:ext cx="3571875" cy="857250"/>
          </a:xfrm>
          <a:prstGeom prst="wedgeRoundRectCallout">
            <a:avLst>
              <a:gd name="adj1" fmla="val -27966"/>
              <a:gd name="adj2" fmla="val 69143"/>
              <a:gd name="adj3" fmla="val 16667"/>
            </a:avLst>
          </a:prstGeom>
          <a:solidFill>
            <a:srgbClr val="000000">
              <a:alpha val="74118"/>
            </a:srgbClr>
          </a:solidFill>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GB" sz="1600" dirty="0">
                <a:latin typeface="Gill Sans MT"/>
              </a:rPr>
              <a:t>tabs to identify cross-selling opportunities. Candidates can use additional information on these </a:t>
            </a:r>
            <a:endParaRPr lang="en-US" sz="1600" dirty="0">
              <a:latin typeface="Gill Sans MT"/>
            </a:endParaRPr>
          </a:p>
        </p:txBody>
      </p:sp>
    </p:spTree>
    <p:extLst>
      <p:ext uri="{BB962C8B-B14F-4D97-AF65-F5344CB8AC3E}">
        <p14:creationId xmlns:p14="http://schemas.microsoft.com/office/powerpoint/2010/main" val="30703876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xit" presetSubtype="0" fill="hold" grpId="1"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xit" presetSubtype="0" fill="hold" grpId="1" nodeType="with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xit" presetSubtype="0" fill="hold" grpId="1" nodeType="with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122912" cy="1219200"/>
          </a:xfrm>
        </p:spPr>
        <p:txBody>
          <a:bodyPr/>
          <a:lstStyle/>
          <a:p>
            <a:r>
              <a:rPr lang="en-GB" sz="2400" dirty="0" smtClean="0"/>
              <a:t>Why simulations?</a:t>
            </a:r>
            <a:endParaRPr lang="en-GB" sz="2400" dirty="0"/>
          </a:p>
        </p:txBody>
      </p:sp>
      <p:sp>
        <p:nvSpPr>
          <p:cNvPr id="3" name="Content Placeholder 2"/>
          <p:cNvSpPr>
            <a:spLocks noGrp="1"/>
          </p:cNvSpPr>
          <p:nvPr>
            <p:ph idx="1"/>
          </p:nvPr>
        </p:nvSpPr>
        <p:spPr/>
        <p:txBody>
          <a:bodyPr>
            <a:normAutofit lnSpcReduction="10000"/>
          </a:bodyPr>
          <a:lstStyle/>
          <a:p>
            <a:pPr marL="0" indent="0">
              <a:buNone/>
            </a:pPr>
            <a:r>
              <a:rPr lang="en-GB" b="1" dirty="0" smtClean="0"/>
              <a:t>Professional quality production</a:t>
            </a:r>
          </a:p>
          <a:p>
            <a:r>
              <a:rPr lang="en-GB" dirty="0" smtClean="0"/>
              <a:t>realistic environments and character “design to fit”</a:t>
            </a:r>
            <a:endParaRPr lang="en-GB" dirty="0"/>
          </a:p>
          <a:p>
            <a:r>
              <a:rPr lang="en-GB" dirty="0" smtClean="0"/>
              <a:t>animation and voice  reality projection</a:t>
            </a:r>
          </a:p>
          <a:p>
            <a:pPr lvl="1"/>
            <a:endParaRPr lang="en-GB" dirty="0" smtClean="0"/>
          </a:p>
          <a:p>
            <a:pPr marL="0" indent="0">
              <a:buNone/>
            </a:pPr>
            <a:r>
              <a:rPr lang="en-GB" b="1" dirty="0" smtClean="0"/>
              <a:t>Completely customised</a:t>
            </a:r>
          </a:p>
          <a:p>
            <a:r>
              <a:rPr lang="en-GB" b="1" dirty="0"/>
              <a:t> </a:t>
            </a:r>
            <a:r>
              <a:rPr lang="en-GB" dirty="0" smtClean="0"/>
              <a:t>to Partners’ clients’ requirements: branding, environment</a:t>
            </a:r>
          </a:p>
          <a:p>
            <a:r>
              <a:rPr lang="en-GB" dirty="0"/>
              <a:t>c</a:t>
            </a:r>
            <a:r>
              <a:rPr lang="en-GB" dirty="0" smtClean="0"/>
              <a:t>haracter contextualised appearance and </a:t>
            </a:r>
            <a:r>
              <a:rPr lang="en-GB" dirty="0"/>
              <a:t>r</a:t>
            </a:r>
            <a:r>
              <a:rPr lang="en-GB" dirty="0" smtClean="0"/>
              <a:t>apid deployment</a:t>
            </a:r>
          </a:p>
          <a:p>
            <a:endParaRPr lang="en-GB" dirty="0" smtClean="0"/>
          </a:p>
          <a:p>
            <a:pPr marL="0" indent="0" algn="ctr">
              <a:buNone/>
            </a:pPr>
            <a:r>
              <a:rPr lang="en-GB" b="1" dirty="0" smtClean="0"/>
              <a:t>Award Winning</a:t>
            </a:r>
          </a:p>
          <a:p>
            <a:pPr marL="0" indent="0">
              <a:buNone/>
            </a:pPr>
            <a:endParaRPr lang="en-GB" dirty="0" smtClean="0"/>
          </a:p>
          <a:p>
            <a:pPr marL="457200" lvl="1" indent="0" algn="ctr">
              <a:buNone/>
            </a:pPr>
            <a:r>
              <a:rPr lang="en-GB" b="1" dirty="0" smtClean="0"/>
              <a:t>Top Ten HR Product of 2008 </a:t>
            </a:r>
            <a:r>
              <a:rPr lang="en-GB" dirty="0" smtClean="0"/>
              <a:t>(HR Executive Magazine)</a:t>
            </a:r>
          </a:p>
          <a:p>
            <a:pPr marL="457200" lvl="1" indent="0" algn="ctr">
              <a:buNone/>
            </a:pPr>
            <a:r>
              <a:rPr lang="en-GB" b="1" dirty="0" smtClean="0"/>
              <a:t>Shortlisted, CODiE Award 2009</a:t>
            </a:r>
            <a:r>
              <a:rPr lang="en-GB" dirty="0" smtClean="0"/>
              <a:t> (SIIA)</a:t>
            </a:r>
          </a:p>
        </p:txBody>
      </p:sp>
    </p:spTree>
    <p:extLst>
      <p:ext uri="{BB962C8B-B14F-4D97-AF65-F5344CB8AC3E}">
        <p14:creationId xmlns:p14="http://schemas.microsoft.com/office/powerpoint/2010/main" val="162686380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7"/>
            <a:ext cx="5105400" cy="1219200"/>
          </a:xfrm>
        </p:spPr>
        <p:txBody>
          <a:bodyPr/>
          <a:lstStyle/>
          <a:p>
            <a:r>
              <a:rPr lang="en-GB" dirty="0" smtClean="0">
                <a:solidFill>
                  <a:schemeClr val="bg1"/>
                </a:solidFill>
              </a:rPr>
              <a:t>Research and Validity</a:t>
            </a:r>
            <a:endParaRPr lang="en-GB" dirty="0">
              <a:solidFill>
                <a:schemeClr val="bg1"/>
              </a:solidFill>
            </a:endParaRPr>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pPr>
              <a:buNone/>
            </a:pPr>
            <a:r>
              <a:rPr lang="en-GB" b="1" dirty="0" smtClean="0"/>
              <a:t>“DEFINE MEASURE DECIDE EVALUATE” </a:t>
            </a:r>
          </a:p>
          <a:p>
            <a:pPr>
              <a:buNone/>
            </a:pPr>
            <a:r>
              <a:rPr lang="en-GB" b="1" dirty="0" smtClean="0"/>
              <a:t>(</a:t>
            </a:r>
            <a:r>
              <a:rPr lang="en-GB" b="1" dirty="0" err="1" smtClean="0"/>
              <a:t>Bersin’s</a:t>
            </a:r>
            <a:r>
              <a:rPr lang="en-GB" b="1" dirty="0" smtClean="0"/>
              <a:t>* 4 Step </a:t>
            </a:r>
            <a:r>
              <a:rPr lang="en-GB" b="1" dirty="0"/>
              <a:t>M</a:t>
            </a:r>
            <a:r>
              <a:rPr lang="en-GB" b="1" dirty="0" smtClean="0"/>
              <a:t>odel November 2012) </a:t>
            </a:r>
          </a:p>
          <a:p>
            <a:pPr>
              <a:buNone/>
            </a:pPr>
            <a:endParaRPr lang="en-GB" b="1" dirty="0" smtClean="0"/>
          </a:p>
          <a:p>
            <a:pPr>
              <a:buNone/>
            </a:pPr>
            <a:r>
              <a:rPr lang="en-GB" b="1" dirty="0" smtClean="0"/>
              <a:t>Existing research indicates:</a:t>
            </a:r>
          </a:p>
          <a:p>
            <a:pPr>
              <a:buNone/>
            </a:pPr>
            <a:endParaRPr lang="en-GB" b="1" dirty="0" smtClean="0"/>
          </a:p>
          <a:p>
            <a:r>
              <a:rPr lang="en-GB" dirty="0" smtClean="0"/>
              <a:t>Assessments which closely simulate the job achieve higher validity.</a:t>
            </a:r>
          </a:p>
          <a:p>
            <a:endParaRPr lang="en-GB" dirty="0" smtClean="0"/>
          </a:p>
          <a:p>
            <a:r>
              <a:rPr lang="en-GB" dirty="0" smtClean="0"/>
              <a:t>Candidates with poor literacy can be assessed more accurately with multimedia assessments.</a:t>
            </a:r>
          </a:p>
          <a:p>
            <a:pPr marL="0" indent="0">
              <a:buNone/>
            </a:pPr>
            <a:endParaRPr lang="en-GB" dirty="0" smtClean="0"/>
          </a:p>
          <a:p>
            <a:r>
              <a:rPr lang="en-GB" dirty="0" smtClean="0"/>
              <a:t>Use of multimedia results in lower adverse impact against ethnic groups who typically score lower on measures of verbal reasoning.</a:t>
            </a:r>
          </a:p>
          <a:p>
            <a:pPr marL="0" indent="0">
              <a:buNone/>
            </a:pPr>
            <a:endParaRPr lang="en-GB" dirty="0" smtClean="0"/>
          </a:p>
          <a:p>
            <a:r>
              <a:rPr lang="en-GB" dirty="0" smtClean="0"/>
              <a:t>Candidate reaction to novel assessments is more positive</a:t>
            </a:r>
          </a:p>
          <a:p>
            <a:endParaRPr lang="en-GB" dirty="0"/>
          </a:p>
          <a:p>
            <a:pPr marL="0" indent="0">
              <a:buNone/>
            </a:pPr>
            <a:r>
              <a:rPr lang="en-GB" i="1" dirty="0" smtClean="0"/>
              <a:t>*</a:t>
            </a:r>
            <a:r>
              <a:rPr lang="en-GB" sz="1800" i="1" dirty="0" err="1" smtClean="0"/>
              <a:t>Bersin</a:t>
            </a:r>
            <a:r>
              <a:rPr lang="en-GB" sz="1800" i="1" dirty="0" smtClean="0"/>
              <a:t> ‘s Analysts are internationally recognised as  the leading HR Best Practice Researchers .</a:t>
            </a:r>
          </a:p>
          <a:p>
            <a:endParaRPr lang="en-GB" dirty="0" smtClean="0"/>
          </a:p>
          <a:p>
            <a:pPr marL="0" indent="0">
              <a:buNone/>
            </a:pPr>
            <a:endParaRPr lang="en-GB" dirty="0"/>
          </a:p>
        </p:txBody>
      </p:sp>
    </p:spTree>
    <p:extLst>
      <p:ext uri="{BB962C8B-B14F-4D97-AF65-F5344CB8AC3E}">
        <p14:creationId xmlns:p14="http://schemas.microsoft.com/office/powerpoint/2010/main" val="18263410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69949"/>
            <a:ext cx="7010400" cy="654795"/>
          </a:xfrm>
        </p:spPr>
        <p:txBody>
          <a:bodyPr>
            <a:noAutofit/>
          </a:bodyPr>
          <a:lstStyle/>
          <a:p>
            <a:r>
              <a:rPr lang="en-GB" sz="3200" dirty="0" smtClean="0">
                <a:solidFill>
                  <a:schemeClr val="bg1"/>
                </a:solidFill>
              </a:rPr>
              <a:t> BEST PRACTICE</a:t>
            </a:r>
            <a:endParaRPr lang="en-GB" sz="3200" dirty="0">
              <a:solidFill>
                <a:schemeClr val="bg1"/>
              </a:solidFill>
            </a:endParaRPr>
          </a:p>
        </p:txBody>
      </p:sp>
      <p:sp>
        <p:nvSpPr>
          <p:cNvPr id="3" name="Content Placeholder 2"/>
          <p:cNvSpPr>
            <a:spLocks noGrp="1"/>
          </p:cNvSpPr>
          <p:nvPr>
            <p:ph idx="1"/>
          </p:nvPr>
        </p:nvSpPr>
        <p:spPr>
          <a:xfrm>
            <a:off x="76353" y="1052736"/>
            <a:ext cx="8496175" cy="5424264"/>
          </a:xfrm>
        </p:spPr>
        <p:txBody>
          <a:bodyPr/>
          <a:lstStyle/>
          <a:p>
            <a:pPr>
              <a:buNone/>
            </a:pPr>
            <a:r>
              <a:rPr lang="en-GB" sz="1600" dirty="0" smtClean="0"/>
              <a:t>	</a:t>
            </a:r>
          </a:p>
          <a:p>
            <a:pPr>
              <a:buNone/>
            </a:pPr>
            <a:r>
              <a:rPr lang="en-GB" dirty="0" smtClean="0"/>
              <a:t>…is only as good as the underlying system capabilities:</a:t>
            </a:r>
          </a:p>
          <a:p>
            <a:pPr>
              <a:buNone/>
            </a:pPr>
            <a:endParaRPr lang="en-GB" dirty="0" smtClean="0"/>
          </a:p>
          <a:p>
            <a:pPr lvl="1">
              <a:buFont typeface="Arial" pitchFamily="34" charset="0"/>
              <a:buChar char="•"/>
            </a:pPr>
            <a:r>
              <a:rPr lang="en-GB" sz="1600" dirty="0" smtClean="0">
                <a:solidFill>
                  <a:srgbClr val="E87511"/>
                </a:solidFill>
              </a:rPr>
              <a:t>It must be </a:t>
            </a:r>
            <a:r>
              <a:rPr lang="en-GB" sz="1600" b="1" dirty="0" smtClean="0">
                <a:solidFill>
                  <a:srgbClr val="E87511"/>
                </a:solidFill>
              </a:rPr>
              <a:t>available</a:t>
            </a:r>
            <a:r>
              <a:rPr lang="en-GB" sz="1600" dirty="0" smtClean="0">
                <a:solidFill>
                  <a:srgbClr val="E87511"/>
                </a:solidFill>
              </a:rPr>
              <a:t> and </a:t>
            </a:r>
            <a:r>
              <a:rPr lang="en-GB" sz="1600" b="1" dirty="0" smtClean="0">
                <a:solidFill>
                  <a:srgbClr val="E87511"/>
                </a:solidFill>
              </a:rPr>
              <a:t>reliable</a:t>
            </a:r>
            <a:r>
              <a:rPr lang="en-GB" sz="1600" dirty="0" smtClean="0">
                <a:solidFill>
                  <a:srgbClr val="E87511"/>
                </a:solidFill>
              </a:rPr>
              <a:t> around the clock</a:t>
            </a:r>
          </a:p>
          <a:p>
            <a:pPr lvl="1"/>
            <a:r>
              <a:rPr lang="en-GB" sz="1600" dirty="0"/>
              <a:t>99.95% availability</a:t>
            </a:r>
            <a:br>
              <a:rPr lang="en-GB" sz="1600" dirty="0"/>
            </a:br>
            <a:endParaRPr lang="en-GB" sz="1600" dirty="0"/>
          </a:p>
          <a:p>
            <a:pPr lvl="1">
              <a:buFont typeface="Arial" pitchFamily="34" charset="0"/>
              <a:buChar char="•"/>
            </a:pPr>
            <a:r>
              <a:rPr lang="en-GB" sz="1600" dirty="0" smtClean="0">
                <a:solidFill>
                  <a:srgbClr val="E87511"/>
                </a:solidFill>
              </a:rPr>
              <a:t>It must be </a:t>
            </a:r>
            <a:r>
              <a:rPr lang="en-GB" sz="1600" b="1" dirty="0" smtClean="0">
                <a:solidFill>
                  <a:srgbClr val="E87511"/>
                </a:solidFill>
              </a:rPr>
              <a:t>secure</a:t>
            </a:r>
          </a:p>
          <a:p>
            <a:pPr lvl="1"/>
            <a:r>
              <a:rPr lang="en-GB" sz="1600" dirty="0"/>
              <a:t>ISO27001 Certified</a:t>
            </a:r>
            <a:br>
              <a:rPr lang="en-GB" sz="1600" dirty="0"/>
            </a:br>
            <a:endParaRPr lang="en-GB" sz="1600" dirty="0"/>
          </a:p>
          <a:p>
            <a:pPr lvl="1">
              <a:buFont typeface="Arial" pitchFamily="34" charset="0"/>
              <a:buChar char="•"/>
            </a:pPr>
            <a:r>
              <a:rPr lang="en-GB" sz="1600" dirty="0" smtClean="0">
                <a:solidFill>
                  <a:srgbClr val="E87511"/>
                </a:solidFill>
              </a:rPr>
              <a:t>It must </a:t>
            </a:r>
            <a:r>
              <a:rPr lang="en-GB" sz="1600" b="1" dirty="0" smtClean="0">
                <a:solidFill>
                  <a:srgbClr val="E87511"/>
                </a:solidFill>
              </a:rPr>
              <a:t>perform </a:t>
            </a:r>
            <a:r>
              <a:rPr lang="en-GB" sz="1600" dirty="0" smtClean="0">
                <a:solidFill>
                  <a:srgbClr val="E87511"/>
                </a:solidFill>
              </a:rPr>
              <a:t>even under peak loads</a:t>
            </a:r>
          </a:p>
          <a:p>
            <a:pPr lvl="1"/>
            <a:r>
              <a:rPr lang="en-GB" sz="1600" dirty="0"/>
              <a:t>30 million assessments delivered per year</a:t>
            </a:r>
            <a:br>
              <a:rPr lang="en-GB" sz="1600" dirty="0"/>
            </a:br>
            <a:endParaRPr lang="en-GB" sz="1600" dirty="0"/>
          </a:p>
          <a:p>
            <a:pPr lvl="1">
              <a:buFont typeface="Arial" pitchFamily="34" charset="0"/>
              <a:buChar char="•"/>
            </a:pPr>
            <a:r>
              <a:rPr lang="en-GB" sz="1600" dirty="0" smtClean="0">
                <a:solidFill>
                  <a:srgbClr val="E87511"/>
                </a:solidFill>
              </a:rPr>
              <a:t>It must be </a:t>
            </a:r>
            <a:r>
              <a:rPr lang="en-GB" sz="1600" b="1" dirty="0" smtClean="0">
                <a:solidFill>
                  <a:srgbClr val="E87511"/>
                </a:solidFill>
              </a:rPr>
              <a:t>future-proof</a:t>
            </a:r>
          </a:p>
          <a:p>
            <a:pPr lvl="1"/>
            <a:r>
              <a:rPr lang="en-GB" sz="1600" dirty="0"/>
              <a:t>Service oriented architecture allows scalability, updates, content refresh, new innovations and rapid configuration</a:t>
            </a:r>
          </a:p>
        </p:txBody>
      </p:sp>
    </p:spTree>
    <p:extLst>
      <p:ext uri="{BB962C8B-B14F-4D97-AF65-F5344CB8AC3E}">
        <p14:creationId xmlns:p14="http://schemas.microsoft.com/office/powerpoint/2010/main" val="98233544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28800" y="2438400"/>
            <a:ext cx="5638800" cy="1295400"/>
          </a:xfrm>
        </p:spPr>
        <p:txBody>
          <a:bodyPr/>
          <a:lstStyle/>
          <a:p>
            <a:r>
              <a:rPr lang="en-GB" dirty="0" smtClean="0"/>
              <a:t>QUESTIONS?</a:t>
            </a:r>
            <a:endParaRPr lang="en-GB" dirty="0"/>
          </a:p>
        </p:txBody>
      </p:sp>
    </p:spTree>
    <p:extLst>
      <p:ext uri="{BB962C8B-B14F-4D97-AF65-F5344CB8AC3E}">
        <p14:creationId xmlns:p14="http://schemas.microsoft.com/office/powerpoint/2010/main" val="2431656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28800" y="2819400"/>
            <a:ext cx="5638800" cy="1295400"/>
          </a:xfrm>
        </p:spPr>
        <p:txBody>
          <a:bodyPr/>
          <a:lstStyle/>
          <a:p>
            <a:r>
              <a:rPr lang="en-GB" dirty="0" smtClean="0"/>
              <a:t>KENEXA overview</a:t>
            </a:r>
            <a:endParaRPr lang="en-GB" dirty="0"/>
          </a:p>
        </p:txBody>
      </p:sp>
    </p:spTree>
    <p:extLst>
      <p:ext uri="{BB962C8B-B14F-4D97-AF65-F5344CB8AC3E}">
        <p14:creationId xmlns:p14="http://schemas.microsoft.com/office/powerpoint/2010/main" val="290890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7"/>
            <a:ext cx="4800600" cy="1219200"/>
          </a:xfrm>
        </p:spPr>
        <p:txBody>
          <a:bodyPr/>
          <a:lstStyle/>
          <a:p>
            <a:r>
              <a:rPr lang="en-US" dirty="0" smtClean="0">
                <a:solidFill>
                  <a:schemeClr val="bg1"/>
                </a:solidFill>
              </a:rPr>
              <a:t>STATURE AND REACH</a:t>
            </a:r>
            <a:endParaRPr lang="en-US" dirty="0">
              <a:solidFill>
                <a:schemeClr val="bg1"/>
              </a:solidFill>
            </a:endParaRPr>
          </a:p>
        </p:txBody>
      </p:sp>
      <p:sp>
        <p:nvSpPr>
          <p:cNvPr id="9" name="Rounded Rectangle 8"/>
          <p:cNvSpPr/>
          <p:nvPr/>
        </p:nvSpPr>
        <p:spPr bwMode="auto">
          <a:xfrm>
            <a:off x="838201" y="1988840"/>
            <a:ext cx="7010400" cy="864096"/>
          </a:xfrm>
          <a:prstGeom prst="roundRect">
            <a:avLst/>
          </a:prstGeom>
          <a:solidFill>
            <a:srgbClr val="AFBD22"/>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dirty="0">
              <a:solidFill>
                <a:srgbClr val="262626"/>
              </a:solidFill>
            </a:endParaRPr>
          </a:p>
        </p:txBody>
      </p:sp>
      <p:sp>
        <p:nvSpPr>
          <p:cNvPr id="13" name="TextBox 12"/>
          <p:cNvSpPr txBox="1"/>
          <p:nvPr/>
        </p:nvSpPr>
        <p:spPr>
          <a:xfrm>
            <a:off x="757915" y="2097722"/>
            <a:ext cx="6862085" cy="646331"/>
          </a:xfrm>
          <a:prstGeom prst="rect">
            <a:avLst/>
          </a:prstGeom>
          <a:noFill/>
        </p:spPr>
        <p:txBody>
          <a:bodyPr wrap="square" rtlCol="0">
            <a:spAutoFit/>
          </a:bodyPr>
          <a:lstStyle/>
          <a:p>
            <a:pPr algn="ctr"/>
            <a:r>
              <a:rPr lang="en-GB" dirty="0" err="1" smtClean="0"/>
              <a:t>Kenexa</a:t>
            </a:r>
            <a:r>
              <a:rPr lang="en-GB" dirty="0" smtClean="0"/>
              <a:t> and our Partners assess more candidates </a:t>
            </a:r>
          </a:p>
          <a:p>
            <a:pPr algn="ctr"/>
            <a:r>
              <a:rPr lang="en-GB" dirty="0" smtClean="0"/>
              <a:t>than anybody else in the world.</a:t>
            </a:r>
            <a:endParaRPr lang="en-US" dirty="0"/>
          </a:p>
        </p:txBody>
      </p:sp>
      <p:sp>
        <p:nvSpPr>
          <p:cNvPr id="16" name="TextBox 15"/>
          <p:cNvSpPr txBox="1"/>
          <p:nvPr/>
        </p:nvSpPr>
        <p:spPr>
          <a:xfrm>
            <a:off x="2915816" y="4149080"/>
            <a:ext cx="5328592" cy="646331"/>
          </a:xfrm>
          <a:prstGeom prst="rect">
            <a:avLst/>
          </a:prstGeom>
          <a:noFill/>
        </p:spPr>
        <p:txBody>
          <a:bodyPr wrap="square" rtlCol="0">
            <a:spAutoFit/>
          </a:bodyPr>
          <a:lstStyle/>
          <a:p>
            <a:r>
              <a:rPr lang="en-GB" dirty="0" smtClean="0"/>
              <a:t>We provide demonstrable returns on investment through Business outcome studies</a:t>
            </a:r>
            <a:endParaRPr lang="en-US" dirty="0"/>
          </a:p>
        </p:txBody>
      </p:sp>
      <p:sp>
        <p:nvSpPr>
          <p:cNvPr id="19" name="Rounded Rectangle 18"/>
          <p:cNvSpPr/>
          <p:nvPr/>
        </p:nvSpPr>
        <p:spPr bwMode="auto">
          <a:xfrm>
            <a:off x="838201" y="3177842"/>
            <a:ext cx="7010400" cy="864096"/>
          </a:xfrm>
          <a:prstGeom prst="roundRect">
            <a:avLst/>
          </a:prstGeom>
          <a:solidFill>
            <a:srgbClr val="AFBD22"/>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dirty="0">
              <a:solidFill>
                <a:srgbClr val="262626"/>
              </a:solidFill>
            </a:endParaRPr>
          </a:p>
        </p:txBody>
      </p:sp>
      <p:sp>
        <p:nvSpPr>
          <p:cNvPr id="21" name="Rounded Rectangle 20"/>
          <p:cNvSpPr/>
          <p:nvPr/>
        </p:nvSpPr>
        <p:spPr bwMode="auto">
          <a:xfrm>
            <a:off x="838201" y="4202024"/>
            <a:ext cx="7010400" cy="864096"/>
          </a:xfrm>
          <a:prstGeom prst="roundRect">
            <a:avLst/>
          </a:prstGeom>
          <a:solidFill>
            <a:srgbClr val="AFBD22"/>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dirty="0">
              <a:solidFill>
                <a:srgbClr val="262626"/>
              </a:solidFill>
            </a:endParaRPr>
          </a:p>
        </p:txBody>
      </p:sp>
      <p:sp>
        <p:nvSpPr>
          <p:cNvPr id="22" name="Rounded Rectangle 21"/>
          <p:cNvSpPr/>
          <p:nvPr/>
        </p:nvSpPr>
        <p:spPr bwMode="auto">
          <a:xfrm>
            <a:off x="821515" y="5229199"/>
            <a:ext cx="7027085" cy="864096"/>
          </a:xfrm>
          <a:prstGeom prst="roundRect">
            <a:avLst/>
          </a:prstGeom>
          <a:solidFill>
            <a:srgbClr val="AFBD22"/>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US" dirty="0">
              <a:solidFill>
                <a:srgbClr val="262626"/>
              </a:solidFill>
            </a:endParaRPr>
          </a:p>
        </p:txBody>
      </p:sp>
      <p:sp>
        <p:nvSpPr>
          <p:cNvPr id="23" name="TextBox 22"/>
          <p:cNvSpPr txBox="1"/>
          <p:nvPr/>
        </p:nvSpPr>
        <p:spPr>
          <a:xfrm>
            <a:off x="762000" y="3286724"/>
            <a:ext cx="7162800" cy="646331"/>
          </a:xfrm>
          <a:prstGeom prst="rect">
            <a:avLst/>
          </a:prstGeom>
          <a:noFill/>
        </p:spPr>
        <p:txBody>
          <a:bodyPr wrap="square" rtlCol="0">
            <a:spAutoFit/>
          </a:bodyPr>
          <a:lstStyle/>
          <a:p>
            <a:pPr algn="ctr"/>
            <a:r>
              <a:rPr lang="en-GB" dirty="0" err="1"/>
              <a:t>K</a:t>
            </a:r>
            <a:r>
              <a:rPr lang="en-GB" dirty="0" err="1" smtClean="0"/>
              <a:t>enexa</a:t>
            </a:r>
            <a:r>
              <a:rPr lang="en-GB" dirty="0" smtClean="0"/>
              <a:t> are independently rated as providing our  Partners with </a:t>
            </a:r>
          </a:p>
          <a:p>
            <a:pPr algn="ctr"/>
            <a:r>
              <a:rPr lang="en-GB" dirty="0" smtClean="0"/>
              <a:t>the highest quality instruments and service  in the industry</a:t>
            </a:r>
            <a:endParaRPr lang="en-US" dirty="0"/>
          </a:p>
        </p:txBody>
      </p:sp>
      <p:sp>
        <p:nvSpPr>
          <p:cNvPr id="25" name="TextBox 24"/>
          <p:cNvSpPr txBox="1"/>
          <p:nvPr/>
        </p:nvSpPr>
        <p:spPr>
          <a:xfrm>
            <a:off x="990600" y="4310906"/>
            <a:ext cx="6629400" cy="646331"/>
          </a:xfrm>
          <a:prstGeom prst="rect">
            <a:avLst/>
          </a:prstGeom>
          <a:noFill/>
        </p:spPr>
        <p:txBody>
          <a:bodyPr wrap="square" rtlCol="0">
            <a:spAutoFit/>
          </a:bodyPr>
          <a:lstStyle/>
          <a:p>
            <a:pPr algn="ctr"/>
            <a:r>
              <a:rPr lang="en-GB" dirty="0" err="1" smtClean="0"/>
              <a:t>Kenexa’s</a:t>
            </a:r>
            <a:r>
              <a:rPr lang="en-GB" dirty="0" smtClean="0"/>
              <a:t> global reach and infrastructure provides round the clock</a:t>
            </a:r>
          </a:p>
          <a:p>
            <a:pPr algn="ctr"/>
            <a:r>
              <a:rPr lang="en-GB" dirty="0" smtClean="0"/>
              <a:t> support and local account management through our local Partners</a:t>
            </a:r>
            <a:endParaRPr lang="en-US" dirty="0"/>
          </a:p>
        </p:txBody>
      </p:sp>
      <p:sp>
        <p:nvSpPr>
          <p:cNvPr id="26" name="TextBox 25"/>
          <p:cNvSpPr txBox="1"/>
          <p:nvPr/>
        </p:nvSpPr>
        <p:spPr>
          <a:xfrm>
            <a:off x="990600" y="5338082"/>
            <a:ext cx="6417096" cy="646331"/>
          </a:xfrm>
          <a:prstGeom prst="rect">
            <a:avLst/>
          </a:prstGeom>
          <a:noFill/>
        </p:spPr>
        <p:txBody>
          <a:bodyPr wrap="square" rtlCol="0">
            <a:spAutoFit/>
          </a:bodyPr>
          <a:lstStyle/>
          <a:p>
            <a:pPr algn="ctr"/>
            <a:r>
              <a:rPr lang="en-GB" dirty="0" err="1" smtClean="0"/>
              <a:t>Kenexa</a:t>
            </a:r>
            <a:r>
              <a:rPr lang="en-GB" dirty="0" smtClean="0"/>
              <a:t> partners with </a:t>
            </a:r>
            <a:r>
              <a:rPr lang="en-GB" dirty="0" smtClean="0"/>
              <a:t>Axes Management </a:t>
            </a:r>
            <a:r>
              <a:rPr lang="en-GB" dirty="0" smtClean="0"/>
              <a:t>to provide demonstrable </a:t>
            </a:r>
          </a:p>
          <a:p>
            <a:pPr algn="ctr"/>
            <a:r>
              <a:rPr lang="en-GB" dirty="0" smtClean="0"/>
              <a:t>returns on investment </a:t>
            </a:r>
            <a:r>
              <a:rPr lang="en-GB" dirty="0" smtClean="0"/>
              <a:t>from </a:t>
            </a:r>
            <a:r>
              <a:rPr lang="en-GB" dirty="0" smtClean="0"/>
              <a:t>the latest research.</a:t>
            </a:r>
            <a:endParaRPr lang="en-US" dirty="0"/>
          </a:p>
        </p:txBody>
      </p:sp>
    </p:spTree>
    <p:extLst>
      <p:ext uri="{BB962C8B-B14F-4D97-AF65-F5344CB8AC3E}">
        <p14:creationId xmlns:p14="http://schemas.microsoft.com/office/powerpoint/2010/main" val="91236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p:cNvSpPr/>
          <p:nvPr/>
        </p:nvSpPr>
        <p:spPr>
          <a:xfrm>
            <a:off x="7643842" y="2500306"/>
            <a:ext cx="1428752" cy="1330652"/>
          </a:xfrm>
          <a:prstGeom prst="ellipse">
            <a:avLst/>
          </a:prstGeom>
          <a:solidFill>
            <a:srgbClr val="AFBD2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7" name="TextBox 16"/>
          <p:cNvSpPr txBox="1">
            <a:spLocks noChangeArrowheads="1"/>
          </p:cNvSpPr>
          <p:nvPr/>
        </p:nvSpPr>
        <p:spPr bwMode="auto">
          <a:xfrm>
            <a:off x="7627967" y="2921169"/>
            <a:ext cx="1587503" cy="564001"/>
          </a:xfrm>
          <a:prstGeom prst="rect">
            <a:avLst/>
          </a:prstGeom>
          <a:noFill/>
          <a:ln w="9525">
            <a:noFill/>
            <a:miter lim="800000"/>
            <a:headEnd/>
            <a:tailEnd/>
          </a:ln>
        </p:spPr>
        <p:txBody>
          <a:bodyPr wrap="square">
            <a:spAutoFit/>
          </a:bodyPr>
          <a:lstStyle/>
          <a:p>
            <a:pPr algn="ctr" fontAlgn="base">
              <a:lnSpc>
                <a:spcPct val="75000"/>
              </a:lnSpc>
              <a:spcBef>
                <a:spcPct val="0"/>
              </a:spcBef>
              <a:spcAft>
                <a:spcPct val="0"/>
              </a:spcAft>
            </a:pPr>
            <a:r>
              <a:rPr lang="en-US" sz="2000" b="1" dirty="0" smtClean="0">
                <a:solidFill>
                  <a:schemeClr val="bg1"/>
                </a:solidFill>
                <a:cs typeface="Arial" charset="0"/>
              </a:rPr>
              <a:t>30M</a:t>
            </a:r>
          </a:p>
          <a:p>
            <a:pPr algn="ctr" fontAlgn="base">
              <a:lnSpc>
                <a:spcPct val="75000"/>
              </a:lnSpc>
              <a:spcBef>
                <a:spcPct val="0"/>
              </a:spcBef>
              <a:spcAft>
                <a:spcPct val="0"/>
              </a:spcAft>
            </a:pPr>
            <a:r>
              <a:rPr lang="en-US" sz="2000" dirty="0" smtClean="0">
                <a:solidFill>
                  <a:schemeClr val="bg1"/>
                </a:solidFill>
                <a:cs typeface="Arial" charset="0"/>
              </a:rPr>
              <a:t>Assessments</a:t>
            </a:r>
          </a:p>
        </p:txBody>
      </p:sp>
      <p:sp>
        <p:nvSpPr>
          <p:cNvPr id="3" name="Oval 2"/>
          <p:cNvSpPr/>
          <p:nvPr/>
        </p:nvSpPr>
        <p:spPr>
          <a:xfrm>
            <a:off x="6348381" y="2471738"/>
            <a:ext cx="1371600" cy="1371600"/>
          </a:xfrm>
          <a:prstGeom prst="ellipse">
            <a:avLst/>
          </a:prstGeom>
          <a:solidFill>
            <a:schemeClr val="accent3">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Oval 3"/>
          <p:cNvSpPr/>
          <p:nvPr/>
        </p:nvSpPr>
        <p:spPr>
          <a:xfrm>
            <a:off x="-32" y="2471738"/>
            <a:ext cx="1371600" cy="1371600"/>
          </a:xfrm>
          <a:prstGeom prst="ellipse">
            <a:avLst/>
          </a:prstGeom>
          <a:solidFill>
            <a:srgbClr val="55134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prstClr val="white"/>
              </a:solidFill>
            </a:endParaRPr>
          </a:p>
        </p:txBody>
      </p:sp>
      <p:sp>
        <p:nvSpPr>
          <p:cNvPr id="5" name="Rectangle 8"/>
          <p:cNvSpPr>
            <a:spLocks noChangeArrowheads="1"/>
          </p:cNvSpPr>
          <p:nvPr/>
        </p:nvSpPr>
        <p:spPr bwMode="auto">
          <a:xfrm>
            <a:off x="115856" y="2767013"/>
            <a:ext cx="114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lnSpc>
                <a:spcPct val="90000"/>
              </a:lnSpc>
              <a:spcBef>
                <a:spcPts val="300"/>
              </a:spcBef>
              <a:spcAft>
                <a:spcPts val="300"/>
              </a:spcAft>
              <a:buSzPct val="80000"/>
            </a:pPr>
            <a:r>
              <a:rPr lang="en-US" sz="1600" dirty="0">
                <a:solidFill>
                  <a:srgbClr val="FFFFFF"/>
                </a:solidFill>
                <a:latin typeface="Calibri" pitchFamily="34" charset="0"/>
                <a:cs typeface="Arial" pitchFamily="34" charset="0"/>
              </a:rPr>
              <a:t>Revenue:</a:t>
            </a:r>
            <a:r>
              <a:rPr lang="en-US" sz="1600" b="1" dirty="0">
                <a:solidFill>
                  <a:srgbClr val="FFFFFF"/>
                </a:solidFill>
                <a:latin typeface="Calibri" pitchFamily="34" charset="0"/>
                <a:cs typeface="Arial" pitchFamily="34" charset="0"/>
              </a:rPr>
              <a:t> </a:t>
            </a:r>
            <a:r>
              <a:rPr lang="en-US" b="1" dirty="0">
                <a:solidFill>
                  <a:srgbClr val="FFFFFF"/>
                </a:solidFill>
                <a:latin typeface="Calibri" pitchFamily="34" charset="0"/>
                <a:cs typeface="Arial" pitchFamily="34" charset="0"/>
              </a:rPr>
              <a:t/>
            </a:r>
            <a:br>
              <a:rPr lang="en-US" b="1" dirty="0">
                <a:solidFill>
                  <a:srgbClr val="FFFFFF"/>
                </a:solidFill>
                <a:latin typeface="Calibri" pitchFamily="34" charset="0"/>
                <a:cs typeface="Arial" pitchFamily="34" charset="0"/>
              </a:rPr>
            </a:br>
            <a:r>
              <a:rPr lang="en-US" sz="2400" b="1" dirty="0">
                <a:solidFill>
                  <a:srgbClr val="FFFFFF"/>
                </a:solidFill>
                <a:latin typeface="Calibri" pitchFamily="34" charset="0"/>
                <a:cs typeface="Arial" pitchFamily="34" charset="0"/>
              </a:rPr>
              <a:t>$</a:t>
            </a:r>
            <a:r>
              <a:rPr lang="en-US" sz="2400" b="1" dirty="0" smtClean="0">
                <a:solidFill>
                  <a:srgbClr val="FFFFFF"/>
                </a:solidFill>
                <a:latin typeface="Calibri" pitchFamily="34" charset="0"/>
                <a:cs typeface="Arial" pitchFamily="34" charset="0"/>
              </a:rPr>
              <a:t>293M </a:t>
            </a:r>
            <a:endParaRPr lang="en-US" dirty="0">
              <a:solidFill>
                <a:srgbClr val="FFFFFF"/>
              </a:solidFill>
              <a:latin typeface="Calibri" pitchFamily="34" charset="0"/>
              <a:cs typeface="Arial" pitchFamily="34" charset="0"/>
            </a:endParaRPr>
          </a:p>
        </p:txBody>
      </p:sp>
      <p:sp>
        <p:nvSpPr>
          <p:cNvPr id="6" name="Oval 5"/>
          <p:cNvSpPr/>
          <p:nvPr/>
        </p:nvSpPr>
        <p:spPr>
          <a:xfrm>
            <a:off x="1295368" y="2471738"/>
            <a:ext cx="1371600" cy="1371600"/>
          </a:xfrm>
          <a:prstGeom prst="ellipse">
            <a:avLst/>
          </a:prstGeom>
          <a:solidFill>
            <a:srgbClr val="0081C6"/>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ectangle 30"/>
          <p:cNvSpPr txBox="1">
            <a:spLocks noChangeArrowheads="1"/>
          </p:cNvSpPr>
          <p:nvPr/>
        </p:nvSpPr>
        <p:spPr>
          <a:xfrm>
            <a:off x="457200" y="152400"/>
            <a:ext cx="3429000" cy="1332384"/>
          </a:xfrm>
          <a:prstGeom prst="rect">
            <a:avLst/>
          </a:prstGeom>
        </p:spPr>
        <p:txBody>
          <a:bodyPr rtlCol="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4000" dirty="0" smtClean="0">
                <a:latin typeface="Calibri" pitchFamily="34" charset="0"/>
              </a:rPr>
              <a:t/>
            </a:r>
            <a:br>
              <a:rPr lang="en-US" sz="4000" dirty="0" smtClean="0">
                <a:latin typeface="Calibri" pitchFamily="34" charset="0"/>
              </a:rPr>
            </a:br>
            <a:endParaRPr lang="en-US" sz="3600" spc="-150" dirty="0" smtClean="0"/>
          </a:p>
        </p:txBody>
      </p:sp>
      <p:sp>
        <p:nvSpPr>
          <p:cNvPr id="8" name="Rectangle 7"/>
          <p:cNvSpPr/>
          <p:nvPr/>
        </p:nvSpPr>
        <p:spPr>
          <a:xfrm>
            <a:off x="1447768" y="2776538"/>
            <a:ext cx="1066800" cy="708025"/>
          </a:xfrm>
          <a:prstGeom prst="rect">
            <a:avLst/>
          </a:prstGeom>
        </p:spPr>
        <p:txBody>
          <a:bodyPr>
            <a:spAutoFit/>
          </a:bodyPr>
          <a:lstStyle/>
          <a:p>
            <a:pPr algn="ctr" fontAlgn="auto">
              <a:spcBef>
                <a:spcPts val="0"/>
              </a:spcBef>
              <a:spcAft>
                <a:spcPts val="0"/>
              </a:spcAft>
              <a:defRPr/>
            </a:pPr>
            <a:r>
              <a:rPr lang="en-US" sz="1350" dirty="0">
                <a:solidFill>
                  <a:prstClr val="white"/>
                </a:solidFill>
                <a:cs typeface="Arial" pitchFamily="34" charset="0"/>
              </a:rPr>
              <a:t>Founded: </a:t>
            </a:r>
            <a:r>
              <a:rPr lang="en-US" sz="1400" dirty="0">
                <a:solidFill>
                  <a:prstClr val="white"/>
                </a:solidFill>
                <a:cs typeface="Arial" pitchFamily="34" charset="0"/>
              </a:rPr>
              <a:t/>
            </a:r>
            <a:br>
              <a:rPr lang="en-US" sz="1400" dirty="0">
                <a:solidFill>
                  <a:prstClr val="white"/>
                </a:solidFill>
                <a:cs typeface="Arial" pitchFamily="34" charset="0"/>
              </a:rPr>
            </a:br>
            <a:r>
              <a:rPr lang="en-US" sz="2500" b="1" dirty="0">
                <a:solidFill>
                  <a:prstClr val="white"/>
                </a:solidFill>
                <a:cs typeface="Arial" pitchFamily="34" charset="0"/>
              </a:rPr>
              <a:t>1987</a:t>
            </a:r>
            <a:r>
              <a:rPr lang="en-US" dirty="0">
                <a:solidFill>
                  <a:prstClr val="white"/>
                </a:solidFill>
                <a:cs typeface="Arial" pitchFamily="34" charset="0"/>
              </a:rPr>
              <a:t> </a:t>
            </a:r>
            <a:endParaRPr lang="en-US" dirty="0">
              <a:solidFill>
                <a:prstClr val="white"/>
              </a:solidFill>
              <a:latin typeface="Helvetica"/>
            </a:endParaRPr>
          </a:p>
        </p:txBody>
      </p:sp>
      <p:sp>
        <p:nvSpPr>
          <p:cNvPr id="9" name="Oval 8"/>
          <p:cNvSpPr/>
          <p:nvPr/>
        </p:nvSpPr>
        <p:spPr>
          <a:xfrm>
            <a:off x="5129181" y="2471738"/>
            <a:ext cx="1371600" cy="1371600"/>
          </a:xfrm>
          <a:prstGeom prst="ellipse">
            <a:avLst/>
          </a:prstGeom>
          <a:solidFill>
            <a:srgbClr val="26BCD7"/>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Rectangle 9"/>
          <p:cNvSpPr/>
          <p:nvPr/>
        </p:nvSpPr>
        <p:spPr>
          <a:xfrm>
            <a:off x="5181568" y="2791349"/>
            <a:ext cx="1311275" cy="708025"/>
          </a:xfrm>
          <a:prstGeom prst="rect">
            <a:avLst/>
          </a:prstGeom>
        </p:spPr>
        <p:txBody>
          <a:bodyPr>
            <a:spAutoFit/>
          </a:bodyPr>
          <a:lstStyle/>
          <a:p>
            <a:pPr algn="ctr" eaLnBrk="0" fontAlgn="auto" hangingPunct="0">
              <a:spcBef>
                <a:spcPts val="300"/>
              </a:spcBef>
              <a:spcAft>
                <a:spcPts val="300"/>
              </a:spcAft>
              <a:buSzPct val="80000"/>
              <a:defRPr/>
            </a:pPr>
            <a:r>
              <a:rPr lang="en-US" sz="1150" dirty="0">
                <a:solidFill>
                  <a:prstClr val="white"/>
                </a:solidFill>
                <a:cs typeface="Arial" pitchFamily="34" charset="0"/>
              </a:rPr>
              <a:t>Global Footprint: </a:t>
            </a:r>
            <a:r>
              <a:rPr lang="en-US" sz="1100" dirty="0">
                <a:solidFill>
                  <a:prstClr val="white"/>
                </a:solidFill>
                <a:cs typeface="Arial" pitchFamily="34" charset="0"/>
              </a:rPr>
              <a:t/>
            </a:r>
            <a:br>
              <a:rPr lang="en-US" sz="1100" dirty="0">
                <a:solidFill>
                  <a:prstClr val="white"/>
                </a:solidFill>
                <a:cs typeface="Arial" pitchFamily="34" charset="0"/>
              </a:rPr>
            </a:br>
            <a:r>
              <a:rPr lang="en-US" sz="1400" b="1" dirty="0">
                <a:solidFill>
                  <a:prstClr val="white"/>
                </a:solidFill>
                <a:cs typeface="Arial" pitchFamily="34" charset="0"/>
              </a:rPr>
              <a:t>32 Offices in </a:t>
            </a:r>
            <a:br>
              <a:rPr lang="en-US" sz="1400" b="1" dirty="0">
                <a:solidFill>
                  <a:prstClr val="white"/>
                </a:solidFill>
                <a:cs typeface="Arial" pitchFamily="34" charset="0"/>
              </a:rPr>
            </a:br>
            <a:r>
              <a:rPr lang="en-US" sz="1400" b="1" dirty="0">
                <a:solidFill>
                  <a:prstClr val="white"/>
                </a:solidFill>
                <a:cs typeface="Arial" pitchFamily="34" charset="0"/>
              </a:rPr>
              <a:t>21 Countries</a:t>
            </a:r>
          </a:p>
        </p:txBody>
      </p:sp>
      <p:sp>
        <p:nvSpPr>
          <p:cNvPr id="11" name="Oval 10"/>
          <p:cNvSpPr/>
          <p:nvPr/>
        </p:nvSpPr>
        <p:spPr>
          <a:xfrm>
            <a:off x="3833781" y="2471738"/>
            <a:ext cx="1371600" cy="1371600"/>
          </a:xfrm>
          <a:prstGeom prst="ellipse">
            <a:avLst/>
          </a:prstGeom>
          <a:solidFill>
            <a:srgbClr val="E8751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2" name="Rectangle 9"/>
          <p:cNvSpPr>
            <a:spLocks noChangeArrowheads="1"/>
          </p:cNvSpPr>
          <p:nvPr/>
        </p:nvSpPr>
        <p:spPr bwMode="auto">
          <a:xfrm>
            <a:off x="4072144" y="2738438"/>
            <a:ext cx="90281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spcBef>
                <a:spcPts val="300"/>
              </a:spcBef>
              <a:spcAft>
                <a:spcPts val="300"/>
              </a:spcAft>
              <a:buSzPct val="80000"/>
            </a:pPr>
            <a:r>
              <a:rPr lang="en-US" sz="2100" b="1" dirty="0">
                <a:solidFill>
                  <a:srgbClr val="FFFFFF"/>
                </a:solidFill>
                <a:latin typeface="Calibri" pitchFamily="34" charset="0"/>
                <a:cs typeface="Arial" pitchFamily="34" charset="0"/>
              </a:rPr>
              <a:t>$</a:t>
            </a:r>
            <a:r>
              <a:rPr lang="en-US" sz="2100" b="1" dirty="0" smtClean="0">
                <a:solidFill>
                  <a:srgbClr val="FFFFFF"/>
                </a:solidFill>
                <a:latin typeface="Calibri" pitchFamily="34" charset="0"/>
                <a:cs typeface="Arial" pitchFamily="34" charset="0"/>
              </a:rPr>
              <a:t>43M:</a:t>
            </a:r>
            <a:endParaRPr lang="en-US" sz="2100" b="1" dirty="0">
              <a:solidFill>
                <a:srgbClr val="FFFFFF"/>
              </a:solidFill>
              <a:latin typeface="Calibri" pitchFamily="34" charset="0"/>
              <a:cs typeface="Arial" pitchFamily="34" charset="0"/>
            </a:endParaRPr>
          </a:p>
        </p:txBody>
      </p:sp>
      <p:grpSp>
        <p:nvGrpSpPr>
          <p:cNvPr id="13" name="Group 26"/>
          <p:cNvGrpSpPr>
            <a:grpSpLocks/>
          </p:cNvGrpSpPr>
          <p:nvPr/>
        </p:nvGrpSpPr>
        <p:grpSpPr bwMode="auto">
          <a:xfrm>
            <a:off x="621126" y="4146948"/>
            <a:ext cx="8062664" cy="1291300"/>
            <a:chOff x="1175022" y="4134010"/>
            <a:chExt cx="6934200" cy="1290706"/>
          </a:xfrm>
        </p:grpSpPr>
        <p:sp>
          <p:nvSpPr>
            <p:cNvPr id="14" name="Rectangle 3"/>
            <p:cNvSpPr>
              <a:spLocks noChangeArrowheads="1"/>
            </p:cNvSpPr>
            <p:nvPr/>
          </p:nvSpPr>
          <p:spPr bwMode="auto">
            <a:xfrm>
              <a:off x="1175022" y="4134010"/>
              <a:ext cx="6934200" cy="424537"/>
            </a:xfrm>
            <a:prstGeom prst="rect">
              <a:avLst/>
            </a:prstGeom>
            <a:noFill/>
            <a:ln w="9525">
              <a:noFill/>
              <a:miter lim="800000"/>
              <a:headEnd/>
              <a:tailEnd/>
            </a:ln>
          </p:spPr>
          <p:txBody>
            <a:bodyPr anchor="ctr">
              <a:spAutoFit/>
            </a:bodyPr>
            <a:lstStyle/>
            <a:p>
              <a:pPr algn="ctr" eaLnBrk="0" fontAlgn="auto" hangingPunct="0">
                <a:lnSpc>
                  <a:spcPct val="90000"/>
                </a:lnSpc>
                <a:spcBef>
                  <a:spcPts val="300"/>
                </a:spcBef>
                <a:spcAft>
                  <a:spcPts val="300"/>
                </a:spcAft>
                <a:buSzPct val="80000"/>
                <a:defRPr/>
              </a:pPr>
              <a:r>
                <a:rPr lang="en-US" sz="2400" b="1" cap="all" dirty="0">
                  <a:solidFill>
                    <a:srgbClr val="AFBD22"/>
                  </a:solidFill>
                  <a:latin typeface="Calibri" pitchFamily="34" charset="0"/>
                  <a:cs typeface="Arial" pitchFamily="34" charset="0"/>
                </a:rPr>
                <a:t>Employee research and software to help </a:t>
              </a:r>
              <a:r>
                <a:rPr lang="en-US" sz="2400" b="1" cap="all" dirty="0" smtClean="0">
                  <a:solidFill>
                    <a:srgbClr val="AFBD22"/>
                  </a:solidFill>
                  <a:latin typeface="Calibri" pitchFamily="34" charset="0"/>
                  <a:cs typeface="Arial" pitchFamily="34" charset="0"/>
                </a:rPr>
                <a:t>companies</a:t>
              </a:r>
              <a:endParaRPr lang="en-US" sz="2400" cap="all" dirty="0">
                <a:solidFill>
                  <a:prstClr val="white"/>
                </a:solidFill>
                <a:latin typeface="Calibri" pitchFamily="34" charset="0"/>
                <a:cs typeface="Arial" pitchFamily="34" charset="0"/>
              </a:endParaRPr>
            </a:p>
          </p:txBody>
        </p:sp>
        <p:sp>
          <p:nvSpPr>
            <p:cNvPr id="15" name="Rectangle 14"/>
            <p:cNvSpPr/>
            <p:nvPr/>
          </p:nvSpPr>
          <p:spPr>
            <a:xfrm rot="16200000">
              <a:off x="1254872" y="4922352"/>
              <a:ext cx="758558" cy="246170"/>
            </a:xfrm>
            <a:prstGeom prst="rect">
              <a:avLst/>
            </a:prstGeom>
          </p:spPr>
          <p:txBody>
            <a:bodyPr wrap="square">
              <a:spAutoFit/>
            </a:bodyPr>
            <a:lstStyle/>
            <a:p>
              <a:pPr fontAlgn="auto">
                <a:lnSpc>
                  <a:spcPct val="90000"/>
                </a:lnSpc>
                <a:spcBef>
                  <a:spcPts val="0"/>
                </a:spcBef>
                <a:spcAft>
                  <a:spcPts val="0"/>
                </a:spcAft>
                <a:defRPr/>
              </a:pPr>
              <a:r>
                <a:rPr lang="en-US" sz="1400" b="1" cap="all" dirty="0">
                  <a:solidFill>
                    <a:srgbClr val="AFBD22"/>
                  </a:solidFill>
                  <a:latin typeface="Calibri" pitchFamily="34" charset="0"/>
                  <a:cs typeface="Arial" pitchFamily="34" charset="0"/>
                </a:rPr>
                <a:t>and</a:t>
              </a:r>
              <a:endParaRPr lang="en-US" sz="1400" b="1" dirty="0">
                <a:solidFill>
                  <a:srgbClr val="AFBD22"/>
                </a:solidFill>
                <a:cs typeface="Arial" pitchFamily="34" charset="0"/>
              </a:endParaRPr>
            </a:p>
          </p:txBody>
        </p:sp>
      </p:grpSp>
      <p:sp>
        <p:nvSpPr>
          <p:cNvPr id="16" name="Oval 15"/>
          <p:cNvSpPr/>
          <p:nvPr/>
        </p:nvSpPr>
        <p:spPr>
          <a:xfrm>
            <a:off x="2614581" y="2471738"/>
            <a:ext cx="1371600" cy="1371600"/>
          </a:xfrm>
          <a:prstGeom prst="ellipse">
            <a:avLst/>
          </a:prstGeom>
          <a:solidFill>
            <a:srgbClr val="C3203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prstClr val="white"/>
              </a:solidFill>
            </a:endParaRPr>
          </a:p>
        </p:txBody>
      </p:sp>
      <p:sp>
        <p:nvSpPr>
          <p:cNvPr id="17" name="Rectangle 7"/>
          <p:cNvSpPr>
            <a:spLocks noChangeArrowheads="1"/>
          </p:cNvSpPr>
          <p:nvPr/>
        </p:nvSpPr>
        <p:spPr bwMode="auto">
          <a:xfrm>
            <a:off x="2824131" y="2768600"/>
            <a:ext cx="9858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spcBef>
                <a:spcPts val="300"/>
              </a:spcBef>
              <a:spcAft>
                <a:spcPts val="300"/>
              </a:spcAft>
              <a:buSzPct val="80000"/>
            </a:pPr>
            <a:r>
              <a:rPr lang="en-US" sz="1200" dirty="0">
                <a:solidFill>
                  <a:srgbClr val="FFFFFF"/>
                </a:solidFill>
                <a:latin typeface="Calibri" pitchFamily="34" charset="0"/>
                <a:cs typeface="Arial" pitchFamily="34" charset="0"/>
              </a:rPr>
              <a:t>Employee </a:t>
            </a:r>
            <a:br>
              <a:rPr lang="en-US" sz="1200" dirty="0">
                <a:solidFill>
                  <a:srgbClr val="FFFFFF"/>
                </a:solidFill>
                <a:latin typeface="Calibri" pitchFamily="34" charset="0"/>
                <a:cs typeface="Arial" pitchFamily="34" charset="0"/>
              </a:rPr>
            </a:br>
            <a:r>
              <a:rPr lang="en-US" sz="1100" dirty="0">
                <a:solidFill>
                  <a:srgbClr val="FFFFFF"/>
                </a:solidFill>
                <a:latin typeface="Calibri" pitchFamily="34" charset="0"/>
                <a:cs typeface="Arial" pitchFamily="34" charset="0"/>
              </a:rPr>
              <a:t>Population</a:t>
            </a:r>
            <a:r>
              <a:rPr lang="en-US" sz="1100" b="1" dirty="0">
                <a:solidFill>
                  <a:srgbClr val="FFFFFF"/>
                </a:solidFill>
                <a:latin typeface="Calibri" pitchFamily="34" charset="0"/>
                <a:cs typeface="Arial" pitchFamily="34" charset="0"/>
              </a:rPr>
              <a:t>:</a:t>
            </a:r>
            <a:br>
              <a:rPr lang="en-US" sz="1100" b="1" dirty="0">
                <a:solidFill>
                  <a:srgbClr val="FFFFFF"/>
                </a:solidFill>
                <a:latin typeface="Calibri" pitchFamily="34" charset="0"/>
                <a:cs typeface="Arial" pitchFamily="34" charset="0"/>
              </a:rPr>
            </a:br>
            <a:r>
              <a:rPr lang="en-US" sz="2100" b="1" dirty="0" smtClean="0">
                <a:solidFill>
                  <a:srgbClr val="FFFFFF"/>
                </a:solidFill>
                <a:latin typeface="Calibri" pitchFamily="34" charset="0"/>
                <a:cs typeface="Arial" pitchFamily="34" charset="0"/>
              </a:rPr>
              <a:t>2,750</a:t>
            </a:r>
            <a:endParaRPr lang="en-US" sz="2100" b="1" dirty="0">
              <a:solidFill>
                <a:srgbClr val="FFFFFF"/>
              </a:solidFill>
              <a:latin typeface="Calibri" pitchFamily="34" charset="0"/>
              <a:cs typeface="Arial" pitchFamily="34" charset="0"/>
            </a:endParaRPr>
          </a:p>
        </p:txBody>
      </p:sp>
      <p:sp>
        <p:nvSpPr>
          <p:cNvPr id="18" name="TextBox 16"/>
          <p:cNvSpPr txBox="1">
            <a:spLocks noChangeArrowheads="1"/>
          </p:cNvSpPr>
          <p:nvPr/>
        </p:nvSpPr>
        <p:spPr bwMode="auto">
          <a:xfrm>
            <a:off x="6450459" y="2815382"/>
            <a:ext cx="12192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200" b="1" dirty="0">
                <a:solidFill>
                  <a:srgbClr val="FFFFFF"/>
                </a:solidFill>
                <a:latin typeface="Calibri" pitchFamily="34" charset="0"/>
                <a:cs typeface="Arial" pitchFamily="34" charset="0"/>
              </a:rPr>
              <a:t>4,000</a:t>
            </a:r>
            <a:r>
              <a:rPr lang="en-US" sz="2000" b="1" dirty="0">
                <a:solidFill>
                  <a:srgbClr val="FFFFFF"/>
                </a:solidFill>
                <a:latin typeface="Calibri" pitchFamily="34" charset="0"/>
                <a:cs typeface="Arial" pitchFamily="34" charset="0"/>
              </a:rPr>
              <a:t> </a:t>
            </a:r>
            <a:r>
              <a:rPr lang="en-US" sz="1600" dirty="0">
                <a:solidFill>
                  <a:srgbClr val="FFFFFF"/>
                </a:solidFill>
                <a:latin typeface="Calibri" pitchFamily="34" charset="0"/>
                <a:cs typeface="Arial" pitchFamily="34" charset="0"/>
              </a:rPr>
              <a:t>Customers</a:t>
            </a:r>
          </a:p>
        </p:txBody>
      </p:sp>
      <p:sp>
        <p:nvSpPr>
          <p:cNvPr id="19" name="Rectangle 18"/>
          <p:cNvSpPr/>
          <p:nvPr/>
        </p:nvSpPr>
        <p:spPr>
          <a:xfrm>
            <a:off x="542077" y="526204"/>
            <a:ext cx="3187933" cy="461665"/>
          </a:xfrm>
          <a:prstGeom prst="rect">
            <a:avLst/>
          </a:prstGeom>
        </p:spPr>
        <p:txBody>
          <a:bodyPr wrap="square">
            <a:spAutoFit/>
          </a:bodyPr>
          <a:lstStyle/>
          <a:p>
            <a:r>
              <a:rPr lang="en-US" sz="2400" cap="all" dirty="0">
                <a:solidFill>
                  <a:schemeClr val="bg1"/>
                </a:solidFill>
                <a:latin typeface="Arial Black" pitchFamily="34" charset="0"/>
                <a:ea typeface="+mj-ea"/>
                <a:cs typeface="Arial" pitchFamily="34" charset="0"/>
              </a:rPr>
              <a:t>QUICK</a:t>
            </a:r>
            <a:r>
              <a:rPr lang="en-US" sz="2400" b="1" spc="-150" dirty="0" smtClean="0">
                <a:solidFill>
                  <a:schemeClr val="bg1"/>
                </a:solidFill>
                <a:latin typeface="Calibri" pitchFamily="34" charset="0"/>
              </a:rPr>
              <a:t> </a:t>
            </a:r>
            <a:r>
              <a:rPr lang="en-US" sz="2400" cap="all" dirty="0">
                <a:solidFill>
                  <a:schemeClr val="bg1"/>
                </a:solidFill>
                <a:latin typeface="Arial Black" pitchFamily="34" charset="0"/>
                <a:ea typeface="+mj-ea"/>
                <a:cs typeface="Arial" pitchFamily="34" charset="0"/>
              </a:rPr>
              <a:t>FACTS</a:t>
            </a:r>
            <a:endParaRPr lang="en-GB" sz="2400" cap="all" dirty="0">
              <a:solidFill>
                <a:schemeClr val="bg1"/>
              </a:solidFill>
              <a:latin typeface="Arial Black" pitchFamily="34" charset="0"/>
              <a:ea typeface="+mj-ea"/>
              <a:cs typeface="Arial" pitchFamily="34" charset="0"/>
            </a:endParaRPr>
          </a:p>
        </p:txBody>
      </p:sp>
      <p:sp>
        <p:nvSpPr>
          <p:cNvPr id="20" name="Rectangle 19"/>
          <p:cNvSpPr/>
          <p:nvPr/>
        </p:nvSpPr>
        <p:spPr>
          <a:xfrm>
            <a:off x="4018694" y="3048551"/>
            <a:ext cx="1009709" cy="430887"/>
          </a:xfrm>
          <a:prstGeom prst="rect">
            <a:avLst/>
          </a:prstGeom>
        </p:spPr>
        <p:txBody>
          <a:bodyPr wrap="square">
            <a:spAutoFit/>
          </a:bodyPr>
          <a:lstStyle/>
          <a:p>
            <a:pPr algn="ctr" eaLnBrk="0" hangingPunct="0">
              <a:buSzPct val="80000"/>
            </a:pPr>
            <a:r>
              <a:rPr lang="en-US" sz="1100" dirty="0" smtClean="0">
                <a:solidFill>
                  <a:srgbClr val="FFFFFF"/>
                </a:solidFill>
                <a:latin typeface="Calibri" pitchFamily="34" charset="0"/>
                <a:cs typeface="Arial" pitchFamily="34" charset="0"/>
              </a:rPr>
              <a:t>R&amp;D  </a:t>
            </a:r>
          </a:p>
          <a:p>
            <a:pPr algn="ctr" eaLnBrk="0" hangingPunct="0">
              <a:buSzPct val="80000"/>
            </a:pPr>
            <a:r>
              <a:rPr lang="en-US" sz="1100" dirty="0" smtClean="0">
                <a:solidFill>
                  <a:srgbClr val="FFFFFF"/>
                </a:solidFill>
                <a:latin typeface="Calibri" pitchFamily="34" charset="0"/>
                <a:cs typeface="Arial" pitchFamily="34" charset="0"/>
              </a:rPr>
              <a:t>reinvestment</a:t>
            </a:r>
            <a:endParaRPr lang="en-US" sz="1100" dirty="0">
              <a:solidFill>
                <a:srgbClr val="FFFFFF"/>
              </a:solidFill>
              <a:latin typeface="Calibri" pitchFamily="34" charset="0"/>
              <a:cs typeface="Arial" pitchFamily="34" charset="0"/>
            </a:endParaRPr>
          </a:p>
        </p:txBody>
      </p:sp>
      <p:sp>
        <p:nvSpPr>
          <p:cNvPr id="21" name="Rectangle 20"/>
          <p:cNvSpPr/>
          <p:nvPr/>
        </p:nvSpPr>
        <p:spPr>
          <a:xfrm>
            <a:off x="-88198" y="4462602"/>
            <a:ext cx="9433048" cy="604781"/>
          </a:xfrm>
          <a:prstGeom prst="rect">
            <a:avLst/>
          </a:prstGeom>
        </p:spPr>
        <p:txBody>
          <a:bodyPr wrap="square">
            <a:spAutoFit/>
          </a:bodyPr>
          <a:lstStyle/>
          <a:p>
            <a:pPr algn="ctr" eaLnBrk="0" fontAlgn="auto" hangingPunct="0">
              <a:lnSpc>
                <a:spcPct val="90000"/>
              </a:lnSpc>
              <a:spcBef>
                <a:spcPts val="300"/>
              </a:spcBef>
              <a:spcAft>
                <a:spcPts val="300"/>
              </a:spcAft>
              <a:buSzPct val="80000"/>
              <a:defRPr/>
            </a:pPr>
            <a:r>
              <a:rPr lang="en-US" sz="3700" b="1" cap="all" dirty="0" smtClean="0">
                <a:solidFill>
                  <a:prstClr val="white"/>
                </a:solidFill>
                <a:latin typeface="Calibri" pitchFamily="34" charset="0"/>
                <a:cs typeface="Arial" pitchFamily="34" charset="0"/>
              </a:rPr>
              <a:t>HIRE THE ABSOLUTE VERY best people</a:t>
            </a:r>
            <a:endParaRPr lang="en-US" sz="3700" b="1" cap="all" dirty="0">
              <a:solidFill>
                <a:prstClr val="white"/>
              </a:solidFill>
              <a:latin typeface="Calibri" pitchFamily="34" charset="0"/>
              <a:cs typeface="Arial" pitchFamily="34" charset="0"/>
            </a:endParaRPr>
          </a:p>
        </p:txBody>
      </p:sp>
      <p:sp>
        <p:nvSpPr>
          <p:cNvPr id="22" name="Rectangle 21"/>
          <p:cNvSpPr/>
          <p:nvPr/>
        </p:nvSpPr>
        <p:spPr>
          <a:xfrm>
            <a:off x="299001" y="4856138"/>
            <a:ext cx="7701999" cy="590931"/>
          </a:xfrm>
          <a:prstGeom prst="rect">
            <a:avLst/>
          </a:prstGeom>
        </p:spPr>
        <p:txBody>
          <a:bodyPr wrap="square">
            <a:spAutoFit/>
          </a:bodyPr>
          <a:lstStyle/>
          <a:p>
            <a:pPr algn="r" eaLnBrk="0" fontAlgn="auto" hangingPunct="0">
              <a:lnSpc>
                <a:spcPct val="90000"/>
              </a:lnSpc>
              <a:spcBef>
                <a:spcPts val="300"/>
              </a:spcBef>
              <a:spcAft>
                <a:spcPts val="300"/>
              </a:spcAft>
              <a:buSzPct val="80000"/>
              <a:defRPr/>
            </a:pPr>
            <a:r>
              <a:rPr lang="en-US" sz="3600" b="1" cap="all" dirty="0" smtClean="0">
                <a:solidFill>
                  <a:prstClr val="white"/>
                </a:solidFill>
                <a:latin typeface="Calibri" pitchFamily="34" charset="0"/>
                <a:cs typeface="Arial" pitchFamily="34" charset="0"/>
              </a:rPr>
              <a:t>AND MAXIMISE THEIR EXPERIENCE</a:t>
            </a:r>
            <a:endParaRPr lang="en-US" sz="3600" cap="all" dirty="0">
              <a:solidFill>
                <a:prstClr val="white"/>
              </a:solidFill>
              <a:latin typeface="Calibri" pitchFamily="34" charset="0"/>
              <a:cs typeface="Arial" pitchFamily="34" charset="0"/>
            </a:endParaRPr>
          </a:p>
        </p:txBody>
      </p:sp>
      <p:sp>
        <p:nvSpPr>
          <p:cNvPr id="23" name="Rectangle 30"/>
          <p:cNvSpPr txBox="1">
            <a:spLocks noChangeArrowheads="1"/>
          </p:cNvSpPr>
          <p:nvPr/>
        </p:nvSpPr>
        <p:spPr>
          <a:xfrm>
            <a:off x="457200" y="188686"/>
            <a:ext cx="3559927" cy="1142393"/>
          </a:xfrm>
          <a:prstGeom prst="rect">
            <a:avLst/>
          </a:prstGeom>
        </p:spPr>
        <p:txBody>
          <a:bodyPr rtlCol="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en-US" sz="8000" b="1" spc="-150" dirty="0" smtClean="0">
              <a:solidFill>
                <a:schemeClr val="accent3"/>
              </a:solidFill>
            </a:endParaRPr>
          </a:p>
        </p:txBody>
      </p:sp>
    </p:spTree>
    <p:extLst>
      <p:ext uri="{BB962C8B-B14F-4D97-AF65-F5344CB8AC3E}">
        <p14:creationId xmlns:p14="http://schemas.microsoft.com/office/powerpoint/2010/main" val="1418893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4" descr="IKEA_logo"/>
          <p:cNvPicPr>
            <a:picLocks noChangeAspect="1" noChangeArrowheads="1"/>
          </p:cNvPicPr>
          <p:nvPr/>
        </p:nvPicPr>
        <p:blipFill>
          <a:blip r:embed="rId3" cstate="print"/>
          <a:srcRect l="8000" t="16399" r="7401" b="18887"/>
          <a:stretch>
            <a:fillRect/>
          </a:stretch>
        </p:blipFill>
        <p:spPr bwMode="auto">
          <a:xfrm>
            <a:off x="2099159" y="2503782"/>
            <a:ext cx="1432226" cy="500066"/>
          </a:xfrm>
          <a:prstGeom prst="rect">
            <a:avLst/>
          </a:prstGeom>
          <a:noFill/>
          <a:ln w="9525">
            <a:noFill/>
            <a:miter lim="800000"/>
            <a:headEnd/>
            <a:tailEnd/>
          </a:ln>
        </p:spPr>
      </p:pic>
      <p:pic>
        <p:nvPicPr>
          <p:cNvPr id="5" name="Picture 13" descr="hilton-logo">
            <a:hlinkClick r:id="rId4"/>
          </p:cNvPr>
          <p:cNvPicPr>
            <a:picLocks noChangeAspect="1" noChangeArrowheads="1"/>
          </p:cNvPicPr>
          <p:nvPr/>
        </p:nvPicPr>
        <p:blipFill>
          <a:blip r:embed="rId5" cstate="print"/>
          <a:srcRect/>
          <a:stretch>
            <a:fillRect/>
          </a:stretch>
        </p:blipFill>
        <p:spPr bwMode="auto">
          <a:xfrm>
            <a:off x="2067718" y="4569168"/>
            <a:ext cx="1046163" cy="798333"/>
          </a:xfrm>
          <a:prstGeom prst="rect">
            <a:avLst/>
          </a:prstGeom>
          <a:noFill/>
          <a:ln w="9525">
            <a:noFill/>
            <a:miter lim="800000"/>
            <a:headEnd/>
            <a:tailEnd/>
          </a:ln>
        </p:spPr>
      </p:pic>
      <p:pic>
        <p:nvPicPr>
          <p:cNvPr id="8" name="Picture 12" descr="http://tbn3.google.com/images?q=tbn:PyYHqkPhPj9EUM:http://cache.virtualtourist.com/1/490591-MacDonalds-Edinburgh.gif">
            <a:hlinkClick r:id="rId6"/>
          </p:cNvPr>
          <p:cNvPicPr>
            <a:picLocks noChangeAspect="1" noChangeArrowheads="1"/>
          </p:cNvPicPr>
          <p:nvPr/>
        </p:nvPicPr>
        <p:blipFill>
          <a:blip r:embed="rId7" cstate="print"/>
          <a:srcRect/>
          <a:stretch>
            <a:fillRect/>
          </a:stretch>
        </p:blipFill>
        <p:spPr bwMode="auto">
          <a:xfrm>
            <a:off x="533400" y="4191000"/>
            <a:ext cx="1235949" cy="881074"/>
          </a:xfrm>
          <a:prstGeom prst="rect">
            <a:avLst/>
          </a:prstGeom>
          <a:noFill/>
        </p:spPr>
      </p:pic>
      <p:pic>
        <p:nvPicPr>
          <p:cNvPr id="9" name="Picture 18" descr="http://tbn0.google.com/images?q=tbn:Zrm4TuFZ9E_K4M:http://www.ucd.ie/lipgene/images/logos/consortium/unilever.jpg">
            <a:hlinkClick r:id="rId8"/>
          </p:cNvPr>
          <p:cNvPicPr>
            <a:picLocks noChangeAspect="1" noChangeArrowheads="1"/>
          </p:cNvPicPr>
          <p:nvPr/>
        </p:nvPicPr>
        <p:blipFill>
          <a:blip r:embed="rId9" cstate="print"/>
          <a:srcRect/>
          <a:stretch>
            <a:fillRect/>
          </a:stretch>
        </p:blipFill>
        <p:spPr bwMode="auto">
          <a:xfrm>
            <a:off x="7024698" y="2449389"/>
            <a:ext cx="1359912" cy="1419909"/>
          </a:xfrm>
          <a:prstGeom prst="rect">
            <a:avLst/>
          </a:prstGeom>
          <a:noFill/>
        </p:spPr>
      </p:pic>
      <p:pic>
        <p:nvPicPr>
          <p:cNvPr id="10" name="Picture 10" descr="http://tbn2.google.com/images?q=tbn:dUWul5Fg-2qw2M:http://upload.wikimedia.org/wikipedia/en/thumb/0/08/Boots.svg/789px-Boots.svg.png">
            <a:hlinkClick r:id="rId10"/>
          </p:cNvPr>
          <p:cNvPicPr>
            <a:picLocks noChangeAspect="1" noChangeArrowheads="1"/>
          </p:cNvPicPr>
          <p:nvPr/>
        </p:nvPicPr>
        <p:blipFill>
          <a:blip r:embed="rId11" cstate="print"/>
          <a:srcRect/>
          <a:stretch>
            <a:fillRect/>
          </a:stretch>
        </p:blipFill>
        <p:spPr bwMode="auto">
          <a:xfrm>
            <a:off x="147771" y="5572140"/>
            <a:ext cx="1535069" cy="933923"/>
          </a:xfrm>
          <a:prstGeom prst="rect">
            <a:avLst/>
          </a:prstGeom>
          <a:noFill/>
        </p:spPr>
      </p:pic>
      <p:pic>
        <p:nvPicPr>
          <p:cNvPr id="12" name="Picture 44" descr="eon"/>
          <p:cNvPicPr>
            <a:picLocks noChangeAspect="1" noChangeArrowheads="1"/>
          </p:cNvPicPr>
          <p:nvPr/>
        </p:nvPicPr>
        <p:blipFill>
          <a:blip r:embed="rId12" cstate="print"/>
          <a:srcRect/>
          <a:stretch>
            <a:fillRect/>
          </a:stretch>
        </p:blipFill>
        <p:spPr bwMode="auto">
          <a:xfrm>
            <a:off x="5561402" y="2463983"/>
            <a:ext cx="998537" cy="582613"/>
          </a:xfrm>
          <a:prstGeom prst="rect">
            <a:avLst/>
          </a:prstGeom>
          <a:noFill/>
        </p:spPr>
      </p:pic>
      <p:pic>
        <p:nvPicPr>
          <p:cNvPr id="13" name="Picture 2" descr="http://tbn1.google.com/images?q=tbn:b0yFMgbXm_d2XM:http://ironman.com/thumbs.php%3Fw%3D90%26h%3D100%26i%3D/partners/deutche.jpg">
            <a:hlinkClick r:id="rId13"/>
          </p:cNvPr>
          <p:cNvPicPr>
            <a:picLocks noChangeAspect="1" noChangeArrowheads="1"/>
          </p:cNvPicPr>
          <p:nvPr/>
        </p:nvPicPr>
        <p:blipFill>
          <a:blip r:embed="rId14" cstate="print"/>
          <a:srcRect/>
          <a:stretch>
            <a:fillRect/>
          </a:stretch>
        </p:blipFill>
        <p:spPr bwMode="auto">
          <a:xfrm>
            <a:off x="2158398" y="3390352"/>
            <a:ext cx="2255435" cy="563065"/>
          </a:xfrm>
          <a:prstGeom prst="rect">
            <a:avLst/>
          </a:prstGeom>
          <a:noFill/>
        </p:spPr>
      </p:pic>
      <p:pic>
        <p:nvPicPr>
          <p:cNvPr id="15" name="Picture 30" descr="logo_cs"/>
          <p:cNvPicPr>
            <a:picLocks noChangeAspect="1" noChangeArrowheads="1"/>
          </p:cNvPicPr>
          <p:nvPr/>
        </p:nvPicPr>
        <p:blipFill>
          <a:blip r:embed="rId15" cstate="print"/>
          <a:srcRect/>
          <a:stretch>
            <a:fillRect/>
          </a:stretch>
        </p:blipFill>
        <p:spPr bwMode="auto">
          <a:xfrm>
            <a:off x="3380846" y="4330520"/>
            <a:ext cx="2482041" cy="454368"/>
          </a:xfrm>
          <a:prstGeom prst="rect">
            <a:avLst/>
          </a:prstGeom>
          <a:noFill/>
        </p:spPr>
      </p:pic>
      <p:pic>
        <p:nvPicPr>
          <p:cNvPr id="16" name="Picture 42" descr="Royal%20Bank%20of%20Scotland-thm"/>
          <p:cNvPicPr>
            <a:picLocks noChangeAspect="1" noChangeArrowheads="1"/>
          </p:cNvPicPr>
          <p:nvPr/>
        </p:nvPicPr>
        <p:blipFill>
          <a:blip r:embed="rId16" cstate="print"/>
          <a:srcRect/>
          <a:stretch>
            <a:fillRect/>
          </a:stretch>
        </p:blipFill>
        <p:spPr bwMode="auto">
          <a:xfrm>
            <a:off x="2500298" y="1500174"/>
            <a:ext cx="1474242" cy="510863"/>
          </a:xfrm>
          <a:prstGeom prst="rect">
            <a:avLst/>
          </a:prstGeom>
          <a:noFill/>
        </p:spPr>
      </p:pic>
      <p:pic>
        <p:nvPicPr>
          <p:cNvPr id="19" name="Picture 2" descr="http://londonmec.org/images/SCB%20Logo.jpg"/>
          <p:cNvPicPr>
            <a:picLocks noChangeAspect="1" noChangeArrowheads="1"/>
          </p:cNvPicPr>
          <p:nvPr/>
        </p:nvPicPr>
        <p:blipFill>
          <a:blip r:embed="rId17" cstate="print"/>
          <a:srcRect/>
          <a:stretch>
            <a:fillRect/>
          </a:stretch>
        </p:blipFill>
        <p:spPr bwMode="auto">
          <a:xfrm>
            <a:off x="4429124" y="1285860"/>
            <a:ext cx="2026693" cy="862423"/>
          </a:xfrm>
          <a:prstGeom prst="rect">
            <a:avLst/>
          </a:prstGeom>
          <a:noFill/>
        </p:spPr>
      </p:pic>
      <p:pic>
        <p:nvPicPr>
          <p:cNvPr id="20" name="Picture 4" descr="http://www.whambaa.org/morgan_stanley_logo.jpg"/>
          <p:cNvPicPr>
            <a:picLocks noChangeAspect="1" noChangeArrowheads="1"/>
          </p:cNvPicPr>
          <p:nvPr/>
        </p:nvPicPr>
        <p:blipFill>
          <a:blip r:embed="rId18" cstate="print"/>
          <a:srcRect/>
          <a:stretch>
            <a:fillRect/>
          </a:stretch>
        </p:blipFill>
        <p:spPr bwMode="auto">
          <a:xfrm>
            <a:off x="6781800" y="1600200"/>
            <a:ext cx="2070310" cy="396443"/>
          </a:xfrm>
          <a:prstGeom prst="rect">
            <a:avLst/>
          </a:prstGeom>
          <a:noFill/>
        </p:spPr>
      </p:pic>
      <p:pic>
        <p:nvPicPr>
          <p:cNvPr id="23" name="Picture 2" descr="http://ceoworld.biz/ceo/wp-content/uploads/2010/11/asda.jpg"/>
          <p:cNvPicPr>
            <a:picLocks noChangeAspect="1" noChangeArrowheads="1"/>
          </p:cNvPicPr>
          <p:nvPr/>
        </p:nvPicPr>
        <p:blipFill>
          <a:blip r:embed="rId19" cstate="print"/>
          <a:srcRect t="21333" b="22667"/>
          <a:stretch>
            <a:fillRect/>
          </a:stretch>
        </p:blipFill>
        <p:spPr bwMode="auto">
          <a:xfrm>
            <a:off x="384967" y="1425562"/>
            <a:ext cx="1806803" cy="722721"/>
          </a:xfrm>
          <a:prstGeom prst="rect">
            <a:avLst/>
          </a:prstGeom>
          <a:noFill/>
        </p:spPr>
      </p:pic>
      <p:pic>
        <p:nvPicPr>
          <p:cNvPr id="25" name="Picture 6" descr="http://tbn0.google.com/images?q=tbn:D6igEwBqvU0TnM:http://content.next.co.uk/images/Press/Corporate/RGB/NextLogo_07.bmp">
            <a:hlinkClick r:id="rId20"/>
          </p:cNvPr>
          <p:cNvPicPr>
            <a:picLocks noChangeAspect="1" noChangeArrowheads="1"/>
          </p:cNvPicPr>
          <p:nvPr/>
        </p:nvPicPr>
        <p:blipFill>
          <a:blip r:embed="rId21" cstate="print"/>
          <a:srcRect/>
          <a:stretch>
            <a:fillRect/>
          </a:stretch>
        </p:blipFill>
        <p:spPr bwMode="auto">
          <a:xfrm>
            <a:off x="3819524" y="2408756"/>
            <a:ext cx="1362076" cy="690119"/>
          </a:xfrm>
          <a:prstGeom prst="rect">
            <a:avLst/>
          </a:prstGeom>
          <a:noFill/>
        </p:spPr>
      </p:pic>
      <p:pic>
        <p:nvPicPr>
          <p:cNvPr id="3074" name="Picture 2" descr="http://t2.gstatic.com/images?q=tbn:ANd9GcQTHUsIS85D8IDs_Exj-EaT0S-7iLkp5S9C0E5e4ijQ_ZAUOX8N"/>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715139" y="4143380"/>
            <a:ext cx="2200261" cy="74102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C:\Documents and Settings\anna\Local Settings\Temporary Internet Files\OLK3\Mars.jpg"/>
          <p:cNvPicPr/>
          <p:nvPr/>
        </p:nvPicPr>
        <p:blipFill>
          <a:blip r:embed="rId23" r:link="rId24" cstate="print">
            <a:lum contrast="12000"/>
          </a:blip>
          <a:srcRect/>
          <a:stretch>
            <a:fillRect/>
          </a:stretch>
        </p:blipFill>
        <p:spPr bwMode="auto">
          <a:xfrm>
            <a:off x="4838264" y="6109169"/>
            <a:ext cx="2038689" cy="576064"/>
          </a:xfrm>
          <a:prstGeom prst="rect">
            <a:avLst/>
          </a:prstGeom>
          <a:noFill/>
        </p:spPr>
      </p:pic>
      <p:pic>
        <p:nvPicPr>
          <p:cNvPr id="64514" name="Picture 2" descr="http://www.google.co.uk/images?q=tbn:ANd9GcQYywT9q3I0S1gCv47JJgu7LccT-03iYpQeOysaNwpZGPEGuImRiyCnoEM">
            <a:hlinkClick r:id="rId25"/>
          </p:cNvPr>
          <p:cNvPicPr>
            <a:picLocks noChangeAspect="1" noChangeArrowheads="1"/>
          </p:cNvPicPr>
          <p:nvPr/>
        </p:nvPicPr>
        <p:blipFill>
          <a:blip r:embed="rId26" cstate="print"/>
          <a:srcRect/>
          <a:stretch>
            <a:fillRect/>
          </a:stretch>
        </p:blipFill>
        <p:spPr bwMode="auto">
          <a:xfrm>
            <a:off x="0" y="2928934"/>
            <a:ext cx="1857375" cy="742951"/>
          </a:xfrm>
          <a:prstGeom prst="rect">
            <a:avLst/>
          </a:prstGeom>
          <a:noFill/>
        </p:spPr>
      </p:pic>
      <p:pic>
        <p:nvPicPr>
          <p:cNvPr id="64516" name="Picture 4" descr="http://www.google.co.uk/images?q=tbn:ANd9GcTHwqnxIhE2d9PsS63otCI2Jw-gEQQQrlxphBZsiIX9PByUE8HfD9a31lE">
            <a:hlinkClick r:id="rId27"/>
          </p:cNvPr>
          <p:cNvPicPr>
            <a:picLocks noChangeAspect="1" noChangeArrowheads="1"/>
          </p:cNvPicPr>
          <p:nvPr/>
        </p:nvPicPr>
        <p:blipFill>
          <a:blip r:embed="rId28" cstate="print"/>
          <a:srcRect/>
          <a:stretch>
            <a:fillRect/>
          </a:stretch>
        </p:blipFill>
        <p:spPr bwMode="auto">
          <a:xfrm>
            <a:off x="2062148" y="5689465"/>
            <a:ext cx="876300" cy="742951"/>
          </a:xfrm>
          <a:prstGeom prst="rect">
            <a:avLst/>
          </a:prstGeom>
          <a:noFill/>
        </p:spPr>
      </p:pic>
      <p:pic>
        <p:nvPicPr>
          <p:cNvPr id="64518" name="Picture 6" descr="http://www.google.co.uk/images?q=tbn:ANd9GcTMD1xf3_YfcC4LkMMwYDW0MAN80ytjpMREUOKg2rED5EcX5zQqvIcfSAH3">
            <a:hlinkClick r:id="rId29"/>
          </p:cNvPr>
          <p:cNvPicPr>
            <a:picLocks noChangeAspect="1" noChangeArrowheads="1"/>
          </p:cNvPicPr>
          <p:nvPr/>
        </p:nvPicPr>
        <p:blipFill>
          <a:blip r:embed="rId30" cstate="print"/>
          <a:srcRect/>
          <a:stretch>
            <a:fillRect/>
          </a:stretch>
        </p:blipFill>
        <p:spPr bwMode="auto">
          <a:xfrm>
            <a:off x="4908939" y="3300409"/>
            <a:ext cx="1304925" cy="895351"/>
          </a:xfrm>
          <a:prstGeom prst="rect">
            <a:avLst/>
          </a:prstGeom>
          <a:noFill/>
        </p:spPr>
      </p:pic>
      <p:pic>
        <p:nvPicPr>
          <p:cNvPr id="64520" name="Picture 8" descr="http://www.google.co.uk/images?q=tbn:ANd9GcRjPp-dWLab6HNmtLrBfJH8iYVkIO4JmhS-M0w1k2pDDql57a-lIgHFlg">
            <a:hlinkClick r:id="rId31"/>
          </p:cNvPr>
          <p:cNvPicPr>
            <a:picLocks noChangeAspect="1" noChangeArrowheads="1"/>
          </p:cNvPicPr>
          <p:nvPr/>
        </p:nvPicPr>
        <p:blipFill>
          <a:blip r:embed="rId32" cstate="print"/>
          <a:srcRect/>
          <a:stretch>
            <a:fillRect/>
          </a:stretch>
        </p:blipFill>
        <p:spPr bwMode="auto">
          <a:xfrm>
            <a:off x="3286116" y="5572140"/>
            <a:ext cx="1143008" cy="1000280"/>
          </a:xfrm>
          <a:prstGeom prst="rect">
            <a:avLst/>
          </a:prstGeom>
          <a:noFill/>
        </p:spPr>
      </p:pic>
      <p:pic>
        <p:nvPicPr>
          <p:cNvPr id="64522" name="Picture 10" descr="http://www.google.co.uk/images?q=tbn:ANd9GcT4fQKBxtHqy0vp6cgJd1zd4FdhpBLjKYZws0MfFAcH-8GidHirrBhWCCK1">
            <a:hlinkClick r:id="rId33"/>
          </p:cNvPr>
          <p:cNvPicPr>
            <a:picLocks noChangeAspect="1" noChangeArrowheads="1"/>
          </p:cNvPicPr>
          <p:nvPr/>
        </p:nvPicPr>
        <p:blipFill>
          <a:blip r:embed="rId34" cstate="print"/>
          <a:srcRect/>
          <a:stretch>
            <a:fillRect/>
          </a:stretch>
        </p:blipFill>
        <p:spPr bwMode="auto">
          <a:xfrm>
            <a:off x="6479610" y="5000636"/>
            <a:ext cx="1905000" cy="438151"/>
          </a:xfrm>
          <a:prstGeom prst="rect">
            <a:avLst/>
          </a:prstGeom>
          <a:noFill/>
        </p:spPr>
      </p:pic>
      <p:pic>
        <p:nvPicPr>
          <p:cNvPr id="64524" name="Picture 12" descr="http://t2.gstatic.com/images?q=tbn:ANd9GcRajvsQjbK53We4nOBEfN71ZOc8Z3u1ICmHuY6JsmT3kySWG4yC9hcj7cXi">
            <a:hlinkClick r:id="rId35"/>
          </p:cNvPr>
          <p:cNvPicPr>
            <a:picLocks noChangeAspect="1" noChangeArrowheads="1"/>
          </p:cNvPicPr>
          <p:nvPr/>
        </p:nvPicPr>
        <p:blipFill>
          <a:blip r:embed="rId36" cstate="print"/>
          <a:srcRect/>
          <a:stretch>
            <a:fillRect/>
          </a:stretch>
        </p:blipFill>
        <p:spPr bwMode="auto">
          <a:xfrm>
            <a:off x="4512028" y="5077936"/>
            <a:ext cx="1818412" cy="666751"/>
          </a:xfrm>
          <a:prstGeom prst="rect">
            <a:avLst/>
          </a:prstGeom>
          <a:noFill/>
        </p:spPr>
      </p:pic>
      <p:pic>
        <p:nvPicPr>
          <p:cNvPr id="64526" name="Picture 14" descr="http://t2.gstatic.com/images?q=tbn:ANd9GcQ4DYXCix2n6OV-Lz1_9k6nnQho4Wki_AjsINqzRrm9whjYwWsNLIGHINk-">
            <a:hlinkClick r:id="rId37"/>
          </p:cNvPr>
          <p:cNvPicPr>
            <a:picLocks noChangeAspect="1" noChangeArrowheads="1"/>
          </p:cNvPicPr>
          <p:nvPr/>
        </p:nvPicPr>
        <p:blipFill>
          <a:blip r:embed="rId38" cstate="print"/>
          <a:srcRect/>
          <a:stretch>
            <a:fillRect/>
          </a:stretch>
        </p:blipFill>
        <p:spPr bwMode="auto">
          <a:xfrm>
            <a:off x="7215206" y="5572140"/>
            <a:ext cx="1285875" cy="1047751"/>
          </a:xfrm>
          <a:prstGeom prst="rect">
            <a:avLst/>
          </a:prstGeom>
          <a:noFill/>
        </p:spPr>
      </p:pic>
      <p:sp>
        <p:nvSpPr>
          <p:cNvPr id="3" name="Title 2"/>
          <p:cNvSpPr>
            <a:spLocks noGrp="1"/>
          </p:cNvSpPr>
          <p:nvPr>
            <p:ph type="title"/>
          </p:nvPr>
        </p:nvSpPr>
        <p:spPr/>
        <p:txBody>
          <a:bodyPr/>
          <a:lstStyle/>
          <a:p>
            <a:r>
              <a:rPr lang="en-GB" dirty="0" smtClean="0">
                <a:solidFill>
                  <a:schemeClr val="bg1"/>
                </a:solidFill>
              </a:rPr>
              <a:t>Selected  CLIENTS</a:t>
            </a:r>
            <a:endParaRPr lang="en-GB" dirty="0">
              <a:solidFill>
                <a:schemeClr val="bg1"/>
              </a:solidFill>
            </a:endParaRPr>
          </a:p>
        </p:txBody>
      </p:sp>
    </p:spTree>
    <p:extLst>
      <p:ext uri="{BB962C8B-B14F-4D97-AF65-F5344CB8AC3E}">
        <p14:creationId xmlns:p14="http://schemas.microsoft.com/office/powerpoint/2010/main" val="1307191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28800" y="2819400"/>
            <a:ext cx="5638800" cy="1295400"/>
          </a:xfrm>
        </p:spPr>
        <p:txBody>
          <a:bodyPr/>
          <a:lstStyle/>
          <a:p>
            <a:r>
              <a:rPr lang="en-GB" dirty="0" smtClean="0"/>
              <a:t>OUR</a:t>
            </a:r>
          </a:p>
          <a:p>
            <a:r>
              <a:rPr lang="en-GB" dirty="0" smtClean="0"/>
              <a:t>Psychometrics </a:t>
            </a:r>
            <a:endParaRPr lang="en-GB" dirty="0"/>
          </a:p>
        </p:txBody>
      </p:sp>
    </p:spTree>
    <p:extLst>
      <p:ext uri="{BB962C8B-B14F-4D97-AF65-F5344CB8AC3E}">
        <p14:creationId xmlns:p14="http://schemas.microsoft.com/office/powerpoint/2010/main" val="600400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274638"/>
            <a:ext cx="5338936" cy="1143000"/>
          </a:xfrm>
        </p:spPr>
        <p:txBody>
          <a:bodyPr>
            <a:normAutofit/>
          </a:bodyPr>
          <a:lstStyle/>
          <a:p>
            <a:pPr algn="l"/>
            <a:r>
              <a:rPr lang="en-US" b="1" spc="-150" dirty="0" smtClean="0">
                <a:solidFill>
                  <a:srgbClr val="FFFFFF"/>
                </a:solidFill>
                <a:ea typeface="+mn-ea"/>
                <a:cs typeface="+mn-cs"/>
              </a:rPr>
              <a:t>KENEXA PREDICTs </a:t>
            </a:r>
            <a:endParaRPr lang="en-US" b="1" spc="-150" dirty="0">
              <a:solidFill>
                <a:srgbClr val="FFFFFF"/>
              </a:solidFill>
              <a:ea typeface="+mn-ea"/>
              <a:cs typeface="+mn-cs"/>
            </a:endParaRPr>
          </a:p>
        </p:txBody>
      </p:sp>
      <p:sp>
        <p:nvSpPr>
          <p:cNvPr id="2" name="Content Placeholder 1"/>
          <p:cNvSpPr>
            <a:spLocks noGrp="1"/>
          </p:cNvSpPr>
          <p:nvPr>
            <p:ph idx="1"/>
          </p:nvPr>
        </p:nvSpPr>
        <p:spPr/>
        <p:txBody>
          <a:bodyPr/>
          <a:lstStyle/>
          <a:p>
            <a:endParaRPr lang="en-GB" dirty="0"/>
          </a:p>
        </p:txBody>
      </p:sp>
      <p:sp>
        <p:nvSpPr>
          <p:cNvPr id="20" name="Rounded Rectangle 19"/>
          <p:cNvSpPr/>
          <p:nvPr/>
        </p:nvSpPr>
        <p:spPr>
          <a:xfrm>
            <a:off x="457200" y="1447800"/>
            <a:ext cx="8229600" cy="1371600"/>
          </a:xfrm>
          <a:prstGeom prst="roundRect">
            <a:avLst/>
          </a:prstGeom>
          <a:solidFill>
            <a:schemeClr val="tx1">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Ins="548640" rtlCol="0" anchor="ctr"/>
          <a:lstStyle/>
          <a:p>
            <a:pPr algn="ctr"/>
            <a:r>
              <a:rPr lang="en-US" sz="3200" b="1" dirty="0" smtClean="0">
                <a:solidFill>
                  <a:srgbClr val="FFFFFF"/>
                </a:solidFill>
                <a:cs typeface="Arial" pitchFamily="34" charset="0"/>
              </a:rPr>
              <a:t>   PREDICT</a:t>
            </a:r>
          </a:p>
          <a:p>
            <a:pPr algn="ctr"/>
            <a:r>
              <a:rPr lang="en-US" sz="1600" b="1" dirty="0" smtClean="0">
                <a:solidFill>
                  <a:srgbClr val="FFFFFF"/>
                </a:solidFill>
                <a:cs typeface="Arial" pitchFamily="34" charset="0"/>
              </a:rPr>
              <a:t>Measure individuals’ innate and acquired abilities </a:t>
            </a:r>
          </a:p>
          <a:p>
            <a:pPr algn="ctr"/>
            <a:r>
              <a:rPr lang="en-US" sz="1600" b="1" dirty="0" smtClean="0">
                <a:solidFill>
                  <a:srgbClr val="FFFFFF"/>
                </a:solidFill>
                <a:cs typeface="Arial" pitchFamily="34" charset="0"/>
              </a:rPr>
              <a:t>and how well they will fit your business’s unique culture</a:t>
            </a:r>
            <a:endParaRPr lang="en-US" sz="1400" b="1" dirty="0" smtClean="0">
              <a:solidFill>
                <a:srgbClr val="FFFFFF"/>
              </a:solidFill>
              <a:cs typeface="Arial" pitchFamily="34" charset="0"/>
            </a:endParaRPr>
          </a:p>
          <a:p>
            <a:pPr algn="ctr"/>
            <a:endParaRPr lang="en-US" sz="1400" b="1" dirty="0" smtClean="0">
              <a:solidFill>
                <a:srgbClr val="FFFFFF"/>
              </a:solidFill>
              <a:cs typeface="Arial" pitchFamily="34" charset="0"/>
            </a:endParaRPr>
          </a:p>
          <a:p>
            <a:pPr algn="ctr"/>
            <a:endParaRPr lang="en-US" sz="1400" b="1" dirty="0">
              <a:solidFill>
                <a:srgbClr val="FFFFFF"/>
              </a:solidFill>
              <a:cs typeface="Arial" pitchFamily="34" charset="0"/>
            </a:endParaRPr>
          </a:p>
        </p:txBody>
      </p:sp>
      <p:sp>
        <p:nvSpPr>
          <p:cNvPr id="13" name="Rounded Rectangle 12"/>
          <p:cNvSpPr/>
          <p:nvPr/>
        </p:nvSpPr>
        <p:spPr>
          <a:xfrm rot="10800000">
            <a:off x="7501468" y="2514595"/>
            <a:ext cx="1185332" cy="4038603"/>
          </a:xfrm>
          <a:prstGeom prst="roundRect">
            <a:avLst/>
          </a:prstGeom>
          <a:solidFill>
            <a:srgbClr val="FDB8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t"/>
          <a:lstStyle/>
          <a:p>
            <a:pPr algn="ctr"/>
            <a:endParaRPr lang="en-US" sz="600" dirty="0" smtClean="0">
              <a:solidFill>
                <a:srgbClr val="FFFFFF"/>
              </a:solidFill>
              <a:cs typeface="Arial" pitchFamily="34" charset="0"/>
            </a:endParaRPr>
          </a:p>
          <a:p>
            <a:pPr algn="ctr"/>
            <a:r>
              <a:rPr lang="en-US" sz="2000" dirty="0" smtClean="0">
                <a:solidFill>
                  <a:srgbClr val="FFFFFF"/>
                </a:solidFill>
                <a:cs typeface="Arial" pitchFamily="34" charset="0"/>
              </a:rPr>
              <a:t>Acquired Abilities</a:t>
            </a:r>
          </a:p>
        </p:txBody>
      </p:sp>
      <p:sp>
        <p:nvSpPr>
          <p:cNvPr id="12" name="Rounded Rectangle 11"/>
          <p:cNvSpPr/>
          <p:nvPr/>
        </p:nvSpPr>
        <p:spPr>
          <a:xfrm>
            <a:off x="457200" y="2514600"/>
            <a:ext cx="1447800" cy="4038600"/>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t"/>
          <a:lstStyle/>
          <a:p>
            <a:pPr algn="ctr"/>
            <a:endParaRPr lang="en-US" sz="600" dirty="0" smtClean="0">
              <a:solidFill>
                <a:srgbClr val="FFFFFF"/>
              </a:solidFill>
              <a:cs typeface="Arial" pitchFamily="34" charset="0"/>
            </a:endParaRPr>
          </a:p>
          <a:p>
            <a:pPr algn="ctr"/>
            <a:r>
              <a:rPr lang="en-US" sz="2000" dirty="0" smtClean="0">
                <a:solidFill>
                  <a:srgbClr val="FFFFFF"/>
                </a:solidFill>
                <a:cs typeface="Arial" pitchFamily="34" charset="0"/>
              </a:rPr>
              <a:t>Innate  Abilities</a:t>
            </a:r>
          </a:p>
        </p:txBody>
      </p:sp>
      <p:sp>
        <p:nvSpPr>
          <p:cNvPr id="18" name="Rounded Rectangle 17"/>
          <p:cNvSpPr/>
          <p:nvPr/>
        </p:nvSpPr>
        <p:spPr>
          <a:xfrm>
            <a:off x="4267200" y="2514600"/>
            <a:ext cx="3886200" cy="4038600"/>
          </a:xfrm>
          <a:prstGeom prst="roundRect">
            <a:avLst/>
          </a:prstGeom>
          <a:gradFill flip="none" rotWithShape="1">
            <a:gsLst>
              <a:gs pos="35000">
                <a:srgbClr val="FDB824"/>
              </a:gs>
              <a:gs pos="69000">
                <a:schemeClr val="bg2">
                  <a:lumMod val="60000"/>
                  <a:lumOff val="40000"/>
                </a:schemeClr>
              </a:gs>
              <a:gs pos="100000">
                <a:schemeClr val="accent1">
                  <a:tint val="23500"/>
                  <a:satMod val="160000"/>
                </a:schemeClr>
              </a:gs>
              <a:gs pos="100000">
                <a:schemeClr val="accent1">
                  <a:tint val="23500"/>
                  <a:satMod val="160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Ins="274320" rtlCol="0" anchor="ctr"/>
          <a:lstStyle/>
          <a:p>
            <a:pPr algn="r">
              <a:spcAft>
                <a:spcPts val="600"/>
              </a:spcAft>
            </a:pPr>
            <a:endParaRPr lang="en-US" sz="2000" b="1" dirty="0" smtClean="0">
              <a:solidFill>
                <a:srgbClr val="FFFFFF"/>
              </a:solidFill>
              <a:cs typeface="Arial" pitchFamily="34" charset="0"/>
            </a:endParaRPr>
          </a:p>
          <a:p>
            <a:pPr algn="r">
              <a:spcAft>
                <a:spcPts val="600"/>
              </a:spcAft>
            </a:pPr>
            <a:r>
              <a:rPr lang="en-US" sz="2000" b="1" dirty="0" smtClean="0">
                <a:solidFill>
                  <a:srgbClr val="FFFFFF"/>
                </a:solidFill>
                <a:cs typeface="Arial" pitchFamily="34" charset="0"/>
              </a:rPr>
              <a:t>Experience</a:t>
            </a:r>
          </a:p>
          <a:p>
            <a:pPr algn="r">
              <a:buFont typeface="Arial" pitchFamily="34" charset="0"/>
              <a:buChar char="•"/>
            </a:pPr>
            <a:r>
              <a:rPr lang="en-US" sz="1400" b="1" dirty="0" smtClean="0">
                <a:solidFill>
                  <a:srgbClr val="FFFFFF"/>
                </a:solidFill>
                <a:cs typeface="Arial" pitchFamily="34" charset="0"/>
              </a:rPr>
              <a:t> Leading a team</a:t>
            </a:r>
          </a:p>
          <a:p>
            <a:pPr algn="r">
              <a:buFont typeface="Arial" pitchFamily="34" charset="0"/>
              <a:buChar char="•"/>
            </a:pPr>
            <a:r>
              <a:rPr lang="en-US" sz="1400" b="1" dirty="0" smtClean="0">
                <a:solidFill>
                  <a:srgbClr val="FFFFFF"/>
                </a:solidFill>
                <a:cs typeface="Arial" pitchFamily="34" charset="0"/>
              </a:rPr>
              <a:t> Customer service</a:t>
            </a:r>
          </a:p>
          <a:p>
            <a:pPr algn="r">
              <a:buFont typeface="Arial" pitchFamily="34" charset="0"/>
              <a:buChar char="•"/>
            </a:pPr>
            <a:endParaRPr lang="en-US" sz="1200" b="1" dirty="0" smtClean="0">
              <a:solidFill>
                <a:srgbClr val="FFFFFF"/>
              </a:solidFill>
              <a:cs typeface="Arial" pitchFamily="34" charset="0"/>
            </a:endParaRPr>
          </a:p>
          <a:p>
            <a:pPr algn="r">
              <a:buFont typeface="Arial" pitchFamily="34" charset="0"/>
              <a:buChar char="•"/>
            </a:pPr>
            <a:endParaRPr lang="en-US" sz="1200" b="1" dirty="0" smtClean="0">
              <a:solidFill>
                <a:srgbClr val="FFFFFF"/>
              </a:solidFill>
              <a:cs typeface="Arial" pitchFamily="34" charset="0"/>
            </a:endParaRPr>
          </a:p>
          <a:p>
            <a:pPr algn="r"/>
            <a:r>
              <a:rPr lang="en-US" sz="2000" b="1" dirty="0" smtClean="0">
                <a:solidFill>
                  <a:srgbClr val="FFFFFF"/>
                </a:solidFill>
                <a:cs typeface="Arial" pitchFamily="34" charset="0"/>
              </a:rPr>
              <a:t>Situational</a:t>
            </a:r>
          </a:p>
          <a:p>
            <a:pPr algn="r"/>
            <a:r>
              <a:rPr lang="en-US" sz="2000" b="1" dirty="0" smtClean="0">
                <a:solidFill>
                  <a:srgbClr val="FFFFFF"/>
                </a:solidFill>
                <a:cs typeface="Arial" pitchFamily="34" charset="0"/>
              </a:rPr>
              <a:t>Judgment</a:t>
            </a:r>
            <a:endParaRPr lang="en-US" sz="3600" b="1" dirty="0" smtClean="0">
              <a:solidFill>
                <a:srgbClr val="FFFFFF"/>
              </a:solidFill>
              <a:cs typeface="Arial" pitchFamily="34" charset="0"/>
            </a:endParaRPr>
          </a:p>
          <a:p>
            <a:pPr algn="r">
              <a:buFont typeface="Arial" pitchFamily="34" charset="0"/>
              <a:buChar char="•"/>
            </a:pPr>
            <a:r>
              <a:rPr lang="en-US" sz="1400" b="1" dirty="0" smtClean="0">
                <a:solidFill>
                  <a:srgbClr val="FFFFFF"/>
                </a:solidFill>
                <a:cs typeface="Arial" pitchFamily="34" charset="0"/>
              </a:rPr>
              <a:t> Most likely to do</a:t>
            </a:r>
          </a:p>
          <a:p>
            <a:pPr algn="r">
              <a:buFont typeface="Arial" pitchFamily="34" charset="0"/>
              <a:buChar char="•"/>
            </a:pPr>
            <a:r>
              <a:rPr lang="en-US" sz="1400" b="1" dirty="0" smtClean="0">
                <a:solidFill>
                  <a:srgbClr val="FFFFFF"/>
                </a:solidFill>
                <a:cs typeface="Arial" pitchFamily="34" charset="0"/>
              </a:rPr>
              <a:t> Least likely to do</a:t>
            </a:r>
          </a:p>
          <a:p>
            <a:pPr algn="r">
              <a:buFont typeface="Arial" pitchFamily="34" charset="0"/>
              <a:buChar char="•"/>
            </a:pPr>
            <a:endParaRPr lang="en-US" sz="2000" b="1" dirty="0" smtClean="0">
              <a:solidFill>
                <a:srgbClr val="FFFFFF"/>
              </a:solidFill>
              <a:cs typeface="Arial" pitchFamily="34" charset="0"/>
            </a:endParaRPr>
          </a:p>
          <a:p>
            <a:pPr algn="r">
              <a:spcAft>
                <a:spcPts val="600"/>
              </a:spcAft>
            </a:pPr>
            <a:r>
              <a:rPr lang="en-US" sz="2000" b="1" dirty="0" smtClean="0">
                <a:solidFill>
                  <a:srgbClr val="FFFFFF"/>
                </a:solidFill>
                <a:cs typeface="Arial" pitchFamily="34" charset="0"/>
              </a:rPr>
              <a:t>Impact</a:t>
            </a:r>
            <a:endParaRPr lang="en-US" sz="3600" b="1" dirty="0" smtClean="0">
              <a:solidFill>
                <a:srgbClr val="FFFFFF"/>
              </a:solidFill>
              <a:cs typeface="Arial" pitchFamily="34" charset="0"/>
            </a:endParaRPr>
          </a:p>
          <a:p>
            <a:pPr algn="r">
              <a:buFont typeface="Arial" pitchFamily="34" charset="0"/>
              <a:buChar char="•"/>
            </a:pPr>
            <a:r>
              <a:rPr lang="en-US" sz="1400" b="1" dirty="0" smtClean="0">
                <a:solidFill>
                  <a:srgbClr val="FFFFFF"/>
                </a:solidFill>
                <a:cs typeface="Arial" pitchFamily="34" charset="0"/>
              </a:rPr>
              <a:t> Mentoring others</a:t>
            </a:r>
          </a:p>
          <a:p>
            <a:pPr algn="r">
              <a:buFont typeface="Arial" pitchFamily="34" charset="0"/>
              <a:buChar char="•"/>
            </a:pPr>
            <a:r>
              <a:rPr lang="en-US" sz="1400" b="1" dirty="0" smtClean="0">
                <a:solidFill>
                  <a:srgbClr val="FFFFFF"/>
                </a:solidFill>
                <a:cs typeface="Arial" pitchFamily="34" charset="0"/>
              </a:rPr>
              <a:t> Effective leadership</a:t>
            </a:r>
          </a:p>
          <a:p>
            <a:pPr algn="r">
              <a:buFont typeface="Arial" pitchFamily="34" charset="0"/>
              <a:buChar char="•"/>
            </a:pPr>
            <a:endParaRPr lang="en-US" sz="2000" b="1" dirty="0" smtClean="0">
              <a:solidFill>
                <a:srgbClr val="FFFFFF"/>
              </a:solidFill>
              <a:cs typeface="Arial" pitchFamily="34" charset="0"/>
            </a:endParaRPr>
          </a:p>
        </p:txBody>
      </p:sp>
      <p:sp>
        <p:nvSpPr>
          <p:cNvPr id="17" name="Rounded Rectangle 16"/>
          <p:cNvSpPr/>
          <p:nvPr/>
        </p:nvSpPr>
        <p:spPr>
          <a:xfrm>
            <a:off x="1143000" y="2514600"/>
            <a:ext cx="3886200" cy="4038600"/>
          </a:xfrm>
          <a:prstGeom prst="roundRect">
            <a:avLst/>
          </a:prstGeom>
          <a:gradFill flip="none" rotWithShape="1">
            <a:gsLst>
              <a:gs pos="35000">
                <a:schemeClr val="accent2"/>
              </a:gs>
              <a:gs pos="69000">
                <a:schemeClr val="accent2">
                  <a:lumMod val="60000"/>
                  <a:lumOff val="40000"/>
                </a:schemeClr>
              </a:gs>
              <a:gs pos="100000">
                <a:schemeClr val="accent1">
                  <a:tint val="23500"/>
                  <a:satMod val="160000"/>
                </a:schemeClr>
              </a:gs>
              <a:gs pos="100000">
                <a:schemeClr val="accent1">
                  <a:tint val="23500"/>
                  <a:satMod val="160000"/>
                </a:schemeClr>
              </a:gs>
            </a:gsLst>
            <a:lin ang="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Ins="548640" rtlCol="0" anchor="ctr"/>
          <a:lstStyle/>
          <a:p>
            <a:pPr>
              <a:spcAft>
                <a:spcPts val="600"/>
              </a:spcAft>
            </a:pPr>
            <a:endParaRPr lang="en-US" sz="2000" b="1" dirty="0" smtClean="0">
              <a:solidFill>
                <a:srgbClr val="FFFFFF"/>
              </a:solidFill>
              <a:cs typeface="Arial" pitchFamily="34" charset="0"/>
            </a:endParaRPr>
          </a:p>
          <a:p>
            <a:pPr>
              <a:spcAft>
                <a:spcPts val="600"/>
              </a:spcAft>
            </a:pPr>
            <a:r>
              <a:rPr lang="en-US" sz="2000" b="1" dirty="0" smtClean="0">
                <a:solidFill>
                  <a:srgbClr val="FFFFFF"/>
                </a:solidFill>
                <a:cs typeface="Arial" pitchFamily="34" charset="0"/>
              </a:rPr>
              <a:t>Talent</a:t>
            </a:r>
          </a:p>
          <a:p>
            <a:pPr>
              <a:buFont typeface="Arial" pitchFamily="34" charset="0"/>
              <a:buChar char="•"/>
            </a:pPr>
            <a:r>
              <a:rPr lang="en-US" sz="1400" b="1" dirty="0" smtClean="0">
                <a:solidFill>
                  <a:srgbClr val="FFFFFF"/>
                </a:solidFill>
                <a:cs typeface="Arial" pitchFamily="34" charset="0"/>
              </a:rPr>
              <a:t> Natural potential</a:t>
            </a:r>
          </a:p>
          <a:p>
            <a:pPr>
              <a:buFont typeface="Arial" pitchFamily="34" charset="0"/>
              <a:buChar char="•"/>
            </a:pPr>
            <a:r>
              <a:rPr lang="en-US" sz="1400" b="1" dirty="0" smtClean="0">
                <a:solidFill>
                  <a:srgbClr val="FFFFFF"/>
                </a:solidFill>
                <a:cs typeface="Arial" pitchFamily="34" charset="0"/>
              </a:rPr>
              <a:t> Fit to role </a:t>
            </a:r>
          </a:p>
          <a:p>
            <a:pPr>
              <a:buFont typeface="Arial" pitchFamily="34" charset="0"/>
              <a:buChar char="•"/>
            </a:pPr>
            <a:endParaRPr lang="en-US" sz="1200" b="1" dirty="0" smtClean="0">
              <a:solidFill>
                <a:srgbClr val="FFFFFF"/>
              </a:solidFill>
              <a:cs typeface="Arial" pitchFamily="34" charset="0"/>
            </a:endParaRPr>
          </a:p>
          <a:p>
            <a:pPr>
              <a:buFont typeface="Arial" pitchFamily="34" charset="0"/>
              <a:buChar char="•"/>
            </a:pPr>
            <a:endParaRPr lang="en-US" sz="1200" b="1" dirty="0" smtClean="0">
              <a:solidFill>
                <a:srgbClr val="FFFFFF"/>
              </a:solidFill>
              <a:cs typeface="Arial" pitchFamily="34" charset="0"/>
            </a:endParaRPr>
          </a:p>
          <a:p>
            <a:pPr>
              <a:spcAft>
                <a:spcPts val="600"/>
              </a:spcAft>
            </a:pPr>
            <a:r>
              <a:rPr lang="en-US" sz="2000" b="1" dirty="0" smtClean="0">
                <a:solidFill>
                  <a:srgbClr val="FFFFFF"/>
                </a:solidFill>
                <a:cs typeface="Arial" pitchFamily="34" charset="0"/>
              </a:rPr>
              <a:t>Preference</a:t>
            </a:r>
            <a:endParaRPr lang="en-US" sz="3600" b="1" dirty="0" smtClean="0">
              <a:solidFill>
                <a:srgbClr val="FFFFFF"/>
              </a:solidFill>
              <a:cs typeface="Arial" pitchFamily="34" charset="0"/>
            </a:endParaRPr>
          </a:p>
          <a:p>
            <a:pPr>
              <a:buFont typeface="Arial" pitchFamily="34" charset="0"/>
              <a:buChar char="•"/>
            </a:pPr>
            <a:r>
              <a:rPr lang="en-US" sz="1400" b="1" dirty="0" smtClean="0">
                <a:solidFill>
                  <a:srgbClr val="FFFFFF"/>
                </a:solidFill>
                <a:cs typeface="Arial" pitchFamily="34" charset="0"/>
              </a:rPr>
              <a:t> Personality</a:t>
            </a:r>
            <a:endParaRPr lang="en-US" sz="1400" b="1" dirty="0">
              <a:solidFill>
                <a:srgbClr val="FFFFFF"/>
              </a:solidFill>
              <a:cs typeface="Arial" pitchFamily="34" charset="0"/>
            </a:endParaRPr>
          </a:p>
          <a:p>
            <a:pPr>
              <a:buFont typeface="Arial" pitchFamily="34" charset="0"/>
              <a:buChar char="•"/>
            </a:pPr>
            <a:r>
              <a:rPr lang="en-US" sz="1400" b="1" dirty="0" smtClean="0">
                <a:solidFill>
                  <a:srgbClr val="FFFFFF"/>
                </a:solidFill>
                <a:cs typeface="Arial" pitchFamily="34" charset="0"/>
              </a:rPr>
              <a:t> Motivation </a:t>
            </a:r>
          </a:p>
          <a:p>
            <a:pPr>
              <a:buFont typeface="Arial" pitchFamily="34" charset="0"/>
              <a:buChar char="•"/>
            </a:pPr>
            <a:endParaRPr lang="en-US" sz="2000" b="1" dirty="0" smtClean="0">
              <a:solidFill>
                <a:srgbClr val="FFFFFF"/>
              </a:solidFill>
              <a:cs typeface="Arial" pitchFamily="34" charset="0"/>
            </a:endParaRPr>
          </a:p>
          <a:p>
            <a:pPr>
              <a:spcAft>
                <a:spcPts val="600"/>
              </a:spcAft>
            </a:pPr>
            <a:r>
              <a:rPr lang="en-US" sz="2000" b="1" dirty="0" smtClean="0">
                <a:solidFill>
                  <a:srgbClr val="FFFFFF"/>
                </a:solidFill>
                <a:cs typeface="Arial" pitchFamily="34" charset="0"/>
              </a:rPr>
              <a:t>Intellect</a:t>
            </a:r>
            <a:endParaRPr lang="en-US" sz="3600" b="1" dirty="0" smtClean="0">
              <a:solidFill>
                <a:srgbClr val="FFFFFF"/>
              </a:solidFill>
              <a:cs typeface="Arial" pitchFamily="34" charset="0"/>
            </a:endParaRPr>
          </a:p>
          <a:p>
            <a:pPr>
              <a:buFont typeface="Arial" pitchFamily="34" charset="0"/>
              <a:buChar char="•"/>
            </a:pPr>
            <a:r>
              <a:rPr lang="en-US" sz="1400" b="1" dirty="0" smtClean="0">
                <a:solidFill>
                  <a:srgbClr val="FFFFFF"/>
                </a:solidFill>
                <a:cs typeface="Arial" pitchFamily="34" charset="0"/>
              </a:rPr>
              <a:t> Cognition</a:t>
            </a:r>
          </a:p>
          <a:p>
            <a:pPr>
              <a:buFont typeface="Arial" pitchFamily="34" charset="0"/>
              <a:buChar char="•"/>
            </a:pPr>
            <a:r>
              <a:rPr lang="en-US" sz="1400" b="1" dirty="0" smtClean="0">
                <a:solidFill>
                  <a:srgbClr val="FFFFFF"/>
                </a:solidFill>
                <a:cs typeface="Arial" pitchFamily="34" charset="0"/>
              </a:rPr>
              <a:t> Ability</a:t>
            </a:r>
          </a:p>
          <a:p>
            <a:pPr>
              <a:buFont typeface="Arial" pitchFamily="34" charset="0"/>
              <a:buChar char="•"/>
            </a:pPr>
            <a:endParaRPr lang="en-US" sz="2000" b="1" dirty="0" smtClean="0">
              <a:solidFill>
                <a:srgbClr val="FFFFFF"/>
              </a:solidFill>
              <a:cs typeface="Arial" pitchFamily="34" charset="0"/>
            </a:endParaRPr>
          </a:p>
        </p:txBody>
      </p:sp>
      <p:sp>
        <p:nvSpPr>
          <p:cNvPr id="15" name="Rounded Rectangle 14"/>
          <p:cNvSpPr/>
          <p:nvPr/>
        </p:nvSpPr>
        <p:spPr>
          <a:xfrm>
            <a:off x="3917244" y="4419601"/>
            <a:ext cx="1447800" cy="2133599"/>
          </a:xfrm>
          <a:prstGeom prst="roundRect">
            <a:avLst/>
          </a:prstGeom>
          <a:solidFill>
            <a:srgbClr val="0081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b"/>
          <a:lstStyle/>
          <a:p>
            <a:pPr algn="ctr"/>
            <a:r>
              <a:rPr lang="en-US" dirty="0" smtClean="0">
                <a:solidFill>
                  <a:srgbClr val="FFFFFF"/>
                </a:solidFill>
                <a:cs typeface="Arial" pitchFamily="34" charset="0"/>
              </a:rPr>
              <a:t>Alignment between individual &amp; organization</a:t>
            </a:r>
          </a:p>
        </p:txBody>
      </p:sp>
      <p:grpSp>
        <p:nvGrpSpPr>
          <p:cNvPr id="3" name="Group 9"/>
          <p:cNvGrpSpPr/>
          <p:nvPr/>
        </p:nvGrpSpPr>
        <p:grpSpPr>
          <a:xfrm>
            <a:off x="3155244" y="2560713"/>
            <a:ext cx="2971800" cy="2773287"/>
            <a:chOff x="2992582" y="2345343"/>
            <a:chExt cx="3133518" cy="3154066"/>
          </a:xfrm>
        </p:grpSpPr>
        <p:sp>
          <p:nvSpPr>
            <p:cNvPr id="8" name="Oval 7"/>
            <p:cNvSpPr/>
            <p:nvPr/>
          </p:nvSpPr>
          <p:spPr>
            <a:xfrm>
              <a:off x="2992582" y="2345343"/>
              <a:ext cx="3133518" cy="3154066"/>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FFFF"/>
                </a:solidFill>
                <a:cs typeface="Arial" pitchFamily="34" charset="0"/>
              </a:endParaRPr>
            </a:p>
          </p:txBody>
        </p:sp>
        <p:pic>
          <p:nvPicPr>
            <p:cNvPr id="72707" name="Picture 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92582" y="2345343"/>
              <a:ext cx="3133518" cy="3154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248916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3" grpId="0" animBg="1"/>
      <p:bldP spid="12" grpId="0" animBg="1"/>
      <p:bldP spid="18" grpId="0" animBg="1"/>
      <p:bldP spid="17"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5531" y="609600"/>
            <a:ext cx="6629400" cy="431800"/>
          </a:xfrm>
        </p:spPr>
        <p:txBody>
          <a:bodyPr>
            <a:noAutofit/>
          </a:bodyPr>
          <a:lstStyle/>
          <a:p>
            <a:r>
              <a:rPr lang="en-US" dirty="0" smtClean="0">
                <a:solidFill>
                  <a:schemeClr val="bg1"/>
                </a:solidFill>
              </a:rPr>
              <a:t>Across THE employee life cycle</a:t>
            </a:r>
            <a:endParaRPr lang="en-US" dirty="0">
              <a:solidFill>
                <a:schemeClr val="bg1"/>
              </a:solidFill>
            </a:endParaRPr>
          </a:p>
        </p:txBody>
      </p:sp>
      <p:sp>
        <p:nvSpPr>
          <p:cNvPr id="16" name="Content Placeholder 2"/>
          <p:cNvSpPr txBox="1">
            <a:spLocks/>
          </p:cNvSpPr>
          <p:nvPr/>
        </p:nvSpPr>
        <p:spPr bwMode="auto">
          <a:xfrm>
            <a:off x="768626" y="4906143"/>
            <a:ext cx="6470374" cy="351657"/>
          </a:xfrm>
          <a:prstGeom prst="rect">
            <a:avLst/>
          </a:prstGeom>
          <a:solidFill>
            <a:schemeClr val="accent2">
              <a:lumMod val="40000"/>
              <a:lumOff val="60000"/>
            </a:schemeClr>
          </a:solidFill>
          <a:ln w="9525">
            <a:noFill/>
            <a:miter lim="800000"/>
            <a:headEnd/>
            <a:tailEnd/>
          </a:ln>
          <a:effectLst/>
        </p:spPr>
        <p:txBody>
          <a:bodyPr vert="horz" wrap="square" lIns="0" tIns="0" rIns="0" bIns="0" numCol="1" anchor="ctr" anchorCtr="0" compatLnSpc="1">
            <a:prstTxWarp prst="textNoShape">
              <a:avLst/>
            </a:prstTxWarp>
          </a:bodyPr>
          <a:lstStyle/>
          <a:p>
            <a:pPr marR="0" lvl="0" algn="ctr" defTabSz="914400" rtl="0" eaLnBrk="1" fontAlgn="auto" latinLnBrk="0" hangingPunct="1">
              <a:spcBef>
                <a:spcPts val="900"/>
              </a:spcBef>
              <a:spcAft>
                <a:spcPts val="0"/>
              </a:spcAft>
              <a:buClr>
                <a:schemeClr val="bg2"/>
              </a:buClr>
              <a:buSzTx/>
              <a:buFontTx/>
              <a:buNone/>
              <a:tabLst/>
              <a:defRPr/>
            </a:pPr>
            <a:r>
              <a:rPr kumimoji="0" lang="en-GB" sz="1400" b="1" i="0" u="none" strike="noStrike" kern="1200" cap="none" spc="0" normalizeH="0" baseline="0" noProof="0" dirty="0" smtClean="0">
                <a:ln>
                  <a:noFill/>
                </a:ln>
                <a:solidFill>
                  <a:schemeClr val="tx2"/>
                </a:solidFill>
                <a:effectLst/>
                <a:uLnTx/>
                <a:uFillTx/>
                <a:latin typeface="+mn-lt"/>
                <a:ea typeface="+mn-ea"/>
                <a:cs typeface="+mn-cs"/>
              </a:rPr>
              <a:t>Situational</a:t>
            </a:r>
            <a:r>
              <a:rPr kumimoji="0" lang="en-GB" sz="1400" b="1" i="0" u="none" strike="noStrike" kern="1200" cap="none" spc="0" normalizeH="0" noProof="0" dirty="0" smtClean="0">
                <a:ln>
                  <a:noFill/>
                </a:ln>
                <a:solidFill>
                  <a:schemeClr val="tx2"/>
                </a:solidFill>
                <a:effectLst/>
                <a:uLnTx/>
                <a:uFillTx/>
                <a:latin typeface="+mn-lt"/>
                <a:ea typeface="+mn-ea"/>
                <a:cs typeface="+mn-cs"/>
              </a:rPr>
              <a:t> Judgement Test</a:t>
            </a:r>
            <a:r>
              <a:rPr kumimoji="0" lang="en-GB" sz="1400" b="1" i="0" u="none" strike="noStrike" kern="1200" cap="none" spc="0" normalizeH="0" baseline="0" noProof="0" dirty="0" smtClean="0">
                <a:ln>
                  <a:noFill/>
                </a:ln>
                <a:solidFill>
                  <a:schemeClr val="tx2"/>
                </a:solidFill>
                <a:effectLst/>
                <a:uLnTx/>
                <a:uFillTx/>
                <a:latin typeface="+mn-lt"/>
                <a:ea typeface="+mn-ea"/>
                <a:cs typeface="+mn-cs"/>
              </a:rPr>
              <a:t>s </a:t>
            </a:r>
            <a:r>
              <a:rPr kumimoji="0" lang="en-GB" sz="1400" b="1" i="0" u="none" strike="noStrike" kern="1200" cap="none" spc="0" normalizeH="0" noProof="0" dirty="0" smtClean="0">
                <a:ln>
                  <a:noFill/>
                </a:ln>
                <a:solidFill>
                  <a:schemeClr val="tx2"/>
                </a:solidFill>
                <a:effectLst/>
                <a:uLnTx/>
                <a:uFillTx/>
                <a:latin typeface="+mn-lt"/>
                <a:ea typeface="+mn-ea"/>
                <a:cs typeface="+mn-cs"/>
              </a:rPr>
              <a:t>   *   </a:t>
            </a:r>
            <a:r>
              <a:rPr kumimoji="0" lang="en-GB" sz="1400" b="1" i="0" u="none" strike="noStrike" kern="1200" cap="none" spc="0" normalizeH="0" baseline="0" noProof="0" dirty="0" smtClean="0">
                <a:ln>
                  <a:noFill/>
                </a:ln>
                <a:solidFill>
                  <a:schemeClr val="tx2"/>
                </a:solidFill>
                <a:effectLst/>
                <a:uLnTx/>
                <a:uFillTx/>
                <a:latin typeface="+mn-lt"/>
                <a:ea typeface="+mn-ea"/>
                <a:cs typeface="+mn-cs"/>
              </a:rPr>
              <a:t> Simulations</a:t>
            </a:r>
          </a:p>
        </p:txBody>
      </p:sp>
      <p:sp>
        <p:nvSpPr>
          <p:cNvPr id="17" name="Content Placeholder 2"/>
          <p:cNvSpPr txBox="1">
            <a:spLocks/>
          </p:cNvSpPr>
          <p:nvPr/>
        </p:nvSpPr>
        <p:spPr bwMode="auto">
          <a:xfrm>
            <a:off x="777051" y="3968604"/>
            <a:ext cx="6351984" cy="360041"/>
          </a:xfrm>
          <a:prstGeom prst="rect">
            <a:avLst/>
          </a:prstGeom>
          <a:solidFill>
            <a:schemeClr val="accent2">
              <a:lumMod val="40000"/>
              <a:lumOff val="60000"/>
            </a:schemeClr>
          </a:solidFill>
          <a:ln w="9525">
            <a:noFill/>
            <a:miter lim="800000"/>
            <a:headEnd/>
            <a:tailEnd/>
          </a:ln>
          <a:effectLst/>
        </p:spPr>
        <p:txBody>
          <a:bodyPr vert="horz" wrap="square" lIns="0" tIns="0" rIns="0" bIns="0" numCol="1" anchor="ctr" anchorCtr="0" compatLnSpc="1">
            <a:prstTxWarp prst="textNoShape">
              <a:avLst/>
            </a:prstTxWarp>
          </a:bodyPr>
          <a:lstStyle/>
          <a:p>
            <a:pPr marL="208026" indent="-208026" algn="ctr" fontAlgn="auto">
              <a:lnSpc>
                <a:spcPts val="2300"/>
              </a:lnSpc>
              <a:spcBef>
                <a:spcPts val="900"/>
              </a:spcBef>
              <a:spcAft>
                <a:spcPts val="0"/>
              </a:spcAft>
              <a:buClr>
                <a:schemeClr val="bg2"/>
              </a:buClr>
              <a:defRPr/>
            </a:pPr>
            <a:r>
              <a:rPr kumimoji="0" lang="en-GB" sz="1400" b="1" i="0" u="none" strike="noStrike" kern="1200" cap="none" spc="0" normalizeH="0" baseline="0" noProof="0" dirty="0" smtClean="0">
                <a:ln>
                  <a:noFill/>
                </a:ln>
                <a:solidFill>
                  <a:schemeClr val="tx2"/>
                </a:solidFill>
                <a:effectLst/>
                <a:uLnTx/>
                <a:uFillTx/>
                <a:latin typeface="+mn-lt"/>
                <a:ea typeface="+mn-ea"/>
                <a:cs typeface="+mn-cs"/>
              </a:rPr>
              <a:t>Unsupervised</a:t>
            </a:r>
            <a:r>
              <a:rPr kumimoji="0" lang="en-GB" sz="1400" b="1" i="0" u="none" strike="noStrike" kern="1200" cap="none" spc="0" normalizeH="0" noProof="0" dirty="0" smtClean="0">
                <a:ln>
                  <a:noFill/>
                </a:ln>
                <a:solidFill>
                  <a:schemeClr val="tx2"/>
                </a:solidFill>
                <a:effectLst/>
                <a:uLnTx/>
                <a:uFillTx/>
                <a:latin typeface="+mn-lt"/>
                <a:ea typeface="+mn-ea"/>
                <a:cs typeface="+mn-cs"/>
              </a:rPr>
              <a:t> Ability </a:t>
            </a:r>
            <a:r>
              <a:rPr lang="en-GB" sz="1400" b="1" dirty="0" smtClean="0">
                <a:solidFill>
                  <a:schemeClr val="tx2"/>
                </a:solidFill>
              </a:rPr>
              <a:t>and</a:t>
            </a:r>
            <a:r>
              <a:rPr kumimoji="0" lang="en-GB" sz="1400" b="1" i="0" u="none" strike="noStrike" kern="1200" cap="none" spc="0" normalizeH="0" noProof="0" dirty="0" smtClean="0">
                <a:ln>
                  <a:noFill/>
                </a:ln>
                <a:solidFill>
                  <a:schemeClr val="tx2"/>
                </a:solidFill>
                <a:effectLst/>
                <a:uLnTx/>
                <a:uFillTx/>
                <a:latin typeface="+mn-lt"/>
                <a:ea typeface="+mn-ea"/>
                <a:cs typeface="+mn-cs"/>
              </a:rPr>
              <a:t> Verification</a:t>
            </a:r>
            <a:endParaRPr kumimoji="0" lang="en-GB" sz="1400" b="1"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23" name="Content Placeholder 2"/>
          <p:cNvSpPr txBox="1">
            <a:spLocks/>
          </p:cNvSpPr>
          <p:nvPr/>
        </p:nvSpPr>
        <p:spPr bwMode="auto">
          <a:xfrm>
            <a:off x="777051" y="3064767"/>
            <a:ext cx="7624423" cy="360041"/>
          </a:xfrm>
          <a:prstGeom prst="rect">
            <a:avLst/>
          </a:prstGeom>
          <a:solidFill>
            <a:schemeClr val="accent2">
              <a:lumMod val="40000"/>
              <a:lumOff val="60000"/>
            </a:schemeClr>
          </a:solidFill>
          <a:ln w="9525">
            <a:noFill/>
            <a:miter lim="800000"/>
            <a:headEnd/>
            <a:tailEnd/>
          </a:ln>
          <a:effectLst/>
        </p:spPr>
        <p:txBody>
          <a:bodyPr vert="horz" wrap="square" lIns="0" tIns="0" rIns="0" bIns="0" numCol="1" anchor="ctr" anchorCtr="0" compatLnSpc="1">
            <a:prstTxWarp prst="textNoShape">
              <a:avLst/>
            </a:prstTxWarp>
          </a:bodyPr>
          <a:lstStyle/>
          <a:p>
            <a:pPr marL="208026" marR="0" lvl="0" indent="-208026" algn="ctr" defTabSz="914400" rtl="0" eaLnBrk="1" fontAlgn="auto" latinLnBrk="0" hangingPunct="1">
              <a:lnSpc>
                <a:spcPts val="2300"/>
              </a:lnSpc>
              <a:spcBef>
                <a:spcPts val="900"/>
              </a:spcBef>
              <a:spcAft>
                <a:spcPts val="0"/>
              </a:spcAft>
              <a:buClr>
                <a:schemeClr val="bg2"/>
              </a:buClr>
              <a:buSzTx/>
              <a:buFontTx/>
              <a:buNone/>
              <a:tabLst/>
              <a:defRPr/>
            </a:pPr>
            <a:r>
              <a:rPr lang="en-GB" sz="1400" b="1" dirty="0" smtClean="0">
                <a:solidFill>
                  <a:schemeClr val="tx2"/>
                </a:solidFill>
                <a:latin typeface="+mn-lt"/>
              </a:rPr>
              <a:t>Online </a:t>
            </a:r>
            <a:r>
              <a:rPr kumimoji="0" lang="en-GB" sz="1400" b="1" i="0" u="none" strike="noStrike" kern="1200" cap="none" spc="0" normalizeH="0" baseline="0" noProof="0" dirty="0" smtClean="0">
                <a:ln>
                  <a:noFill/>
                </a:ln>
                <a:solidFill>
                  <a:schemeClr val="tx2"/>
                </a:solidFill>
                <a:effectLst/>
                <a:uLnTx/>
                <a:uFillTx/>
                <a:latin typeface="+mn-lt"/>
                <a:ea typeface="+mn-ea"/>
                <a:cs typeface="+mn-cs"/>
              </a:rPr>
              <a:t>Personality    </a:t>
            </a:r>
            <a:r>
              <a:rPr lang="en-GB" sz="1400" b="1" dirty="0" smtClean="0">
                <a:solidFill>
                  <a:schemeClr val="tx2"/>
                </a:solidFill>
              </a:rPr>
              <a:t>*    </a:t>
            </a:r>
            <a:r>
              <a:rPr kumimoji="0" lang="en-GB" sz="1400" b="1" i="0" u="none" strike="noStrike" kern="1200" cap="none" spc="0" normalizeH="0" baseline="0" noProof="0" dirty="0" smtClean="0">
                <a:ln>
                  <a:noFill/>
                </a:ln>
                <a:solidFill>
                  <a:schemeClr val="tx2"/>
                </a:solidFill>
                <a:effectLst/>
                <a:uLnTx/>
                <a:uFillTx/>
                <a:latin typeface="+mn-lt"/>
                <a:ea typeface="+mn-ea"/>
                <a:cs typeface="+mn-cs"/>
              </a:rPr>
              <a:t>Motivation</a:t>
            </a:r>
            <a:r>
              <a:rPr kumimoji="0" lang="en-GB" sz="1400" b="1" i="0" u="none" strike="noStrike" kern="1200" cap="none" spc="0" normalizeH="0" noProof="0" dirty="0" smtClean="0">
                <a:ln>
                  <a:noFill/>
                </a:ln>
                <a:solidFill>
                  <a:schemeClr val="tx2"/>
                </a:solidFill>
                <a:effectLst/>
                <a:uLnTx/>
                <a:uFillTx/>
                <a:latin typeface="+mn-lt"/>
                <a:ea typeface="+mn-ea"/>
                <a:cs typeface="+mn-cs"/>
              </a:rPr>
              <a:t>    *    </a:t>
            </a:r>
            <a:r>
              <a:rPr kumimoji="0" lang="en-GB" sz="1400" b="1" i="0" u="none" strike="noStrike" kern="1200" cap="none" spc="0" normalizeH="0" baseline="0" noProof="0" dirty="0" smtClean="0">
                <a:ln>
                  <a:noFill/>
                </a:ln>
                <a:solidFill>
                  <a:schemeClr val="tx2"/>
                </a:solidFill>
                <a:effectLst/>
                <a:uLnTx/>
                <a:uFillTx/>
                <a:latin typeface="+mn-lt"/>
                <a:ea typeface="+mn-ea"/>
                <a:cs typeface="+mn-cs"/>
              </a:rPr>
              <a:t>Face to Face</a:t>
            </a:r>
            <a:r>
              <a:rPr kumimoji="0" lang="en-GB" sz="1400" b="1" i="0" u="none" strike="noStrike" kern="1200" cap="none" spc="0" normalizeH="0" noProof="0" dirty="0" smtClean="0">
                <a:ln>
                  <a:noFill/>
                </a:ln>
                <a:solidFill>
                  <a:schemeClr val="tx2"/>
                </a:solidFill>
                <a:effectLst/>
                <a:uLnTx/>
                <a:uFillTx/>
                <a:latin typeface="+mn-lt"/>
                <a:ea typeface="+mn-ea"/>
                <a:cs typeface="+mn-cs"/>
              </a:rPr>
              <a:t> Exercises</a:t>
            </a:r>
            <a:endParaRPr kumimoji="0" lang="en-GB" sz="1400" b="1"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28" name="Content Placeholder 2"/>
          <p:cNvSpPr txBox="1">
            <a:spLocks/>
          </p:cNvSpPr>
          <p:nvPr/>
        </p:nvSpPr>
        <p:spPr bwMode="auto">
          <a:xfrm>
            <a:off x="2057401" y="3489016"/>
            <a:ext cx="6335650" cy="360041"/>
          </a:xfrm>
          <a:prstGeom prst="rect">
            <a:avLst/>
          </a:prstGeom>
          <a:solidFill>
            <a:schemeClr val="accent2">
              <a:lumMod val="40000"/>
              <a:lumOff val="60000"/>
            </a:schemeClr>
          </a:solidFill>
          <a:ln w="9525">
            <a:noFill/>
            <a:miter lim="800000"/>
            <a:headEnd/>
            <a:tailEnd/>
          </a:ln>
          <a:effectLst/>
        </p:spPr>
        <p:txBody>
          <a:bodyPr vert="horz" wrap="square" lIns="0" tIns="0" rIns="0" bIns="0" numCol="1" anchor="ctr" anchorCtr="0" compatLnSpc="1">
            <a:prstTxWarp prst="textNoShape">
              <a:avLst/>
            </a:prstTxWarp>
          </a:bodyPr>
          <a:lstStyle/>
          <a:p>
            <a:pPr marL="208026" marR="0" lvl="0" indent="-208026" algn="ctr" defTabSz="914400" rtl="0" eaLnBrk="1" fontAlgn="auto" latinLnBrk="0" hangingPunct="1">
              <a:lnSpc>
                <a:spcPts val="2300"/>
              </a:lnSpc>
              <a:spcBef>
                <a:spcPts val="900"/>
              </a:spcBef>
              <a:spcAft>
                <a:spcPts val="0"/>
              </a:spcAft>
              <a:buClr>
                <a:schemeClr val="bg2"/>
              </a:buClr>
              <a:buSzTx/>
              <a:buFontTx/>
              <a:buNone/>
              <a:tabLst/>
              <a:defRPr/>
            </a:pPr>
            <a:r>
              <a:rPr kumimoji="0" lang="en-GB" sz="1400" b="1" i="0" u="none" strike="noStrike" kern="1200" cap="none" spc="0" normalizeH="0" baseline="0" noProof="0" dirty="0" smtClean="0">
                <a:ln>
                  <a:noFill/>
                </a:ln>
                <a:solidFill>
                  <a:schemeClr val="tx2"/>
                </a:solidFill>
                <a:effectLst/>
                <a:uLnTx/>
                <a:uFillTx/>
                <a:latin typeface="+mn-lt"/>
                <a:ea typeface="+mn-ea"/>
                <a:cs typeface="+mn-cs"/>
              </a:rPr>
              <a:t>360/Multi-</a:t>
            </a:r>
            <a:r>
              <a:rPr lang="en-GB" sz="1400" b="1" dirty="0" err="1">
                <a:solidFill>
                  <a:schemeClr val="tx2"/>
                </a:solidFill>
              </a:rPr>
              <a:t>R</a:t>
            </a:r>
            <a:r>
              <a:rPr kumimoji="0" lang="en-GB" sz="1400" b="1" i="0" u="none" strike="noStrike" kern="1200" cap="none" spc="0" normalizeH="0" baseline="0" noProof="0" dirty="0" err="1" smtClean="0">
                <a:ln>
                  <a:noFill/>
                </a:ln>
                <a:solidFill>
                  <a:schemeClr val="tx2"/>
                </a:solidFill>
                <a:effectLst/>
                <a:uLnTx/>
                <a:uFillTx/>
                <a:latin typeface="+mn-lt"/>
                <a:ea typeface="+mn-ea"/>
                <a:cs typeface="+mn-cs"/>
              </a:rPr>
              <a:t>ater</a:t>
            </a:r>
            <a:r>
              <a:rPr kumimoji="0" lang="en-GB" sz="1400" b="1" i="0" u="none" strike="noStrike" kern="1200" cap="none" spc="0" normalizeH="0" baseline="0" noProof="0" dirty="0" smtClean="0">
                <a:ln>
                  <a:noFill/>
                </a:ln>
                <a:solidFill>
                  <a:schemeClr val="tx2"/>
                </a:solidFill>
                <a:effectLst/>
                <a:uLnTx/>
                <a:uFillTx/>
                <a:latin typeface="+mn-lt"/>
                <a:ea typeface="+mn-ea"/>
                <a:cs typeface="+mn-cs"/>
              </a:rPr>
              <a:t> feedback</a:t>
            </a:r>
          </a:p>
        </p:txBody>
      </p:sp>
      <p:sp>
        <p:nvSpPr>
          <p:cNvPr id="20" name="Content Placeholder 2"/>
          <p:cNvSpPr txBox="1">
            <a:spLocks/>
          </p:cNvSpPr>
          <p:nvPr/>
        </p:nvSpPr>
        <p:spPr bwMode="auto">
          <a:xfrm>
            <a:off x="777051" y="5377273"/>
            <a:ext cx="5088172" cy="337592"/>
          </a:xfrm>
          <a:prstGeom prst="rect">
            <a:avLst/>
          </a:prstGeom>
          <a:solidFill>
            <a:schemeClr val="accent2">
              <a:lumMod val="40000"/>
              <a:lumOff val="60000"/>
            </a:schemeClr>
          </a:solidFill>
          <a:ln>
            <a:noFill/>
          </a:ln>
          <a:effectLst/>
        </p:spPr>
        <p:txBody>
          <a:bodyPr vert="horz" wrap="square" lIns="0" tIns="0" rIns="0" bIns="0" numCol="1" anchor="ctr" anchorCtr="0" compatLnSpc="1">
            <a:prstTxWarp prst="textNoShape">
              <a:avLst/>
            </a:prstTxWarp>
          </a:bodyPr>
          <a:lstStyle>
            <a:defPPr>
              <a:defRPr lang="en-US"/>
            </a:defPPr>
            <a:lvl1pPr marL="208026" indent="-208026" fontAlgn="auto">
              <a:lnSpc>
                <a:spcPts val="2300"/>
              </a:lnSpc>
              <a:spcBef>
                <a:spcPts val="900"/>
              </a:spcBef>
              <a:spcAft>
                <a:spcPts val="0"/>
              </a:spcAft>
              <a:buClr>
                <a:schemeClr val="bg2"/>
              </a:buClr>
              <a:buNone/>
              <a:defRPr sz="1400" b="1">
                <a:solidFill>
                  <a:srgbClr val="E6007E"/>
                </a:solidFill>
                <a:latin typeface="+mn-lt"/>
              </a:defRPr>
            </a:lvl1pPr>
            <a:lvl2pPr marL="398463" indent="-188913" algn="l">
              <a:lnSpc>
                <a:spcPct val="133000"/>
              </a:lnSpc>
              <a:spcBef>
                <a:spcPct val="21000"/>
              </a:spcBef>
              <a:buClr>
                <a:schemeClr val="bg2"/>
              </a:buClr>
              <a:buFont typeface="Arial" charset="0"/>
              <a:buChar char="◦"/>
              <a:defRPr>
                <a:latin typeface="+mn-lt"/>
              </a:defRPr>
            </a:lvl2pPr>
            <a:lvl3pPr marL="593725" indent="-193675" algn="l">
              <a:lnSpc>
                <a:spcPct val="133000"/>
              </a:lnSpc>
              <a:spcBef>
                <a:spcPct val="21000"/>
              </a:spcBef>
              <a:buClr>
                <a:schemeClr val="bg2"/>
              </a:buClr>
              <a:buChar char="•"/>
              <a:defRPr>
                <a:latin typeface="+mn-lt"/>
              </a:defRPr>
            </a:lvl3pPr>
            <a:lvl4pPr marL="788988" indent="-193675" algn="l">
              <a:lnSpc>
                <a:spcPct val="133000"/>
              </a:lnSpc>
              <a:spcBef>
                <a:spcPct val="21000"/>
              </a:spcBef>
              <a:buClr>
                <a:schemeClr val="bg2"/>
              </a:buClr>
              <a:buChar char="•"/>
              <a:defRPr>
                <a:latin typeface="+mn-lt"/>
              </a:defRPr>
            </a:lvl4pPr>
            <a:lvl5pPr marL="985838" indent="-195263" algn="l">
              <a:lnSpc>
                <a:spcPct val="133000"/>
              </a:lnSpc>
              <a:spcBef>
                <a:spcPct val="21000"/>
              </a:spcBef>
              <a:buClr>
                <a:schemeClr val="bg2"/>
              </a:buClr>
              <a:buChar char="•"/>
              <a:defRPr>
                <a:latin typeface="+mn-lt"/>
              </a:defRPr>
            </a:lvl5pPr>
            <a:lvl6pPr marL="1443038" indent="-195263" fontAlgn="base">
              <a:lnSpc>
                <a:spcPct val="133000"/>
              </a:lnSpc>
              <a:spcBef>
                <a:spcPct val="21000"/>
              </a:spcBef>
              <a:spcAft>
                <a:spcPct val="0"/>
              </a:spcAft>
              <a:buClr>
                <a:schemeClr val="bg2"/>
              </a:buClr>
              <a:buChar char="•"/>
              <a:defRPr>
                <a:latin typeface="+mn-lt"/>
              </a:defRPr>
            </a:lvl6pPr>
            <a:lvl7pPr marL="1900238" indent="-195263" fontAlgn="base">
              <a:lnSpc>
                <a:spcPct val="133000"/>
              </a:lnSpc>
              <a:spcBef>
                <a:spcPct val="21000"/>
              </a:spcBef>
              <a:spcAft>
                <a:spcPct val="0"/>
              </a:spcAft>
              <a:buClr>
                <a:schemeClr val="bg2"/>
              </a:buClr>
              <a:buChar char="•"/>
              <a:defRPr>
                <a:latin typeface="+mn-lt"/>
              </a:defRPr>
            </a:lvl7pPr>
            <a:lvl8pPr marL="2357438" indent="-195263" fontAlgn="base">
              <a:lnSpc>
                <a:spcPct val="133000"/>
              </a:lnSpc>
              <a:spcBef>
                <a:spcPct val="21000"/>
              </a:spcBef>
              <a:spcAft>
                <a:spcPct val="0"/>
              </a:spcAft>
              <a:buClr>
                <a:schemeClr val="bg2"/>
              </a:buClr>
              <a:buChar char="•"/>
              <a:defRPr>
                <a:latin typeface="+mn-lt"/>
              </a:defRPr>
            </a:lvl8pPr>
            <a:lvl9pPr marL="2814638" indent="-195263" fontAlgn="base">
              <a:lnSpc>
                <a:spcPct val="133000"/>
              </a:lnSpc>
              <a:spcBef>
                <a:spcPct val="21000"/>
              </a:spcBef>
              <a:spcAft>
                <a:spcPct val="0"/>
              </a:spcAft>
              <a:buClr>
                <a:schemeClr val="bg2"/>
              </a:buClr>
              <a:buChar char="•"/>
              <a:defRPr>
                <a:latin typeface="+mn-lt"/>
              </a:defRPr>
            </a:lvl9pPr>
          </a:lstStyle>
          <a:p>
            <a:pPr algn="ctr"/>
            <a:r>
              <a:rPr lang="en-GB" dirty="0" smtClean="0">
                <a:solidFill>
                  <a:schemeClr val="tx2"/>
                </a:solidFill>
              </a:rPr>
              <a:t>RJPs </a:t>
            </a:r>
            <a:r>
              <a:rPr lang="en-GB" dirty="0">
                <a:solidFill>
                  <a:schemeClr val="tx2"/>
                </a:solidFill>
              </a:rPr>
              <a:t> </a:t>
            </a:r>
            <a:r>
              <a:rPr lang="en-GB" dirty="0" smtClean="0">
                <a:solidFill>
                  <a:schemeClr val="tx2"/>
                </a:solidFill>
              </a:rPr>
              <a:t>   *     Culture </a:t>
            </a:r>
            <a:r>
              <a:rPr lang="en-GB" dirty="0">
                <a:solidFill>
                  <a:schemeClr val="tx2"/>
                </a:solidFill>
              </a:rPr>
              <a:t>Fit  </a:t>
            </a:r>
            <a:r>
              <a:rPr lang="en-GB" dirty="0" smtClean="0">
                <a:solidFill>
                  <a:schemeClr val="tx2"/>
                </a:solidFill>
              </a:rPr>
              <a:t>  *    RCPs</a:t>
            </a:r>
            <a:endParaRPr lang="en-GB" dirty="0">
              <a:solidFill>
                <a:schemeClr val="tx2"/>
              </a:solidFill>
            </a:endParaRPr>
          </a:p>
        </p:txBody>
      </p:sp>
      <p:sp>
        <p:nvSpPr>
          <p:cNvPr id="24" name="Content Placeholder 2"/>
          <p:cNvSpPr txBox="1">
            <a:spLocks/>
          </p:cNvSpPr>
          <p:nvPr/>
        </p:nvSpPr>
        <p:spPr bwMode="auto">
          <a:xfrm>
            <a:off x="777051" y="4469113"/>
            <a:ext cx="3812211" cy="360041"/>
          </a:xfrm>
          <a:prstGeom prst="rect">
            <a:avLst/>
          </a:prstGeom>
          <a:solidFill>
            <a:schemeClr val="accent2">
              <a:lumMod val="40000"/>
              <a:lumOff val="60000"/>
            </a:schemeClr>
          </a:solidFill>
          <a:ln w="9525">
            <a:noFill/>
            <a:miter lim="800000"/>
            <a:headEnd/>
            <a:tailEnd/>
          </a:ln>
          <a:effectLst/>
        </p:spPr>
        <p:txBody>
          <a:bodyPr vert="horz" wrap="square" lIns="0" tIns="0" rIns="0" bIns="0" numCol="1" anchor="ctr" anchorCtr="0" compatLnSpc="1">
            <a:prstTxWarp prst="textNoShape">
              <a:avLst/>
            </a:prstTxWarp>
          </a:bodyPr>
          <a:lstStyle/>
          <a:p>
            <a:pPr marL="208026" marR="0" lvl="0" indent="-208026" algn="ctr" defTabSz="914400" rtl="0" eaLnBrk="1" fontAlgn="auto" latinLnBrk="0" hangingPunct="1">
              <a:lnSpc>
                <a:spcPts val="2300"/>
              </a:lnSpc>
              <a:spcBef>
                <a:spcPts val="900"/>
              </a:spcBef>
              <a:spcAft>
                <a:spcPts val="0"/>
              </a:spcAft>
              <a:buClr>
                <a:schemeClr val="bg2"/>
              </a:buClr>
              <a:buSzTx/>
              <a:buFontTx/>
              <a:buNone/>
              <a:tabLst/>
              <a:defRPr/>
            </a:pPr>
            <a:r>
              <a:rPr lang="en-GB" sz="1400" b="1" dirty="0" smtClean="0">
                <a:solidFill>
                  <a:schemeClr val="tx2"/>
                </a:solidFill>
                <a:latin typeface="+mn-lt"/>
              </a:rPr>
              <a:t>Skills and Knowledge Assessments</a:t>
            </a:r>
            <a:endParaRPr kumimoji="0" lang="en-GB" sz="1400" b="1" i="0" u="none" strike="noStrike" kern="1200" cap="none" spc="0" normalizeH="0" baseline="0" noProof="0" dirty="0" smtClean="0">
              <a:ln>
                <a:noFill/>
              </a:ln>
              <a:solidFill>
                <a:schemeClr val="tx2"/>
              </a:solidFill>
              <a:effectLst/>
              <a:uLnTx/>
              <a:uFillTx/>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val="2025818838"/>
              </p:ext>
            </p:extLst>
          </p:nvPr>
        </p:nvGraphicFramePr>
        <p:xfrm>
          <a:off x="457199" y="2057400"/>
          <a:ext cx="8077200" cy="812800"/>
        </p:xfrm>
        <a:graphic>
          <a:graphicData uri="http://schemas.openxmlformats.org/drawingml/2006/table">
            <a:tbl>
              <a:tblPr firstRow="1" bandRow="1">
                <a:tableStyleId>{5C22544A-7EE6-4342-B048-85BDC9FD1C3A}</a:tableStyleId>
              </a:tblPr>
              <a:tblGrid>
                <a:gridCol w="1346200"/>
                <a:gridCol w="1346200"/>
                <a:gridCol w="1346200"/>
                <a:gridCol w="1346200"/>
                <a:gridCol w="1346200"/>
                <a:gridCol w="1346200"/>
              </a:tblGrid>
              <a:tr h="812800">
                <a:tc>
                  <a:txBody>
                    <a:bodyPr/>
                    <a:lstStyle/>
                    <a:p>
                      <a:pPr algn="ctr"/>
                      <a:r>
                        <a:rPr lang="en-GB" sz="1600" dirty="0" smtClean="0"/>
                        <a:t>Mass</a:t>
                      </a:r>
                      <a:r>
                        <a:rPr lang="en-GB" sz="1600" baseline="0" dirty="0" smtClean="0"/>
                        <a:t> </a:t>
                      </a:r>
                    </a:p>
                    <a:p>
                      <a:pPr algn="ctr"/>
                      <a:r>
                        <a:rPr lang="en-GB" sz="1600" baseline="0" dirty="0" smtClean="0"/>
                        <a:t>Recruitment</a:t>
                      </a:r>
                      <a:endParaRPr lang="en-GB" sz="1600" dirty="0"/>
                    </a:p>
                  </a:txBody>
                  <a:tcPr/>
                </a:tc>
                <a:tc>
                  <a:txBody>
                    <a:bodyPr/>
                    <a:lstStyle/>
                    <a:p>
                      <a:pPr algn="ctr"/>
                      <a:r>
                        <a:rPr lang="en-GB" sz="1400" b="0" dirty="0" smtClean="0"/>
                        <a:t>Graduate Recruitment</a:t>
                      </a:r>
                      <a:endParaRPr lang="en-GB" sz="1400" b="0" dirty="0"/>
                    </a:p>
                  </a:txBody>
                  <a:tcPr/>
                </a:tc>
                <a:tc>
                  <a:txBody>
                    <a:bodyPr/>
                    <a:lstStyle/>
                    <a:p>
                      <a:pPr algn="ctr"/>
                      <a:r>
                        <a:rPr lang="en-GB" sz="1400" b="0" dirty="0" smtClean="0"/>
                        <a:t>Management</a:t>
                      </a:r>
                      <a:r>
                        <a:rPr lang="en-GB" sz="1400" b="0" baseline="0" dirty="0" smtClean="0"/>
                        <a:t> &amp; Professional</a:t>
                      </a:r>
                      <a:endParaRPr lang="en-GB" sz="1400" b="0" dirty="0"/>
                    </a:p>
                  </a:txBody>
                  <a:tcPr/>
                </a:tc>
                <a:tc>
                  <a:txBody>
                    <a:bodyPr/>
                    <a:lstStyle/>
                    <a:p>
                      <a:pPr algn="ctr"/>
                      <a:r>
                        <a:rPr lang="en-GB" sz="1400" b="0" dirty="0" smtClean="0"/>
                        <a:t>Leadership</a:t>
                      </a:r>
                    </a:p>
                    <a:p>
                      <a:pPr algn="ctr"/>
                      <a:r>
                        <a:rPr lang="en-GB" sz="1400" b="0" dirty="0" smtClean="0"/>
                        <a:t>&amp; Executive</a:t>
                      </a:r>
                      <a:endParaRPr lang="en-GB" sz="1400" b="0" dirty="0"/>
                    </a:p>
                  </a:txBody>
                  <a:tcPr/>
                </a:tc>
                <a:tc>
                  <a:txBody>
                    <a:bodyPr/>
                    <a:lstStyle/>
                    <a:p>
                      <a:pPr algn="ctr"/>
                      <a:r>
                        <a:rPr lang="en-GB" sz="1600" dirty="0" smtClean="0"/>
                        <a:t>Succession Planning</a:t>
                      </a:r>
                      <a:endParaRPr lang="en-GB" sz="1600" dirty="0"/>
                    </a:p>
                  </a:txBody>
                  <a:tcPr/>
                </a:tc>
                <a:tc>
                  <a:txBody>
                    <a:bodyPr/>
                    <a:lstStyle/>
                    <a:p>
                      <a:pPr algn="ctr"/>
                      <a:r>
                        <a:rPr lang="en-GB" sz="1600" dirty="0" smtClean="0"/>
                        <a:t>Development</a:t>
                      </a:r>
                      <a:endParaRPr lang="en-GB" sz="1600" dirty="0"/>
                    </a:p>
                  </a:txBody>
                  <a:tcPr/>
                </a:tc>
              </a:tr>
            </a:tbl>
          </a:graphicData>
        </a:graphic>
      </p:graphicFrame>
    </p:spTree>
    <p:extLst>
      <p:ext uri="{BB962C8B-B14F-4D97-AF65-F5344CB8AC3E}">
        <p14:creationId xmlns:p14="http://schemas.microsoft.com/office/powerpoint/2010/main" val="73537673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icture" ma:contentTypeID="0x01010200B32894FBAE3A30468FE5A075410FD355" ma:contentTypeVersion="0" ma:contentTypeDescription="Upload an image or a photograph." ma:contentTypeScope="" ma:versionID="397171c7f03fe65fbeba51bc09135066">
  <xsd:schema xmlns:xsd="http://www.w3.org/2001/XMLSchema" xmlns:p="http://schemas.microsoft.com/office/2006/metadata/properties" xmlns:ns1="http://schemas.microsoft.com/sharepoint/v3" targetNamespace="http://schemas.microsoft.com/office/2006/metadata/properties" ma:root="true" ma:fieldsID="c9b4cdbcd3b451040130b25126af7815" ns1:_="">
    <xsd:import namespace="http://schemas.microsoft.com/sharepoint/v3"/>
    <xsd:element name="properties">
      <xsd:complexType>
        <xsd:sequence>
          <xsd:element name="documentManagement">
            <xsd:complexType>
              <xsd:all>
                <xsd:element ref="ns1:ImageWidth" minOccurs="0"/>
                <xsd:element ref="ns1:ImageHeight" minOccurs="0"/>
                <xsd:element ref="ns1:ImageCreateDate" minOccurs="0"/>
                <xsd:element ref="ns1:Description"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element name="ImageCreateDate" ma:index="13" nillable="true" ma:displayName="Date Picture Taken" ma:format="DateTime" ma:hidden="true" ma:internalName="ImageCreateDate">
      <xsd:simpleType>
        <xsd:restriction base="dms:DateTime"/>
      </xsd:simpleType>
    </xsd:element>
    <xsd:element name="Description" ma:index="14" nillable="true" ma:displayName="Description" ma:description="Used as alternative text for the picture." ma:hidden="true" ma:internalName="Description">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8"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ImageCreateDate xmlns="http://schemas.microsoft.com/sharepoint/v3" xsi:nil="true"/>
    <Description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749159-C0E7-4307-B268-122AD9EF1E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58E7A56-6605-4059-B34D-9B0DB9D279FC}">
  <ds:schemaRefs>
    <ds:schemaRef ds:uri="http://schemas.microsoft.com/sharepoint/v3"/>
    <ds:schemaRef ds:uri="http://schemas.openxmlformats.org/package/2006/metadata/core-properties"/>
    <ds:schemaRef ds:uri="http://purl.org/dc/dcmitype/"/>
    <ds:schemaRef ds:uri="http://www.w3.org/XML/1998/namespace"/>
    <ds:schemaRef ds:uri="http://purl.org/dc/elements/1.1/"/>
    <ds:schemaRef ds:uri="http://schemas.microsoft.com/office/2006/documentManagement/typ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DE368B71-642A-432B-92D2-4D8EF061F6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5901</TotalTime>
  <Words>1104</Words>
  <Application>Microsoft Office PowerPoint</Application>
  <PresentationFormat>On-screen Show (4:3)</PresentationFormat>
  <Paragraphs>256</Paragraphs>
  <Slides>28</Slides>
  <Notes>10</Notes>
  <HiddenSlides>1</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Agenda</vt:lpstr>
      <vt:lpstr>PowerPoint Presentation</vt:lpstr>
      <vt:lpstr>STATURE AND REACH</vt:lpstr>
      <vt:lpstr>PowerPoint Presentation</vt:lpstr>
      <vt:lpstr>Selected  CLIENTS</vt:lpstr>
      <vt:lpstr>PowerPoint Presentation</vt:lpstr>
      <vt:lpstr>KENEXA PREDICTs </vt:lpstr>
      <vt:lpstr>Across THE employee life cycle</vt:lpstr>
      <vt:lpstr> range of ability tests</vt:lpstr>
      <vt:lpstr>PowerPoint Presentation</vt:lpstr>
      <vt:lpstr>PowerPoint Presentation</vt:lpstr>
      <vt:lpstr>BENCHMARKING</vt:lpstr>
      <vt:lpstr> personality Assessment - OPI</vt:lpstr>
      <vt:lpstr> Reporting power </vt:lpstr>
      <vt:lpstr>Bespoke reporting</vt:lpstr>
      <vt:lpstr>Danger Zones  -  EVE? </vt:lpstr>
      <vt:lpstr>Personality Assessment – RPQ &amp; PIP</vt:lpstr>
      <vt:lpstr>LEADERSHIP &amp; MOTIVATION solutions  </vt:lpstr>
      <vt:lpstr>PowerPoint Presentation</vt:lpstr>
      <vt:lpstr>Branding/Culture</vt:lpstr>
      <vt:lpstr>Branding/Culture</vt:lpstr>
      <vt:lpstr>SIMULATED Situational Judgement</vt:lpstr>
      <vt:lpstr>PowerPoint Presentation</vt:lpstr>
      <vt:lpstr>Why simulations?</vt:lpstr>
      <vt:lpstr>Research and Validity</vt:lpstr>
      <vt:lpstr> BEST PRACTICE</vt:lpstr>
      <vt:lpstr>PowerPoint Presentation</vt:lpstr>
    </vt:vector>
  </TitlesOfParts>
  <Company>Kenexa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Kenexa PPT Template</dc:title>
  <dc:creator>kruder</dc:creator>
  <cp:lastModifiedBy>Bryce L, Vernon</cp:lastModifiedBy>
  <cp:revision>466</cp:revision>
  <dcterms:created xsi:type="dcterms:W3CDTF">2011-05-19T14:33:11Z</dcterms:created>
  <dcterms:modified xsi:type="dcterms:W3CDTF">2012-12-11T21:54:37Z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0x01010200B32894FBAE3A30468FE5A075410FD355</vt:lpwstr>
  </property>
</Properties>
</file>