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7" r:id="rId2"/>
    <p:sldId id="276" r:id="rId3"/>
    <p:sldId id="275" r:id="rId4"/>
    <p:sldId id="257" r:id="rId5"/>
    <p:sldId id="286" r:id="rId6"/>
    <p:sldId id="259" r:id="rId7"/>
    <p:sldId id="260" r:id="rId8"/>
    <p:sldId id="261" r:id="rId9"/>
    <p:sldId id="290" r:id="rId10"/>
    <p:sldId id="262" r:id="rId11"/>
    <p:sldId id="295" r:id="rId12"/>
    <p:sldId id="296" r:id="rId13"/>
    <p:sldId id="263" r:id="rId14"/>
    <p:sldId id="291" r:id="rId15"/>
    <p:sldId id="264" r:id="rId16"/>
    <p:sldId id="265" r:id="rId17"/>
    <p:sldId id="266" r:id="rId18"/>
    <p:sldId id="293" r:id="rId19"/>
    <p:sldId id="294" r:id="rId20"/>
    <p:sldId id="277" r:id="rId21"/>
    <p:sldId id="268" r:id="rId22"/>
    <p:sldId id="269" r:id="rId23"/>
    <p:sldId id="270" r:id="rId24"/>
    <p:sldId id="292" r:id="rId25"/>
    <p:sldId id="271" r:id="rId26"/>
    <p:sldId id="272" r:id="rId27"/>
    <p:sldId id="274" r:id="rId28"/>
  </p:sldIdLst>
  <p:sldSz cx="10058400" cy="7772400"/>
  <p:notesSz cx="10058400" cy="7772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 varScale="1">
        <p:scale>
          <a:sx n="57" d="100"/>
          <a:sy n="57" d="100"/>
        </p:scale>
        <p:origin x="165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6999023334316133"/>
          <c:y val="1.6778240557768109E-2"/>
          <c:w val="0.58058843171325791"/>
          <c:h val="0.803625290081983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СНГ - 2015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Мы отслеживаем мнения кандидатов о наших процессах отбора и найма</c:v>
                </c:pt>
                <c:pt idx="1">
                  <c:v>Восприятие процесса отбора кандидатами важно для успеха программ найма</c:v>
                </c:pt>
                <c:pt idx="2">
                  <c:v>Оценка кандидатов помогает повысить результаты бизнеса</c:v>
                </c:pt>
                <c:pt idx="3">
                  <c:v>Мы собираем данные, чтобы измерить влияние оценки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0.36</c:v>
                </c:pt>
                <c:pt idx="1">
                  <c:v>0.87</c:v>
                </c:pt>
                <c:pt idx="2">
                  <c:v>0.59</c:v>
                </c:pt>
                <c:pt idx="3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B2-4A13-AE1A-933D9A9A29B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Украина - 2016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Мы отслеживаем мнения кандидатов о наших процессах отбора и найма</c:v>
                </c:pt>
                <c:pt idx="1">
                  <c:v>Восприятие процесса отбора кандидатами важно для успеха программ найма</c:v>
                </c:pt>
                <c:pt idx="2">
                  <c:v>Оценка кандидатов помогает повысить результаты бизнеса</c:v>
                </c:pt>
                <c:pt idx="3">
                  <c:v>Мы собираем данные, чтобы измерить влияние оценки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0.31</c:v>
                </c:pt>
                <c:pt idx="1">
                  <c:v>0.77</c:v>
                </c:pt>
                <c:pt idx="2">
                  <c:v>0.69</c:v>
                </c:pt>
                <c:pt idx="3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B2-4A13-AE1A-933D9A9A29B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Россия - 2016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Мы отслеживаем мнения кандидатов о наших процессах отбора и найма</c:v>
                </c:pt>
                <c:pt idx="1">
                  <c:v>Восприятие процесса отбора кандидатами важно для успеха программ найма</c:v>
                </c:pt>
                <c:pt idx="2">
                  <c:v>Оценка кандидатов помогает повысить результаты бизнеса</c:v>
                </c:pt>
                <c:pt idx="3">
                  <c:v>Мы собираем данные, чтобы измерить влияние оценки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0.42</c:v>
                </c:pt>
                <c:pt idx="1">
                  <c:v>0.84</c:v>
                </c:pt>
                <c:pt idx="2">
                  <c:v>0.71</c:v>
                </c:pt>
                <c:pt idx="3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B2-4A13-AE1A-933D9A9A29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671104"/>
        <c:axId val="80672640"/>
      </c:barChart>
      <c:catAx>
        <c:axId val="806711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just">
              <a:defRPr sz="1400"/>
            </a:pPr>
            <a:endParaRPr lang="ru-RU"/>
          </a:p>
        </c:txPr>
        <c:crossAx val="80672640"/>
        <c:crosses val="autoZero"/>
        <c:auto val="1"/>
        <c:lblAlgn val="ctr"/>
        <c:lblOffset val="100"/>
        <c:noMultiLvlLbl val="0"/>
      </c:catAx>
      <c:valAx>
        <c:axId val="8067264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0671104"/>
        <c:crosses val="autoZero"/>
        <c:crossBetween val="between"/>
        <c:majorUnit val="0.2"/>
      </c:valAx>
    </c:plotArea>
    <c:legend>
      <c:legendPos val="b"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619597747107728"/>
          <c:y val="7.2990488769809833E-2"/>
          <c:w val="0.37211910325156783"/>
          <c:h val="0.724029597460328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СНГ - 2015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Мы используем инструменты объективной оценки</c:v>
                </c:pt>
                <c:pt idx="1">
                  <c:v>Тестирование играет важную роль при отборе и найме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</c:v>
                </c:pt>
                <c:pt idx="1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52-49F0-A54C-6315CD6A3E7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Украина - 2016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Мы используем инструменты объективной оценки</c:v>
                </c:pt>
                <c:pt idx="1">
                  <c:v>Тестирование играет важную роль при отборе и найме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0.66</c:v>
                </c:pt>
                <c:pt idx="1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52-49F0-A54C-6315CD6A3E7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Россия - 2016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Мы используем инструменты объективной оценки</c:v>
                </c:pt>
                <c:pt idx="1">
                  <c:v>Тестирование играет важную роль при отборе и найме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0.71</c:v>
                </c:pt>
                <c:pt idx="1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52-49F0-A54C-6315CD6A3E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129152"/>
        <c:axId val="116130944"/>
      </c:barChart>
      <c:catAx>
        <c:axId val="1161291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just">
              <a:defRPr sz="1400"/>
            </a:pPr>
            <a:endParaRPr lang="ru-RU"/>
          </a:p>
        </c:txPr>
        <c:crossAx val="116130944"/>
        <c:crosses val="autoZero"/>
        <c:auto val="1"/>
        <c:lblAlgn val="ctr"/>
        <c:lblOffset val="100"/>
        <c:noMultiLvlLbl val="0"/>
      </c:catAx>
      <c:valAx>
        <c:axId val="116130944"/>
        <c:scaling>
          <c:orientation val="minMax"/>
          <c:max val="1"/>
          <c:min val="0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6129152"/>
        <c:crosses val="autoZero"/>
        <c:crossBetween val="between"/>
        <c:majorUnit val="0.2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35333430543398"/>
          <c:y val="7.2990488769809833E-2"/>
          <c:w val="0.37161064936327404"/>
          <c:h val="0.724029597460328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СНГ - 2015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Мы используем инструменты объективной оценки</c:v>
                </c:pt>
                <c:pt idx="1">
                  <c:v>Мероприятия по оценке – критически важный элемент программ продвижения/развития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0.76</c:v>
                </c:pt>
                <c:pt idx="1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E9-4869-866F-CDE016817B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Украина - 2016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Мы используем инструменты объективной оценки</c:v>
                </c:pt>
                <c:pt idx="1">
                  <c:v>Мероприятия по оценке – критически важный элемент программ продвижения/развития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0.66</c:v>
                </c:pt>
                <c:pt idx="1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E9-4869-866F-CDE016817BE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Россия - 2016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Мы используем инструменты объективной оценки</c:v>
                </c:pt>
                <c:pt idx="1">
                  <c:v>Мероприятия по оценке – критически важный элемент программ продвижения/развития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0.53</c:v>
                </c:pt>
                <c:pt idx="1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E9-4869-866F-CDE016817B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158016"/>
        <c:axId val="135196672"/>
      </c:barChart>
      <c:catAx>
        <c:axId val="1351580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just">
              <a:defRPr sz="1400"/>
            </a:pPr>
            <a:endParaRPr lang="ru-RU"/>
          </a:p>
        </c:txPr>
        <c:crossAx val="135196672"/>
        <c:crosses val="autoZero"/>
        <c:auto val="1"/>
        <c:lblAlgn val="ctr"/>
        <c:lblOffset val="100"/>
        <c:noMultiLvlLbl val="0"/>
      </c:catAx>
      <c:valAx>
        <c:axId val="135196672"/>
        <c:scaling>
          <c:orientation val="minMax"/>
          <c:min val="0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35158016"/>
        <c:crosses val="autoZero"/>
        <c:crossBetween val="between"/>
        <c:majorUnit val="0.2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657020702414574"/>
          <c:y val="1.6778240557768109E-2"/>
          <c:w val="0.50386425209859387"/>
          <c:h val="0.803625290081983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СНГ - 2015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У нас есть четкое понимание потенциала наших сотрудников</c:v>
                </c:pt>
                <c:pt idx="1">
                  <c:v>Мы используем объективные инструменты оценки для выявления HiPo</c:v>
                </c:pt>
                <c:pt idx="2">
                  <c:v>У нас есть программа выявления и развития HiPo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0.39</c:v>
                </c:pt>
                <c:pt idx="1">
                  <c:v>0.47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58-4930-9571-12A0E447E85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Украина - 2016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У нас есть четкое понимание потенциала наших сотрудников</c:v>
                </c:pt>
                <c:pt idx="1">
                  <c:v>Мы используем объективные инструменты оценки для выявления HiPo</c:v>
                </c:pt>
                <c:pt idx="2">
                  <c:v>У нас есть программа выявления и развития HiPo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0.71</c:v>
                </c:pt>
                <c:pt idx="1">
                  <c:v>0.39</c:v>
                </c:pt>
                <c:pt idx="2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58-4930-9571-12A0E447E85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Россия - 2016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У нас есть четкое понимание потенциала наших сотрудников</c:v>
                </c:pt>
                <c:pt idx="1">
                  <c:v>Мы используем объективные инструменты оценки для выявления HiPo</c:v>
                </c:pt>
                <c:pt idx="2">
                  <c:v>У нас есть программа выявления и развития HiPo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0.35</c:v>
                </c:pt>
                <c:pt idx="1">
                  <c:v>0.32</c:v>
                </c:pt>
                <c:pt idx="2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58-4930-9571-12A0E447E8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742016"/>
        <c:axId val="156743552"/>
      </c:barChart>
      <c:catAx>
        <c:axId val="1567420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just">
              <a:defRPr sz="1400"/>
            </a:pPr>
            <a:endParaRPr lang="ru-RU"/>
          </a:p>
        </c:txPr>
        <c:crossAx val="156743552"/>
        <c:crosses val="autoZero"/>
        <c:auto val="1"/>
        <c:lblAlgn val="ctr"/>
        <c:lblOffset val="100"/>
        <c:noMultiLvlLbl val="0"/>
      </c:catAx>
      <c:valAx>
        <c:axId val="156743552"/>
        <c:scaling>
          <c:orientation val="minMax"/>
          <c:max val="1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56742016"/>
        <c:crosses val="autoZero"/>
        <c:crossBetween val="between"/>
        <c:majorUnit val="0.2"/>
      </c:valAx>
    </c:plotArea>
    <c:legend>
      <c:legendPos val="b"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Формализованные, четко прописанные процессы</c:v>
                </c:pt>
              </c:strCache>
            </c:strRef>
          </c:tx>
          <c:invertIfNegative val="0"/>
          <c:cat>
            <c:strRef>
              <c:f>Лист1!$A$2:$A$15</c:f>
              <c:strCache>
                <c:ptCount val="14"/>
                <c:pt idx="0">
                  <c:v>Управление изменениями</c:v>
                </c:pt>
                <c:pt idx="1">
                  <c:v>Вывод за штат и релокация</c:v>
                </c:pt>
                <c:pt idx="2">
                  <c:v>Вовлечение и удержание сотрудников</c:v>
                </c:pt>
                <c:pt idx="3">
                  <c:v>Планирование преемственности</c:v>
                </c:pt>
                <c:pt idx="4">
                  <c:v>Реструктуризация</c:v>
                </c:pt>
                <c:pt idx="5">
                  <c:v>Развитие карьеры</c:v>
                </c:pt>
                <c:pt idx="6">
                  <c:v>Планирование численности и аналитика</c:v>
                </c:pt>
                <c:pt idx="7">
                  <c:v>Выявление HiPo</c:v>
                </c:pt>
                <c:pt idx="8">
                  <c:v>Управление эффективностью</c:v>
                </c:pt>
                <c:pt idx="9">
                  <c:v>Внутренний найм и продвижение</c:v>
                </c:pt>
                <c:pt idx="10">
                  <c:v>Разработка и внедрение компетенций</c:v>
                </c:pt>
                <c:pt idx="11">
                  <c:v>Адаптация</c:v>
                </c:pt>
                <c:pt idx="12">
                  <c:v>Обучение</c:v>
                </c:pt>
                <c:pt idx="13">
                  <c:v>Внешний найм</c:v>
                </c:pt>
              </c:strCache>
            </c:strRef>
          </c:cat>
          <c:val>
            <c:numRef>
              <c:f>Лист1!$B$2:$B$15</c:f>
              <c:numCache>
                <c:formatCode>0%</c:formatCode>
                <c:ptCount val="14"/>
                <c:pt idx="0">
                  <c:v>0.16981132075471697</c:v>
                </c:pt>
                <c:pt idx="1">
                  <c:v>0.16981132075471697</c:v>
                </c:pt>
                <c:pt idx="2">
                  <c:v>0.19811320754716982</c:v>
                </c:pt>
                <c:pt idx="3">
                  <c:v>0.22641509433962265</c:v>
                </c:pt>
                <c:pt idx="4">
                  <c:v>0.28301886792452829</c:v>
                </c:pt>
                <c:pt idx="5">
                  <c:v>0.30188679245283018</c:v>
                </c:pt>
                <c:pt idx="6">
                  <c:v>0.32075471698113206</c:v>
                </c:pt>
                <c:pt idx="7">
                  <c:v>0.330188679245283</c:v>
                </c:pt>
                <c:pt idx="8">
                  <c:v>0.39622641509433965</c:v>
                </c:pt>
                <c:pt idx="9">
                  <c:v>0.46226415094339623</c:v>
                </c:pt>
                <c:pt idx="10">
                  <c:v>0.47169811320754718</c:v>
                </c:pt>
                <c:pt idx="11">
                  <c:v>0.64150943396226412</c:v>
                </c:pt>
                <c:pt idx="12">
                  <c:v>0.69811320754716977</c:v>
                </c:pt>
                <c:pt idx="13">
                  <c:v>0.77358490566037741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75-4A58-B470-FD813075814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Только неформальные процессы</c:v>
                </c:pt>
              </c:strCache>
            </c:strRef>
          </c:tx>
          <c:invertIfNegative val="0"/>
          <c:cat>
            <c:strRef>
              <c:f>Лист1!$A$2:$A$15</c:f>
              <c:strCache>
                <c:ptCount val="14"/>
                <c:pt idx="0">
                  <c:v>Управление изменениями</c:v>
                </c:pt>
                <c:pt idx="1">
                  <c:v>Вывод за штат и релокация</c:v>
                </c:pt>
                <c:pt idx="2">
                  <c:v>Вовлечение и удержание сотрудников</c:v>
                </c:pt>
                <c:pt idx="3">
                  <c:v>Планирование преемственности</c:v>
                </c:pt>
                <c:pt idx="4">
                  <c:v>Реструктуризация</c:v>
                </c:pt>
                <c:pt idx="5">
                  <c:v>Развитие карьеры</c:v>
                </c:pt>
                <c:pt idx="6">
                  <c:v>Планирование численности и аналитика</c:v>
                </c:pt>
                <c:pt idx="7">
                  <c:v>Выявление HiPo</c:v>
                </c:pt>
                <c:pt idx="8">
                  <c:v>Управление эффективностью</c:v>
                </c:pt>
                <c:pt idx="9">
                  <c:v>Внутренний найм и продвижение</c:v>
                </c:pt>
                <c:pt idx="10">
                  <c:v>Разработка и внедрение компетенций</c:v>
                </c:pt>
                <c:pt idx="11">
                  <c:v>Адаптация</c:v>
                </c:pt>
                <c:pt idx="12">
                  <c:v>Обучение</c:v>
                </c:pt>
                <c:pt idx="13">
                  <c:v>Внешний найм</c:v>
                </c:pt>
              </c:strCache>
            </c:strRef>
          </c:cat>
          <c:val>
            <c:numRef>
              <c:f>Лист1!$C$2:$C$15</c:f>
              <c:numCache>
                <c:formatCode>0%</c:formatCode>
                <c:ptCount val="14"/>
                <c:pt idx="0">
                  <c:v>0.45283018867924529</c:v>
                </c:pt>
                <c:pt idx="1">
                  <c:v>0.27358490566037735</c:v>
                </c:pt>
                <c:pt idx="2">
                  <c:v>0.59433962264150941</c:v>
                </c:pt>
                <c:pt idx="3">
                  <c:v>0.44339622641509435</c:v>
                </c:pt>
                <c:pt idx="4">
                  <c:v>0.35849056603773582</c:v>
                </c:pt>
                <c:pt idx="5">
                  <c:v>0.49056603773584906</c:v>
                </c:pt>
                <c:pt idx="6">
                  <c:v>0.42452830188679247</c:v>
                </c:pt>
                <c:pt idx="7">
                  <c:v>0.40566037735849059</c:v>
                </c:pt>
                <c:pt idx="8">
                  <c:v>0.41509433962264153</c:v>
                </c:pt>
                <c:pt idx="9">
                  <c:v>0.47169811320754718</c:v>
                </c:pt>
                <c:pt idx="10">
                  <c:v>0.23584905660377359</c:v>
                </c:pt>
                <c:pt idx="11">
                  <c:v>0.31132075471698112</c:v>
                </c:pt>
                <c:pt idx="12">
                  <c:v>0.26415094339622641</c:v>
                </c:pt>
                <c:pt idx="13">
                  <c:v>0.19811320754716982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75-4A58-B470-FD813075814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Никаких процессов</c:v>
                </c:pt>
              </c:strCache>
            </c:strRef>
          </c:tx>
          <c:invertIfNegative val="0"/>
          <c:cat>
            <c:strRef>
              <c:f>Лист1!$A$2:$A$15</c:f>
              <c:strCache>
                <c:ptCount val="14"/>
                <c:pt idx="0">
                  <c:v>Управление изменениями</c:v>
                </c:pt>
                <c:pt idx="1">
                  <c:v>Вывод за штат и релокация</c:v>
                </c:pt>
                <c:pt idx="2">
                  <c:v>Вовлечение и удержание сотрудников</c:v>
                </c:pt>
                <c:pt idx="3">
                  <c:v>Планирование преемственности</c:v>
                </c:pt>
                <c:pt idx="4">
                  <c:v>Реструктуризация</c:v>
                </c:pt>
                <c:pt idx="5">
                  <c:v>Развитие карьеры</c:v>
                </c:pt>
                <c:pt idx="6">
                  <c:v>Планирование численности и аналитика</c:v>
                </c:pt>
                <c:pt idx="7">
                  <c:v>Выявление HiPo</c:v>
                </c:pt>
                <c:pt idx="8">
                  <c:v>Управление эффективностью</c:v>
                </c:pt>
                <c:pt idx="9">
                  <c:v>Внутренний найм и продвижение</c:v>
                </c:pt>
                <c:pt idx="10">
                  <c:v>Разработка и внедрение компетенций</c:v>
                </c:pt>
                <c:pt idx="11">
                  <c:v>Адаптация</c:v>
                </c:pt>
                <c:pt idx="12">
                  <c:v>Обучение</c:v>
                </c:pt>
                <c:pt idx="13">
                  <c:v>Внешний найм</c:v>
                </c:pt>
              </c:strCache>
            </c:strRef>
          </c:cat>
          <c:val>
            <c:numRef>
              <c:f>Лист1!$D$2:$D$15</c:f>
              <c:numCache>
                <c:formatCode>0%</c:formatCode>
                <c:ptCount val="14"/>
                <c:pt idx="0">
                  <c:v>0.37735849056603776</c:v>
                </c:pt>
                <c:pt idx="1">
                  <c:v>0.55660377358490565</c:v>
                </c:pt>
                <c:pt idx="2">
                  <c:v>0.20754716981132076</c:v>
                </c:pt>
                <c:pt idx="3">
                  <c:v>0.330188679245283</c:v>
                </c:pt>
                <c:pt idx="4">
                  <c:v>0.35849056603773582</c:v>
                </c:pt>
                <c:pt idx="5">
                  <c:v>0.20754716981132076</c:v>
                </c:pt>
                <c:pt idx="6">
                  <c:v>0.25471698113207547</c:v>
                </c:pt>
                <c:pt idx="7">
                  <c:v>0.26415094339622641</c:v>
                </c:pt>
                <c:pt idx="8">
                  <c:v>0.18867924528301888</c:v>
                </c:pt>
                <c:pt idx="9">
                  <c:v>6.6037735849056603E-2</c:v>
                </c:pt>
                <c:pt idx="10">
                  <c:v>0.29245283018867924</c:v>
                </c:pt>
                <c:pt idx="11">
                  <c:v>4.716981132075472E-2</c:v>
                </c:pt>
                <c:pt idx="12">
                  <c:v>3.7735849056603772E-2</c:v>
                </c:pt>
                <c:pt idx="13">
                  <c:v>2.8301886792452831E-2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75-4A58-B470-FD81307581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6225152"/>
        <c:axId val="116226688"/>
      </c:barChart>
      <c:catAx>
        <c:axId val="1162251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6226688"/>
        <c:crosses val="autoZero"/>
        <c:auto val="1"/>
        <c:lblAlgn val="ctr"/>
        <c:lblOffset val="100"/>
        <c:noMultiLvlLbl val="0"/>
      </c:catAx>
      <c:valAx>
        <c:axId val="11622668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622515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Используем в настоящее время</c:v>
                </c:pt>
              </c:strCache>
            </c:strRef>
          </c:tx>
          <c:invertIfNegative val="0"/>
          <c:cat>
            <c:strRef>
              <c:f>Лист1!$A$2:$A$14</c:f>
              <c:strCache>
                <c:ptCount val="13"/>
                <c:pt idx="0">
                  <c:v>Вывод за штат и релокация</c:v>
                </c:pt>
                <c:pt idx="1">
                  <c:v>Управление изменениями</c:v>
                </c:pt>
                <c:pt idx="2">
                  <c:v>Реструктуризация</c:v>
                </c:pt>
                <c:pt idx="3">
                  <c:v>Вовлечение и удержание сотрудников</c:v>
                </c:pt>
                <c:pt idx="4">
                  <c:v>Планирование преемственности</c:v>
                </c:pt>
                <c:pt idx="5">
                  <c:v>Планирование численности и аналитика</c:v>
                </c:pt>
                <c:pt idx="6">
                  <c:v>Развитие карьеры</c:v>
                </c:pt>
                <c:pt idx="7">
                  <c:v>Выявление HiPo</c:v>
                </c:pt>
                <c:pt idx="8">
                  <c:v>Адаптация</c:v>
                </c:pt>
                <c:pt idx="9">
                  <c:v>Управление эффективностью</c:v>
                </c:pt>
                <c:pt idx="10">
                  <c:v>Обучение</c:v>
                </c:pt>
                <c:pt idx="11">
                  <c:v>Внутренний найм и продвижение</c:v>
                </c:pt>
                <c:pt idx="12">
                  <c:v>Внешний найм</c:v>
                </c:pt>
              </c:strCache>
            </c:strRef>
          </c:cat>
          <c:val>
            <c:numRef>
              <c:f>Лист1!$B$2:$B$14</c:f>
              <c:numCache>
                <c:formatCode>0%</c:formatCode>
                <c:ptCount val="13"/>
                <c:pt idx="0">
                  <c:v>0.13</c:v>
                </c:pt>
                <c:pt idx="1">
                  <c:v>0.14000000000000001</c:v>
                </c:pt>
                <c:pt idx="2">
                  <c:v>0.19</c:v>
                </c:pt>
                <c:pt idx="3">
                  <c:v>0.25</c:v>
                </c:pt>
                <c:pt idx="4">
                  <c:v>0.26</c:v>
                </c:pt>
                <c:pt idx="5">
                  <c:v>0.27</c:v>
                </c:pt>
                <c:pt idx="6">
                  <c:v>0.28999999999999998</c:v>
                </c:pt>
                <c:pt idx="7">
                  <c:v>0.35</c:v>
                </c:pt>
                <c:pt idx="8">
                  <c:v>0.4</c:v>
                </c:pt>
                <c:pt idx="9">
                  <c:v>0.4</c:v>
                </c:pt>
                <c:pt idx="10">
                  <c:v>0.47</c:v>
                </c:pt>
                <c:pt idx="11">
                  <c:v>0.57999999999999996</c:v>
                </c:pt>
                <c:pt idx="12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16-4E4B-B9B2-017F1A0993E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Планируем начать использовать в ближайшем будущем</c:v>
                </c:pt>
              </c:strCache>
            </c:strRef>
          </c:tx>
          <c:invertIfNegative val="0"/>
          <c:cat>
            <c:strRef>
              <c:f>Лист1!$A$2:$A$14</c:f>
              <c:strCache>
                <c:ptCount val="13"/>
                <c:pt idx="0">
                  <c:v>Вывод за штат и релокация</c:v>
                </c:pt>
                <c:pt idx="1">
                  <c:v>Управление изменениями</c:v>
                </c:pt>
                <c:pt idx="2">
                  <c:v>Реструктуризация</c:v>
                </c:pt>
                <c:pt idx="3">
                  <c:v>Вовлечение и удержание сотрудников</c:v>
                </c:pt>
                <c:pt idx="4">
                  <c:v>Планирование преемственности</c:v>
                </c:pt>
                <c:pt idx="5">
                  <c:v>Планирование численности и аналитика</c:v>
                </c:pt>
                <c:pt idx="6">
                  <c:v>Развитие карьеры</c:v>
                </c:pt>
                <c:pt idx="7">
                  <c:v>Выявление HiPo</c:v>
                </c:pt>
                <c:pt idx="8">
                  <c:v>Адаптация</c:v>
                </c:pt>
                <c:pt idx="9">
                  <c:v>Управление эффективностью</c:v>
                </c:pt>
                <c:pt idx="10">
                  <c:v>Обучение</c:v>
                </c:pt>
                <c:pt idx="11">
                  <c:v>Внутренний найм и продвижение</c:v>
                </c:pt>
                <c:pt idx="12">
                  <c:v>Внешний найм</c:v>
                </c:pt>
              </c:strCache>
            </c:strRef>
          </c:cat>
          <c:val>
            <c:numRef>
              <c:f>Лист1!$C$2:$C$14</c:f>
              <c:numCache>
                <c:formatCode>0%</c:formatCode>
                <c:ptCount val="13"/>
                <c:pt idx="0">
                  <c:v>0.11</c:v>
                </c:pt>
                <c:pt idx="1">
                  <c:v>0.35</c:v>
                </c:pt>
                <c:pt idx="2">
                  <c:v>0.19</c:v>
                </c:pt>
                <c:pt idx="3">
                  <c:v>0.36</c:v>
                </c:pt>
                <c:pt idx="4">
                  <c:v>0.31</c:v>
                </c:pt>
                <c:pt idx="5">
                  <c:v>0.34</c:v>
                </c:pt>
                <c:pt idx="6">
                  <c:v>0.39</c:v>
                </c:pt>
                <c:pt idx="7">
                  <c:v>0.45</c:v>
                </c:pt>
                <c:pt idx="8">
                  <c:v>0.21</c:v>
                </c:pt>
                <c:pt idx="9">
                  <c:v>0.34</c:v>
                </c:pt>
                <c:pt idx="10">
                  <c:v>0.28999999999999998</c:v>
                </c:pt>
                <c:pt idx="11">
                  <c:v>0.26</c:v>
                </c:pt>
                <c:pt idx="12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16-4E4B-B9B2-017F1A0993E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планируем использовать</c:v>
                </c:pt>
              </c:strCache>
            </c:strRef>
          </c:tx>
          <c:invertIfNegative val="0"/>
          <c:cat>
            <c:strRef>
              <c:f>Лист1!$A$2:$A$14</c:f>
              <c:strCache>
                <c:ptCount val="13"/>
                <c:pt idx="0">
                  <c:v>Вывод за штат и релокация</c:v>
                </c:pt>
                <c:pt idx="1">
                  <c:v>Управление изменениями</c:v>
                </c:pt>
                <c:pt idx="2">
                  <c:v>Реструктуризация</c:v>
                </c:pt>
                <c:pt idx="3">
                  <c:v>Вовлечение и удержание сотрудников</c:v>
                </c:pt>
                <c:pt idx="4">
                  <c:v>Планирование преемственности</c:v>
                </c:pt>
                <c:pt idx="5">
                  <c:v>Планирование численности и аналитика</c:v>
                </c:pt>
                <c:pt idx="6">
                  <c:v>Развитие карьеры</c:v>
                </c:pt>
                <c:pt idx="7">
                  <c:v>Выявление HiPo</c:v>
                </c:pt>
                <c:pt idx="8">
                  <c:v>Адаптация</c:v>
                </c:pt>
                <c:pt idx="9">
                  <c:v>Управление эффективностью</c:v>
                </c:pt>
                <c:pt idx="10">
                  <c:v>Обучение</c:v>
                </c:pt>
                <c:pt idx="11">
                  <c:v>Внутренний найм и продвижение</c:v>
                </c:pt>
                <c:pt idx="12">
                  <c:v>Внешний найм</c:v>
                </c:pt>
              </c:strCache>
            </c:strRef>
          </c:cat>
          <c:val>
            <c:numRef>
              <c:f>Лист1!$D$2:$D$14</c:f>
              <c:numCache>
                <c:formatCode>0%</c:formatCode>
                <c:ptCount val="13"/>
                <c:pt idx="0">
                  <c:v>0.76</c:v>
                </c:pt>
                <c:pt idx="1">
                  <c:v>0.51</c:v>
                </c:pt>
                <c:pt idx="2">
                  <c:v>0.62</c:v>
                </c:pt>
                <c:pt idx="3">
                  <c:v>0.39</c:v>
                </c:pt>
                <c:pt idx="4">
                  <c:v>0.43</c:v>
                </c:pt>
                <c:pt idx="5">
                  <c:v>0.39</c:v>
                </c:pt>
                <c:pt idx="6">
                  <c:v>0.32</c:v>
                </c:pt>
                <c:pt idx="7">
                  <c:v>0.2</c:v>
                </c:pt>
                <c:pt idx="8">
                  <c:v>0.39</c:v>
                </c:pt>
                <c:pt idx="9">
                  <c:v>0.26</c:v>
                </c:pt>
                <c:pt idx="10">
                  <c:v>0.24</c:v>
                </c:pt>
                <c:pt idx="11">
                  <c:v>0.16</c:v>
                </c:pt>
                <c:pt idx="12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16-4E4B-B9B2-017F1A0993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6037120"/>
        <c:axId val="116038656"/>
      </c:barChart>
      <c:catAx>
        <c:axId val="1160371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6038656"/>
        <c:crosses val="autoZero"/>
        <c:auto val="1"/>
        <c:lblAlgn val="ctr"/>
        <c:lblOffset val="100"/>
        <c:noMultiLvlLbl val="0"/>
      </c:catAx>
      <c:valAx>
        <c:axId val="11603865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603712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Согласен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2015</c:v>
                </c:pt>
              </c:numCache>
            </c:numRef>
          </c:cat>
          <c:val>
            <c:numRef>
              <c:f>Лист1!$B$2:$B$3</c:f>
              <c:numCache>
                <c:formatCode>0%</c:formatCode>
                <c:ptCount val="2"/>
                <c:pt idx="0">
                  <c:v>0.81</c:v>
                </c:pt>
                <c:pt idx="1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DE-498B-9093-A28AEA2A9BA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уверен / не знаю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2015</c:v>
                </c:pt>
              </c:numCache>
            </c:numRef>
          </c:cat>
          <c:val>
            <c:numRef>
              <c:f>Лист1!$C$2:$C$3</c:f>
              <c:numCache>
                <c:formatCode>0%</c:formatCode>
                <c:ptCount val="2"/>
                <c:pt idx="0">
                  <c:v>0.17</c:v>
                </c:pt>
                <c:pt idx="1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DE-498B-9093-A28AEA2A9BA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согласен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2015</c:v>
                </c:pt>
              </c:numCache>
            </c:numRef>
          </c:cat>
          <c:val>
            <c:numRef>
              <c:f>Лист1!$D$2:$D$3</c:f>
              <c:numCache>
                <c:formatCode>0%</c:formatCode>
                <c:ptCount val="2"/>
                <c:pt idx="0">
                  <c:v>0.02</c:v>
                </c:pt>
                <c:pt idx="1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DE-498B-9093-A28AEA2A9B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4337408"/>
        <c:axId val="234338944"/>
      </c:barChart>
      <c:catAx>
        <c:axId val="234337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34338944"/>
        <c:crosses val="autoZero"/>
        <c:auto val="1"/>
        <c:lblAlgn val="ctr"/>
        <c:lblOffset val="100"/>
        <c:noMultiLvlLbl val="0"/>
      </c:catAx>
      <c:valAx>
        <c:axId val="234338944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3433740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66381621214471"/>
          <c:y val="8.9607620615905853E-2"/>
          <c:w val="0.66714071016480281"/>
          <c:h val="0.6965782518770301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Согласен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2015</c:v>
                </c:pt>
              </c:numCache>
            </c:numRef>
          </c:cat>
          <c:val>
            <c:numRef>
              <c:f>Лист1!$B$2:$B$3</c:f>
              <c:numCache>
                <c:formatCode>0%</c:formatCode>
                <c:ptCount val="2"/>
                <c:pt idx="0">
                  <c:v>0.52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3E-4BAE-9E82-AA2F57CC941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уверен / не знаю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2015</c:v>
                </c:pt>
              </c:numCache>
            </c:numRef>
          </c:cat>
          <c:val>
            <c:numRef>
              <c:f>Лист1!$C$2:$C$3</c:f>
              <c:numCache>
                <c:formatCode>0%</c:formatCode>
                <c:ptCount val="2"/>
                <c:pt idx="0">
                  <c:v>0.4</c:v>
                </c:pt>
                <c:pt idx="1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3E-4BAE-9E82-AA2F57CC941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согласен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2015</c:v>
                </c:pt>
              </c:numCache>
            </c:numRef>
          </c:cat>
          <c:val>
            <c:numRef>
              <c:f>Лист1!$D$2:$D$3</c:f>
              <c:numCache>
                <c:formatCode>0%</c:formatCode>
                <c:ptCount val="2"/>
                <c:pt idx="0">
                  <c:v>0.08</c:v>
                </c:pt>
                <c:pt idx="1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3E-4BAE-9E82-AA2F57CC94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0150784"/>
        <c:axId val="110152320"/>
      </c:barChart>
      <c:catAx>
        <c:axId val="110150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0152320"/>
        <c:crosses val="autoZero"/>
        <c:auto val="1"/>
        <c:lblAlgn val="ctr"/>
        <c:lblOffset val="100"/>
        <c:noMultiLvlLbl val="0"/>
      </c:catAx>
      <c:valAx>
        <c:axId val="110152320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0150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66381621214471"/>
          <c:y val="8.9607620615905853E-2"/>
          <c:w val="0.66714071016480281"/>
          <c:h val="0.6965782518770301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Согласен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2015</c:v>
                </c:pt>
              </c:numCache>
            </c:numRef>
          </c:cat>
          <c:val>
            <c:numRef>
              <c:f>Лист1!$B$2:$B$3</c:f>
              <c:numCache>
                <c:formatCode>0%</c:formatCode>
                <c:ptCount val="2"/>
                <c:pt idx="0">
                  <c:v>0.52</c:v>
                </c:pt>
                <c:pt idx="1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B7-4E6F-B292-D2D9931C050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уверен / не знаю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2015</c:v>
                </c:pt>
              </c:numCache>
            </c:numRef>
          </c:cat>
          <c:val>
            <c:numRef>
              <c:f>Лист1!$C$2:$C$3</c:f>
              <c:numCache>
                <c:formatCode>0%</c:formatCode>
                <c:ptCount val="2"/>
                <c:pt idx="0">
                  <c:v>0.37</c:v>
                </c:pt>
                <c:pt idx="1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B7-4E6F-B292-D2D9931C050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согласен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2015</c:v>
                </c:pt>
              </c:numCache>
            </c:numRef>
          </c:cat>
          <c:val>
            <c:numRef>
              <c:f>Лист1!$D$2:$D$3</c:f>
              <c:numCache>
                <c:formatCode>0%</c:formatCode>
                <c:ptCount val="2"/>
                <c:pt idx="0">
                  <c:v>0.11</c:v>
                </c:pt>
                <c:pt idx="1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B7-4E6F-B292-D2D9931C05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103424"/>
        <c:axId val="112104960"/>
      </c:barChart>
      <c:catAx>
        <c:axId val="112103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2104960"/>
        <c:crosses val="autoZero"/>
        <c:auto val="1"/>
        <c:lblAlgn val="ctr"/>
        <c:lblOffset val="100"/>
        <c:noMultiLvlLbl val="0"/>
      </c:catAx>
      <c:valAx>
        <c:axId val="112104960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2103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1FA85-C1AE-46A8-BA8C-858742157C69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E4AC5-D45F-4C4B-8BF1-7D31D645A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993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Еще раз спасибо за ваше время. Мы будем рады предоставить дальнейшую информацию по всем нашим возможностям и программам, а также по новым интегрированным решениям, которые мы разрабатываем для каждого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из этапов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цикла управления талантами.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будем рады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помочь вам решить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важнейшие задачи, с которым сталкивается ваша организация в области управления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талантами. Мы предлагаем точное и объективное управление талантами, которое приносит конкретные, ощутимые и измеримые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результаты для бизнеса.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E942C-9D64-44FB-A169-646C19E619D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389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2163" y="971550"/>
            <a:ext cx="3394075" cy="2622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429FA-AEA1-4CB5-BA84-FB0F7353015F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084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0" dirty="0"/>
              <a:t>© </a:t>
            </a:r>
            <a:r>
              <a:rPr dirty="0"/>
              <a:t>2015 </a:t>
            </a:r>
            <a:r>
              <a:rPr spc="30" dirty="0"/>
              <a:t>CEB. All </a:t>
            </a:r>
            <a:r>
              <a:rPr spc="20" dirty="0"/>
              <a:t>rights </a:t>
            </a:r>
            <a:r>
              <a:rPr spc="10" dirty="0"/>
              <a:t>reserved.</a:t>
            </a:r>
            <a:r>
              <a:rPr spc="-20" dirty="0"/>
              <a:t> </a:t>
            </a:r>
            <a:r>
              <a:rPr spc="35" dirty="0">
                <a:solidFill>
                  <a:srgbClr val="191919"/>
                </a:solidFill>
                <a:latin typeface="Garamond"/>
                <a:cs typeface="Garamond"/>
              </a:rPr>
              <a:t>CLC4259515PRO</a:t>
            </a: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600" spc="15" dirty="0"/>
              <a:t>This</a:t>
            </a:r>
            <a:r>
              <a:rPr sz="600" spc="-10" dirty="0"/>
              <a:t> </a:t>
            </a:r>
            <a:r>
              <a:rPr sz="600" spc="35" dirty="0"/>
              <a:t>study</a:t>
            </a:r>
            <a:r>
              <a:rPr sz="600" spc="-10" dirty="0"/>
              <a:t> </a:t>
            </a:r>
            <a:r>
              <a:rPr sz="600" spc="35" dirty="0"/>
              <a:t>may</a:t>
            </a:r>
            <a:r>
              <a:rPr sz="600" spc="-10" dirty="0"/>
              <a:t> </a:t>
            </a:r>
            <a:r>
              <a:rPr sz="600" spc="35" dirty="0"/>
              <a:t>not</a:t>
            </a:r>
            <a:r>
              <a:rPr sz="600" spc="-10" dirty="0"/>
              <a:t> </a:t>
            </a:r>
            <a:r>
              <a:rPr sz="600" spc="45" dirty="0"/>
              <a:t>be</a:t>
            </a:r>
            <a:r>
              <a:rPr sz="600" spc="-10" dirty="0"/>
              <a:t> </a:t>
            </a:r>
            <a:r>
              <a:rPr sz="600" spc="35" dirty="0"/>
              <a:t>reproduced</a:t>
            </a:r>
            <a:r>
              <a:rPr sz="600" spc="-10" dirty="0"/>
              <a:t> </a:t>
            </a:r>
            <a:r>
              <a:rPr sz="600" spc="25" dirty="0"/>
              <a:t>or</a:t>
            </a:r>
            <a:r>
              <a:rPr sz="600" spc="-10" dirty="0"/>
              <a:t> </a:t>
            </a:r>
            <a:r>
              <a:rPr sz="600" spc="25" dirty="0"/>
              <a:t>redistributed</a:t>
            </a:r>
            <a:r>
              <a:rPr sz="600" spc="-10" dirty="0"/>
              <a:t> </a:t>
            </a:r>
            <a:r>
              <a:rPr sz="600" spc="30" dirty="0"/>
              <a:t>without</a:t>
            </a:r>
            <a:r>
              <a:rPr sz="600" spc="-10" dirty="0"/>
              <a:t> </a:t>
            </a:r>
            <a:r>
              <a:rPr sz="600" spc="30" dirty="0"/>
              <a:t>the</a:t>
            </a:r>
            <a:r>
              <a:rPr sz="600" spc="-10" dirty="0"/>
              <a:t> </a:t>
            </a:r>
            <a:r>
              <a:rPr sz="600" spc="25" dirty="0"/>
              <a:t>expressed</a:t>
            </a:r>
            <a:r>
              <a:rPr sz="600" spc="-10" dirty="0"/>
              <a:t> </a:t>
            </a:r>
            <a:r>
              <a:rPr sz="600" spc="25" dirty="0"/>
              <a:t>permission</a:t>
            </a:r>
            <a:r>
              <a:rPr sz="600" spc="-10" dirty="0"/>
              <a:t> </a:t>
            </a:r>
            <a:r>
              <a:rPr sz="600" spc="30" dirty="0"/>
              <a:t>of</a:t>
            </a:r>
            <a:r>
              <a:rPr sz="600" spc="-10" dirty="0"/>
              <a:t> </a:t>
            </a:r>
            <a:r>
              <a:rPr sz="600" spc="35" dirty="0"/>
              <a:t>CEB.</a:t>
            </a:r>
            <a:endParaRPr sz="60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85"/>
              </a:lnSpc>
            </a:pPr>
            <a:r>
              <a:rPr spc="100" dirty="0"/>
              <a:t>cebglobal.com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41910">
              <a:lnSpc>
                <a:spcPts val="910"/>
              </a:lnSpc>
            </a:pPr>
            <a:fld id="{81D60167-4931-47E6-BA6A-407CBD079E47}" type="slidenum">
              <a:rPr spc="90" dirty="0"/>
              <a:pPr marL="41910">
                <a:lnSpc>
                  <a:spcPts val="910"/>
                </a:lnSpc>
              </a:pPr>
              <a:t>‹#›</a:t>
            </a:fld>
            <a:endParaRPr spc="9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4D4D4F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50" b="1" i="0">
                <a:solidFill>
                  <a:srgbClr val="0A3F6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0" dirty="0"/>
              <a:t>© </a:t>
            </a:r>
            <a:r>
              <a:rPr dirty="0"/>
              <a:t>2015 </a:t>
            </a:r>
            <a:r>
              <a:rPr spc="30" dirty="0"/>
              <a:t>CEB. All </a:t>
            </a:r>
            <a:r>
              <a:rPr spc="20" dirty="0"/>
              <a:t>rights </a:t>
            </a:r>
            <a:r>
              <a:rPr spc="10" dirty="0"/>
              <a:t>reserved.</a:t>
            </a:r>
            <a:r>
              <a:rPr spc="-20" dirty="0"/>
              <a:t> </a:t>
            </a:r>
            <a:r>
              <a:rPr spc="35" dirty="0">
                <a:solidFill>
                  <a:srgbClr val="191919"/>
                </a:solidFill>
                <a:latin typeface="Garamond"/>
                <a:cs typeface="Garamond"/>
              </a:rPr>
              <a:t>CLC4259515PRO</a:t>
            </a: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600" spc="15" dirty="0"/>
              <a:t>This</a:t>
            </a:r>
            <a:r>
              <a:rPr sz="600" spc="-10" dirty="0"/>
              <a:t> </a:t>
            </a:r>
            <a:r>
              <a:rPr sz="600" spc="35" dirty="0"/>
              <a:t>study</a:t>
            </a:r>
            <a:r>
              <a:rPr sz="600" spc="-10" dirty="0"/>
              <a:t> </a:t>
            </a:r>
            <a:r>
              <a:rPr sz="600" spc="35" dirty="0"/>
              <a:t>may</a:t>
            </a:r>
            <a:r>
              <a:rPr sz="600" spc="-10" dirty="0"/>
              <a:t> </a:t>
            </a:r>
            <a:r>
              <a:rPr sz="600" spc="35" dirty="0"/>
              <a:t>not</a:t>
            </a:r>
            <a:r>
              <a:rPr sz="600" spc="-10" dirty="0"/>
              <a:t> </a:t>
            </a:r>
            <a:r>
              <a:rPr sz="600" spc="45" dirty="0"/>
              <a:t>be</a:t>
            </a:r>
            <a:r>
              <a:rPr sz="600" spc="-10" dirty="0"/>
              <a:t> </a:t>
            </a:r>
            <a:r>
              <a:rPr sz="600" spc="35" dirty="0"/>
              <a:t>reproduced</a:t>
            </a:r>
            <a:r>
              <a:rPr sz="600" spc="-10" dirty="0"/>
              <a:t> </a:t>
            </a:r>
            <a:r>
              <a:rPr sz="600" spc="25" dirty="0"/>
              <a:t>or</a:t>
            </a:r>
            <a:r>
              <a:rPr sz="600" spc="-10" dirty="0"/>
              <a:t> </a:t>
            </a:r>
            <a:r>
              <a:rPr sz="600" spc="25" dirty="0"/>
              <a:t>redistributed</a:t>
            </a:r>
            <a:r>
              <a:rPr sz="600" spc="-10" dirty="0"/>
              <a:t> </a:t>
            </a:r>
            <a:r>
              <a:rPr sz="600" spc="30" dirty="0"/>
              <a:t>without</a:t>
            </a:r>
            <a:r>
              <a:rPr sz="600" spc="-10" dirty="0"/>
              <a:t> </a:t>
            </a:r>
            <a:r>
              <a:rPr sz="600" spc="30" dirty="0"/>
              <a:t>the</a:t>
            </a:r>
            <a:r>
              <a:rPr sz="600" spc="-10" dirty="0"/>
              <a:t> </a:t>
            </a:r>
            <a:r>
              <a:rPr sz="600" spc="25" dirty="0"/>
              <a:t>expressed</a:t>
            </a:r>
            <a:r>
              <a:rPr sz="600" spc="-10" dirty="0"/>
              <a:t> </a:t>
            </a:r>
            <a:r>
              <a:rPr sz="600" spc="25" dirty="0"/>
              <a:t>permission</a:t>
            </a:r>
            <a:r>
              <a:rPr sz="600" spc="-10" dirty="0"/>
              <a:t> </a:t>
            </a:r>
            <a:r>
              <a:rPr sz="600" spc="30" dirty="0"/>
              <a:t>of</a:t>
            </a:r>
            <a:r>
              <a:rPr sz="600" spc="-10" dirty="0"/>
              <a:t> </a:t>
            </a:r>
            <a:r>
              <a:rPr sz="600" spc="35" dirty="0"/>
              <a:t>CEB.</a:t>
            </a:r>
            <a:endParaRPr sz="60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85"/>
              </a:lnSpc>
            </a:pPr>
            <a:r>
              <a:rPr spc="100" dirty="0"/>
              <a:t>cebglobal.com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41910">
              <a:lnSpc>
                <a:spcPts val="910"/>
              </a:lnSpc>
            </a:pPr>
            <a:fld id="{81D60167-4931-47E6-BA6A-407CBD079E47}" type="slidenum">
              <a:rPr spc="90" dirty="0"/>
              <a:pPr marL="41910">
                <a:lnSpc>
                  <a:spcPts val="910"/>
                </a:lnSpc>
              </a:pPr>
              <a:t>‹#›</a:t>
            </a:fld>
            <a:endParaRPr spc="9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4D4D4F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6174" y="2771630"/>
            <a:ext cx="3683000" cy="4003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1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0" dirty="0"/>
              <a:t>© </a:t>
            </a:r>
            <a:r>
              <a:rPr dirty="0"/>
              <a:t>2015 </a:t>
            </a:r>
            <a:r>
              <a:rPr spc="30" dirty="0"/>
              <a:t>CEB. All </a:t>
            </a:r>
            <a:r>
              <a:rPr spc="20" dirty="0"/>
              <a:t>rights </a:t>
            </a:r>
            <a:r>
              <a:rPr spc="10" dirty="0"/>
              <a:t>reserved.</a:t>
            </a:r>
            <a:r>
              <a:rPr spc="-20" dirty="0"/>
              <a:t> </a:t>
            </a:r>
            <a:r>
              <a:rPr spc="35" dirty="0">
                <a:solidFill>
                  <a:srgbClr val="191919"/>
                </a:solidFill>
                <a:latin typeface="Garamond"/>
                <a:cs typeface="Garamond"/>
              </a:rPr>
              <a:t>CLC4259515PRO</a:t>
            </a: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600" spc="15" dirty="0"/>
              <a:t>This</a:t>
            </a:r>
            <a:r>
              <a:rPr sz="600" spc="-10" dirty="0"/>
              <a:t> </a:t>
            </a:r>
            <a:r>
              <a:rPr sz="600" spc="35" dirty="0"/>
              <a:t>study</a:t>
            </a:r>
            <a:r>
              <a:rPr sz="600" spc="-10" dirty="0"/>
              <a:t> </a:t>
            </a:r>
            <a:r>
              <a:rPr sz="600" spc="35" dirty="0"/>
              <a:t>may</a:t>
            </a:r>
            <a:r>
              <a:rPr sz="600" spc="-10" dirty="0"/>
              <a:t> </a:t>
            </a:r>
            <a:r>
              <a:rPr sz="600" spc="35" dirty="0"/>
              <a:t>not</a:t>
            </a:r>
            <a:r>
              <a:rPr sz="600" spc="-10" dirty="0"/>
              <a:t> </a:t>
            </a:r>
            <a:r>
              <a:rPr sz="600" spc="45" dirty="0"/>
              <a:t>be</a:t>
            </a:r>
            <a:r>
              <a:rPr sz="600" spc="-10" dirty="0"/>
              <a:t> </a:t>
            </a:r>
            <a:r>
              <a:rPr sz="600" spc="35" dirty="0"/>
              <a:t>reproduced</a:t>
            </a:r>
            <a:r>
              <a:rPr sz="600" spc="-10" dirty="0"/>
              <a:t> </a:t>
            </a:r>
            <a:r>
              <a:rPr sz="600" spc="25" dirty="0"/>
              <a:t>or</a:t>
            </a:r>
            <a:r>
              <a:rPr sz="600" spc="-10" dirty="0"/>
              <a:t> </a:t>
            </a:r>
            <a:r>
              <a:rPr sz="600" spc="25" dirty="0"/>
              <a:t>redistributed</a:t>
            </a:r>
            <a:r>
              <a:rPr sz="600" spc="-10" dirty="0"/>
              <a:t> </a:t>
            </a:r>
            <a:r>
              <a:rPr sz="600" spc="30" dirty="0"/>
              <a:t>without</a:t>
            </a:r>
            <a:r>
              <a:rPr sz="600" spc="-10" dirty="0"/>
              <a:t> </a:t>
            </a:r>
            <a:r>
              <a:rPr sz="600" spc="30" dirty="0"/>
              <a:t>the</a:t>
            </a:r>
            <a:r>
              <a:rPr sz="600" spc="-10" dirty="0"/>
              <a:t> </a:t>
            </a:r>
            <a:r>
              <a:rPr sz="600" spc="25" dirty="0"/>
              <a:t>expressed</a:t>
            </a:r>
            <a:r>
              <a:rPr sz="600" spc="-10" dirty="0"/>
              <a:t> </a:t>
            </a:r>
            <a:r>
              <a:rPr sz="600" spc="25" dirty="0"/>
              <a:t>permission</a:t>
            </a:r>
            <a:r>
              <a:rPr sz="600" spc="-10" dirty="0"/>
              <a:t> </a:t>
            </a:r>
            <a:r>
              <a:rPr sz="600" spc="30" dirty="0"/>
              <a:t>of</a:t>
            </a:r>
            <a:r>
              <a:rPr sz="600" spc="-10" dirty="0"/>
              <a:t> </a:t>
            </a:r>
            <a:r>
              <a:rPr sz="600" spc="35" dirty="0"/>
              <a:t>CEB.</a:t>
            </a:r>
            <a:endParaRPr sz="60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85"/>
              </a:lnSpc>
            </a:pPr>
            <a:r>
              <a:rPr spc="100" dirty="0"/>
              <a:t>cebglobal.com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41910">
              <a:lnSpc>
                <a:spcPts val="910"/>
              </a:lnSpc>
            </a:pPr>
            <a:fld id="{81D60167-4931-47E6-BA6A-407CBD079E47}" type="slidenum">
              <a:rPr spc="90" dirty="0"/>
              <a:pPr marL="41910">
                <a:lnSpc>
                  <a:spcPts val="910"/>
                </a:lnSpc>
              </a:pPr>
              <a:t>‹#›</a:t>
            </a:fld>
            <a:endParaRPr spc="9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4D4D4F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0" dirty="0"/>
              <a:t>© </a:t>
            </a:r>
            <a:r>
              <a:rPr dirty="0"/>
              <a:t>2015 </a:t>
            </a:r>
            <a:r>
              <a:rPr spc="30" dirty="0"/>
              <a:t>CEB. All </a:t>
            </a:r>
            <a:r>
              <a:rPr spc="20" dirty="0"/>
              <a:t>rights </a:t>
            </a:r>
            <a:r>
              <a:rPr spc="10" dirty="0"/>
              <a:t>reserved.</a:t>
            </a:r>
            <a:r>
              <a:rPr spc="-20" dirty="0"/>
              <a:t> </a:t>
            </a:r>
            <a:r>
              <a:rPr spc="35" dirty="0">
                <a:solidFill>
                  <a:srgbClr val="191919"/>
                </a:solidFill>
                <a:latin typeface="Garamond"/>
                <a:cs typeface="Garamond"/>
              </a:rPr>
              <a:t>CLC4259515PRO</a:t>
            </a: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600" spc="15" dirty="0"/>
              <a:t>This</a:t>
            </a:r>
            <a:r>
              <a:rPr sz="600" spc="-10" dirty="0"/>
              <a:t> </a:t>
            </a:r>
            <a:r>
              <a:rPr sz="600" spc="35" dirty="0"/>
              <a:t>study</a:t>
            </a:r>
            <a:r>
              <a:rPr sz="600" spc="-10" dirty="0"/>
              <a:t> </a:t>
            </a:r>
            <a:r>
              <a:rPr sz="600" spc="35" dirty="0"/>
              <a:t>may</a:t>
            </a:r>
            <a:r>
              <a:rPr sz="600" spc="-10" dirty="0"/>
              <a:t> </a:t>
            </a:r>
            <a:r>
              <a:rPr sz="600" spc="35" dirty="0"/>
              <a:t>not</a:t>
            </a:r>
            <a:r>
              <a:rPr sz="600" spc="-10" dirty="0"/>
              <a:t> </a:t>
            </a:r>
            <a:r>
              <a:rPr sz="600" spc="45" dirty="0"/>
              <a:t>be</a:t>
            </a:r>
            <a:r>
              <a:rPr sz="600" spc="-10" dirty="0"/>
              <a:t> </a:t>
            </a:r>
            <a:r>
              <a:rPr sz="600" spc="35" dirty="0"/>
              <a:t>reproduced</a:t>
            </a:r>
            <a:r>
              <a:rPr sz="600" spc="-10" dirty="0"/>
              <a:t> </a:t>
            </a:r>
            <a:r>
              <a:rPr sz="600" spc="25" dirty="0"/>
              <a:t>or</a:t>
            </a:r>
            <a:r>
              <a:rPr sz="600" spc="-10" dirty="0"/>
              <a:t> </a:t>
            </a:r>
            <a:r>
              <a:rPr sz="600" spc="25" dirty="0"/>
              <a:t>redistributed</a:t>
            </a:r>
            <a:r>
              <a:rPr sz="600" spc="-10" dirty="0"/>
              <a:t> </a:t>
            </a:r>
            <a:r>
              <a:rPr sz="600" spc="30" dirty="0"/>
              <a:t>without</a:t>
            </a:r>
            <a:r>
              <a:rPr sz="600" spc="-10" dirty="0"/>
              <a:t> </a:t>
            </a:r>
            <a:r>
              <a:rPr sz="600" spc="30" dirty="0"/>
              <a:t>the</a:t>
            </a:r>
            <a:r>
              <a:rPr sz="600" spc="-10" dirty="0"/>
              <a:t> </a:t>
            </a:r>
            <a:r>
              <a:rPr sz="600" spc="25" dirty="0"/>
              <a:t>expressed</a:t>
            </a:r>
            <a:r>
              <a:rPr sz="600" spc="-10" dirty="0"/>
              <a:t> </a:t>
            </a:r>
            <a:r>
              <a:rPr sz="600" spc="25" dirty="0"/>
              <a:t>permission</a:t>
            </a:r>
            <a:r>
              <a:rPr sz="600" spc="-10" dirty="0"/>
              <a:t> </a:t>
            </a:r>
            <a:r>
              <a:rPr sz="600" spc="30" dirty="0"/>
              <a:t>of</a:t>
            </a:r>
            <a:r>
              <a:rPr sz="600" spc="-10" dirty="0"/>
              <a:t> </a:t>
            </a:r>
            <a:r>
              <a:rPr sz="600" spc="35" dirty="0"/>
              <a:t>CEB.</a:t>
            </a:r>
            <a:endParaRPr sz="60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85"/>
              </a:lnSpc>
            </a:pPr>
            <a:r>
              <a:rPr spc="100" dirty="0"/>
              <a:t>cebglobal.com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41910">
              <a:lnSpc>
                <a:spcPts val="910"/>
              </a:lnSpc>
            </a:pPr>
            <a:fld id="{81D60167-4931-47E6-BA6A-407CBD079E47}" type="slidenum">
              <a:rPr spc="90" dirty="0"/>
              <a:pPr marL="41910">
                <a:lnSpc>
                  <a:spcPts val="910"/>
                </a:lnSpc>
              </a:pPr>
              <a:t>‹#›</a:t>
            </a:fld>
            <a:endParaRPr spc="9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058400" cy="7772400"/>
          </a:xfrm>
          <a:custGeom>
            <a:avLst/>
            <a:gdLst/>
            <a:ahLst/>
            <a:cxnLst/>
            <a:rect l="l" t="t" r="r" b="b"/>
            <a:pathLst>
              <a:path w="10058400" h="7772400">
                <a:moveTo>
                  <a:pt x="10058400" y="7772400"/>
                </a:moveTo>
                <a:lnTo>
                  <a:pt x="0" y="7772400"/>
                </a:lnTo>
                <a:lnTo>
                  <a:pt x="0" y="0"/>
                </a:lnTo>
                <a:lnTo>
                  <a:pt x="10058400" y="0"/>
                </a:lnTo>
                <a:lnTo>
                  <a:pt x="10058400" y="777240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0058400" cy="7772400"/>
          </a:xfrm>
          <a:custGeom>
            <a:avLst/>
            <a:gdLst/>
            <a:ahLst/>
            <a:cxnLst/>
            <a:rect l="l" t="t" r="r" b="b"/>
            <a:pathLst>
              <a:path w="10058400" h="7772400">
                <a:moveTo>
                  <a:pt x="10058400" y="7772400"/>
                </a:moveTo>
                <a:lnTo>
                  <a:pt x="0" y="7772400"/>
                </a:lnTo>
                <a:lnTo>
                  <a:pt x="0" y="0"/>
                </a:lnTo>
                <a:lnTo>
                  <a:pt x="10058400" y="0"/>
                </a:lnTo>
                <a:lnTo>
                  <a:pt x="10058400" y="7772400"/>
                </a:lnTo>
              </a:path>
            </a:pathLst>
          </a:custGeom>
          <a:ln w="12700">
            <a:solidFill>
              <a:srgbClr val="F439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0" dirty="0"/>
              <a:t>© </a:t>
            </a:r>
            <a:r>
              <a:rPr dirty="0"/>
              <a:t>2015 </a:t>
            </a:r>
            <a:r>
              <a:rPr spc="30" dirty="0"/>
              <a:t>CEB. All </a:t>
            </a:r>
            <a:r>
              <a:rPr spc="20" dirty="0"/>
              <a:t>rights </a:t>
            </a:r>
            <a:r>
              <a:rPr spc="10" dirty="0"/>
              <a:t>reserved.</a:t>
            </a:r>
            <a:r>
              <a:rPr spc="-20" dirty="0"/>
              <a:t> </a:t>
            </a:r>
            <a:r>
              <a:rPr spc="35" dirty="0">
                <a:solidFill>
                  <a:srgbClr val="191919"/>
                </a:solidFill>
                <a:latin typeface="Garamond"/>
                <a:cs typeface="Garamond"/>
              </a:rPr>
              <a:t>CLC4259515PRO</a:t>
            </a: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600" spc="15" dirty="0"/>
              <a:t>This</a:t>
            </a:r>
            <a:r>
              <a:rPr sz="600" spc="-10" dirty="0"/>
              <a:t> </a:t>
            </a:r>
            <a:r>
              <a:rPr sz="600" spc="35" dirty="0"/>
              <a:t>study</a:t>
            </a:r>
            <a:r>
              <a:rPr sz="600" spc="-10" dirty="0"/>
              <a:t> </a:t>
            </a:r>
            <a:r>
              <a:rPr sz="600" spc="35" dirty="0"/>
              <a:t>may</a:t>
            </a:r>
            <a:r>
              <a:rPr sz="600" spc="-10" dirty="0"/>
              <a:t> </a:t>
            </a:r>
            <a:r>
              <a:rPr sz="600" spc="35" dirty="0"/>
              <a:t>not</a:t>
            </a:r>
            <a:r>
              <a:rPr sz="600" spc="-10" dirty="0"/>
              <a:t> </a:t>
            </a:r>
            <a:r>
              <a:rPr sz="600" spc="45" dirty="0"/>
              <a:t>be</a:t>
            </a:r>
            <a:r>
              <a:rPr sz="600" spc="-10" dirty="0"/>
              <a:t> </a:t>
            </a:r>
            <a:r>
              <a:rPr sz="600" spc="35" dirty="0"/>
              <a:t>reproduced</a:t>
            </a:r>
            <a:r>
              <a:rPr sz="600" spc="-10" dirty="0"/>
              <a:t> </a:t>
            </a:r>
            <a:r>
              <a:rPr sz="600" spc="25" dirty="0"/>
              <a:t>or</a:t>
            </a:r>
            <a:r>
              <a:rPr sz="600" spc="-10" dirty="0"/>
              <a:t> </a:t>
            </a:r>
            <a:r>
              <a:rPr sz="600" spc="25" dirty="0"/>
              <a:t>redistributed</a:t>
            </a:r>
            <a:r>
              <a:rPr sz="600" spc="-10" dirty="0"/>
              <a:t> </a:t>
            </a:r>
            <a:r>
              <a:rPr sz="600" spc="30" dirty="0"/>
              <a:t>without</a:t>
            </a:r>
            <a:r>
              <a:rPr sz="600" spc="-10" dirty="0"/>
              <a:t> </a:t>
            </a:r>
            <a:r>
              <a:rPr sz="600" spc="30" dirty="0"/>
              <a:t>the</a:t>
            </a:r>
            <a:r>
              <a:rPr sz="600" spc="-10" dirty="0"/>
              <a:t> </a:t>
            </a:r>
            <a:r>
              <a:rPr sz="600" spc="25" dirty="0"/>
              <a:t>expressed</a:t>
            </a:r>
            <a:r>
              <a:rPr sz="600" spc="-10" dirty="0"/>
              <a:t> </a:t>
            </a:r>
            <a:r>
              <a:rPr sz="600" spc="25" dirty="0"/>
              <a:t>permission</a:t>
            </a:r>
            <a:r>
              <a:rPr sz="600" spc="-10" dirty="0"/>
              <a:t> </a:t>
            </a:r>
            <a:r>
              <a:rPr sz="600" spc="30" dirty="0"/>
              <a:t>of</a:t>
            </a:r>
            <a:r>
              <a:rPr sz="600" spc="-10" dirty="0"/>
              <a:t> </a:t>
            </a:r>
            <a:r>
              <a:rPr sz="600" spc="35" dirty="0"/>
              <a:t>CEB.</a:t>
            </a:r>
            <a:endParaRPr sz="60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85"/>
              </a:lnSpc>
            </a:pPr>
            <a:r>
              <a:rPr spc="100" dirty="0"/>
              <a:t>cebglobal.com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41910">
              <a:lnSpc>
                <a:spcPts val="910"/>
              </a:lnSpc>
            </a:pPr>
            <a:fld id="{81D60167-4931-47E6-BA6A-407CBD079E47}" type="slidenum">
              <a:rPr spc="90" dirty="0"/>
              <a:pPr marL="41910">
                <a:lnSpc>
                  <a:spcPts val="910"/>
                </a:lnSpc>
              </a:pPr>
              <a:t>‹#›</a:t>
            </a:fld>
            <a:endParaRPr spc="9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 txBox="1">
            <a:spLocks/>
          </p:cNvSpPr>
          <p:nvPr userDrawn="1"/>
        </p:nvSpPr>
        <p:spPr bwMode="auto">
          <a:xfrm>
            <a:off x="4841265" y="7289782"/>
            <a:ext cx="391160" cy="158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018824" rtl="0" eaLnBrk="1" fontAlgn="base" latinLnBrk="0" hangingPunct="1">
              <a:lnSpc>
                <a:spcPts val="100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2A681-4B47-2142-BE3B-540FB37443A1}" type="slidenum">
              <a:rPr kumimoji="0" lang="en-GB" sz="1100" b="0" i="0" u="none" strike="noStrike" kern="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1018824" rtl="0" eaLnBrk="1" fontAlgn="base" latinLnBrk="0" hangingPunct="1">
                <a:lnSpc>
                  <a:spcPts val="100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2920" y="1536386"/>
            <a:ext cx="9039419" cy="13619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667763"/>
            <a:ext cx="9050813" cy="415498"/>
          </a:xfrm>
          <a:prstGeom prst="rect">
            <a:avLst/>
          </a:prstGeom>
        </p:spPr>
        <p:txBody>
          <a:bodyPr lIns="0" anchor="b" anchorCtr="0"/>
          <a:lstStyle>
            <a:lvl1pPr>
              <a:defRPr sz="2700">
                <a:solidFill>
                  <a:srgbClr val="0A3F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Enter Slide Title 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97521" y="1161139"/>
            <a:ext cx="9057959" cy="0"/>
          </a:xfrm>
          <a:prstGeom prst="line">
            <a:avLst/>
          </a:prstGeom>
          <a:ln w="130175" cmpd="sng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4" descr="\\prd-inf-cifs-2\CPS_To_US\India Owned Projects\Design Studio\14 3070 CEB143070PPT Corporate PPT Template New VID\Images\SHL_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9" y="7132395"/>
            <a:ext cx="2346960" cy="31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819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Bullet_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09139" y="1517744"/>
            <a:ext cx="6551580" cy="1877950"/>
          </a:xfrm>
          <a:prstGeom prst="rect">
            <a:avLst/>
          </a:prstGeom>
        </p:spPr>
        <p:txBody>
          <a:bodyPr/>
          <a:lstStyle>
            <a:lvl1pPr marL="231712" marR="0" indent="-231712" algn="l" defTabSz="1018824" rtl="0" eaLnBrk="1" fontAlgn="base" latinLnBrk="0" hangingPunct="1">
              <a:lnSpc>
                <a:spcPct val="110000"/>
              </a:lnSpc>
              <a:spcBef>
                <a:spcPts val="780"/>
              </a:spcBef>
              <a:spcAft>
                <a:spcPct val="0"/>
              </a:spcAft>
              <a:buClr>
                <a:srgbClr val="4D4F53"/>
              </a:buClr>
              <a:buSzTx/>
              <a:buFont typeface="Wingdings" charset="2"/>
              <a:buChar char="§"/>
              <a:tabLst/>
              <a:defRPr lang="en-US" sz="2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43967" marR="0" indent="-210487" algn="l" defTabSz="1018824" rtl="0" eaLnBrk="1" fontAlgn="base" latinLnBrk="0" hangingPunct="1">
              <a:lnSpc>
                <a:spcPct val="110000"/>
              </a:lnSpc>
              <a:spcBef>
                <a:spcPts val="669"/>
              </a:spcBef>
              <a:spcAft>
                <a:spcPct val="0"/>
              </a:spcAft>
              <a:buClr>
                <a:srgbClr val="4D4F53"/>
              </a:buClr>
              <a:buSzTx/>
              <a:buFont typeface="Lucida Grande"/>
              <a:buChar char="−"/>
              <a:tabLst/>
              <a:defRPr>
                <a:latin typeface="Arial"/>
                <a:cs typeface="Arial"/>
              </a:defRPr>
            </a:lvl2pPr>
            <a:lvl3pPr marL="661528" marR="0" indent="-215793" algn="l" defTabSz="1018824" rtl="0" eaLnBrk="1" fontAlgn="base" latinLnBrk="0" hangingPunct="1">
              <a:lnSpc>
                <a:spcPct val="110000"/>
              </a:lnSpc>
              <a:spcBef>
                <a:spcPts val="557"/>
              </a:spcBef>
              <a:spcAft>
                <a:spcPct val="0"/>
              </a:spcAft>
              <a:buClr>
                <a:srgbClr val="4D4F53"/>
              </a:buClr>
              <a:buSzTx/>
              <a:buFont typeface="Wingdings" charset="2"/>
              <a:buChar char="§"/>
              <a:tabLst/>
              <a:defRPr sz="1800">
                <a:latin typeface="Arial"/>
                <a:cs typeface="Arial"/>
              </a:defRPr>
            </a:lvl3pPr>
            <a:lvl4pPr marL="879090" marR="0" indent="-215793" algn="l" defTabSz="1018824" rtl="0" eaLnBrk="1" fontAlgn="base" latinLnBrk="0" hangingPunct="1">
              <a:lnSpc>
                <a:spcPct val="110000"/>
              </a:lnSpc>
              <a:spcBef>
                <a:spcPts val="557"/>
              </a:spcBef>
              <a:spcAft>
                <a:spcPct val="0"/>
              </a:spcAft>
              <a:buClr>
                <a:srgbClr val="4D4F53"/>
              </a:buClr>
              <a:buSzTx/>
              <a:buFont typeface="Lucida Grande"/>
              <a:buChar char="−"/>
              <a:tabLst/>
              <a:defRPr sz="1600">
                <a:latin typeface="Arial"/>
                <a:cs typeface="Arial"/>
              </a:defRPr>
            </a:lvl4pPr>
            <a:lvl5pPr marL="1098421" marR="0" indent="-217562" algn="l" defTabSz="1018824" rtl="0" eaLnBrk="1" fontAlgn="base" latinLnBrk="0" hangingPunct="1">
              <a:lnSpc>
                <a:spcPct val="110000"/>
              </a:lnSpc>
              <a:spcBef>
                <a:spcPts val="557"/>
              </a:spcBef>
              <a:spcAft>
                <a:spcPct val="0"/>
              </a:spcAft>
              <a:buClr>
                <a:srgbClr val="4D4F53"/>
              </a:buClr>
              <a:buSzTx/>
              <a:buFont typeface="Wingdings" charset="2"/>
              <a:buChar char="§"/>
              <a:tabLst/>
              <a:defRPr sz="1600">
                <a:latin typeface="Arial"/>
                <a:cs typeface="Arial"/>
              </a:defRPr>
            </a:lvl5pPr>
          </a:lstStyle>
          <a:p>
            <a:pPr marL="231712" marR="0" lvl="0" indent="-231712" algn="l" defTabSz="1018824" rtl="0" eaLnBrk="1" fontAlgn="base" latinLnBrk="0" hangingPunct="1">
              <a:lnSpc>
                <a:spcPct val="110000"/>
              </a:lnSpc>
              <a:spcBef>
                <a:spcPts val="780"/>
              </a:spcBef>
              <a:spcAft>
                <a:spcPct val="0"/>
              </a:spcAft>
              <a:buClr>
                <a:srgbClr val="4D4F5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Click to enter text</a:t>
            </a:r>
          </a:p>
          <a:p>
            <a:pPr marL="443967" marR="0" lvl="1" indent="-210487" algn="l" defTabSz="1018824" rtl="0" eaLnBrk="1" fontAlgn="base" latinLnBrk="0" hangingPunct="1">
              <a:lnSpc>
                <a:spcPct val="110000"/>
              </a:lnSpc>
              <a:spcBef>
                <a:spcPts val="669"/>
              </a:spcBef>
              <a:spcAft>
                <a:spcPct val="0"/>
              </a:spcAft>
              <a:buClr>
                <a:srgbClr val="4D4F53"/>
              </a:buClr>
              <a:buSzTx/>
              <a:buFont typeface="Lucida Grande"/>
              <a:buChar char="−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Second level</a:t>
            </a:r>
          </a:p>
          <a:p>
            <a:pPr marL="661528" marR="0" lvl="2" indent="-215793" algn="l" defTabSz="1018824" rtl="0" eaLnBrk="1" fontAlgn="base" latinLnBrk="0" hangingPunct="1">
              <a:lnSpc>
                <a:spcPct val="110000"/>
              </a:lnSpc>
              <a:spcBef>
                <a:spcPts val="557"/>
              </a:spcBef>
              <a:spcAft>
                <a:spcPct val="0"/>
              </a:spcAft>
              <a:buClr>
                <a:srgbClr val="4D4F5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Third level</a:t>
            </a:r>
          </a:p>
          <a:p>
            <a:pPr marL="879090" marR="0" lvl="3" indent="-215793" algn="l" defTabSz="1018824" rtl="0" eaLnBrk="1" fontAlgn="base" latinLnBrk="0" hangingPunct="1">
              <a:lnSpc>
                <a:spcPct val="110000"/>
              </a:lnSpc>
              <a:spcBef>
                <a:spcPts val="557"/>
              </a:spcBef>
              <a:spcAft>
                <a:spcPct val="0"/>
              </a:spcAft>
              <a:buClr>
                <a:srgbClr val="4D4F53"/>
              </a:buClr>
              <a:buSzTx/>
              <a:buFont typeface="Lucida Grande"/>
              <a:buChar char="−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Fourth level</a:t>
            </a:r>
          </a:p>
          <a:p>
            <a:pPr marL="1098421" marR="0" lvl="4" indent="-217562" algn="l" defTabSz="1018824" rtl="0" eaLnBrk="1" fontAlgn="base" latinLnBrk="0" hangingPunct="1">
              <a:lnSpc>
                <a:spcPct val="110000"/>
              </a:lnSpc>
              <a:spcBef>
                <a:spcPts val="557"/>
              </a:spcBef>
              <a:spcAft>
                <a:spcPct val="0"/>
              </a:spcAft>
              <a:buClr>
                <a:srgbClr val="4D4F5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Fifth level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" name="Line 10"/>
          <p:cNvSpPr>
            <a:spLocks noChangeShapeType="1"/>
          </p:cNvSpPr>
          <p:nvPr userDrawn="1"/>
        </p:nvSpPr>
        <p:spPr bwMode="auto">
          <a:xfrm>
            <a:off x="2723382" y="1554482"/>
            <a:ext cx="0" cy="5440679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lIns="113517" tIns="56758" rIns="113517" bIns="56758"/>
          <a:lstStyle/>
          <a:p>
            <a:pPr>
              <a:lnSpc>
                <a:spcPts val="1862"/>
              </a:lnSpc>
              <a:defRPr/>
            </a:pP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57" charset="0"/>
              <a:ea typeface="ＭＳ Ｐゴシック" pitchFamily="57" charset="-128"/>
              <a:cs typeface="ＭＳ Ｐゴシック" pitchFamily="57" charset="-128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99897" y="1536385"/>
            <a:ext cx="1926891" cy="1704171"/>
          </a:xfrm>
          <a:prstGeom prst="rect">
            <a:avLst/>
          </a:prstGeom>
        </p:spPr>
        <p:txBody>
          <a:bodyPr lIns="0" tIns="0" rIns="0" anchor="t">
            <a:noAutofit/>
          </a:bodyPr>
          <a:lstStyle>
            <a:lvl1pPr marL="0" marR="0" indent="0" algn="l" defTabSz="113517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675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35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027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7034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379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055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9731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406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13517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add main point in full sentence format;  limit to no more than six lines [Arial 16].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667763"/>
            <a:ext cx="9050813" cy="415498"/>
          </a:xfrm>
          <a:prstGeom prst="rect">
            <a:avLst/>
          </a:prstGeom>
        </p:spPr>
        <p:txBody>
          <a:bodyPr lIns="0" anchor="b" anchorCtr="0"/>
          <a:lstStyle>
            <a:lvl1pPr>
              <a:defRPr sz="2700">
                <a:solidFill>
                  <a:srgbClr val="0A3F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Enter Slide Title 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97521" y="1161139"/>
            <a:ext cx="9057959" cy="0"/>
          </a:xfrm>
          <a:prstGeom prst="line">
            <a:avLst/>
          </a:prstGeom>
          <a:ln w="130175" cmpd="sng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/>
          <p:cNvSpPr txBox="1">
            <a:spLocks/>
          </p:cNvSpPr>
          <p:nvPr userDrawn="1"/>
        </p:nvSpPr>
        <p:spPr bwMode="auto">
          <a:xfrm>
            <a:off x="4841265" y="7289782"/>
            <a:ext cx="391160" cy="158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018824" rtl="0" eaLnBrk="1" fontAlgn="base" latinLnBrk="0" hangingPunct="1">
              <a:lnSpc>
                <a:spcPts val="100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2A681-4B47-2142-BE3B-540FB37443A1}" type="slidenum">
              <a:rPr kumimoji="0" lang="en-GB" sz="1100" b="0" i="0" u="none" strike="noStrike" kern="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1018824" rtl="0" eaLnBrk="1" fontAlgn="base" latinLnBrk="0" hangingPunct="1">
                <a:lnSpc>
                  <a:spcPts val="100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3" name="Picture 4" descr="\\prd-inf-cifs-2\CPS_To_US\India Owned Projects\Design Studio\14 3070 CEB143070PPT Corporate PPT Template New VID\Images\SHL_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9" y="7132395"/>
            <a:ext cx="2346960" cy="31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193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 userDrawn="1"/>
        </p:nvSpPr>
        <p:spPr>
          <a:xfrm>
            <a:off x="2743084" y="3771939"/>
            <a:ext cx="205819" cy="379876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100782" cy="8168641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07999" y="721947"/>
            <a:ext cx="3538219" cy="1210873"/>
          </a:xfrm>
          <a:prstGeom prst="rect">
            <a:avLst/>
          </a:prstGeom>
        </p:spPr>
        <p:txBody>
          <a:bodyPr vert="horz" lIns="0" rIns="0" bIns="101882" anchor="b"/>
          <a:lstStyle>
            <a:lvl1pPr marL="0" marR="0" indent="0" algn="l" defTabSz="50941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800" b="1">
                <a:solidFill>
                  <a:srgbClr val="0A3F6B"/>
                </a:solidFill>
              </a:defRPr>
            </a:lvl2pPr>
            <a:lvl3pPr>
              <a:defRPr sz="3800" b="1">
                <a:solidFill>
                  <a:srgbClr val="0A3F6B"/>
                </a:solidFill>
              </a:defRPr>
            </a:lvl3pPr>
            <a:lvl4pPr>
              <a:defRPr sz="3800" b="1">
                <a:solidFill>
                  <a:srgbClr val="0A3F6B"/>
                </a:solidFill>
              </a:defRPr>
            </a:lvl4pPr>
            <a:lvl5pPr>
              <a:defRPr sz="3800" b="1">
                <a:solidFill>
                  <a:srgbClr val="0A3F6B"/>
                </a:solidFill>
              </a:defRPr>
            </a:lvl5pPr>
          </a:lstStyle>
          <a:p>
            <a:pPr marL="0" marR="0" lvl="0" indent="0" algn="l" defTabSz="50941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Enter Title; Two Lines Only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07999" y="2047891"/>
            <a:ext cx="1785317" cy="0"/>
          </a:xfrm>
          <a:prstGeom prst="line">
            <a:avLst/>
          </a:prstGeom>
          <a:ln w="177800" cmpd="sng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07999" y="2246654"/>
            <a:ext cx="3538219" cy="276999"/>
          </a:xfrm>
          <a:prstGeom prst="rect">
            <a:avLst/>
          </a:prstGeom>
        </p:spPr>
        <p:txBody>
          <a:bodyPr vert="horz" lIns="0" anchor="t"/>
          <a:lstStyle>
            <a:lvl1pPr marL="0" indent="0">
              <a:buFontTx/>
              <a:buNone/>
              <a:defRPr sz="1800" b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3800" b="1">
                <a:solidFill>
                  <a:srgbClr val="0A3F6B"/>
                </a:solidFill>
              </a:defRPr>
            </a:lvl2pPr>
            <a:lvl3pPr>
              <a:defRPr sz="3800" b="1">
                <a:solidFill>
                  <a:srgbClr val="0A3F6B"/>
                </a:solidFill>
              </a:defRPr>
            </a:lvl3pPr>
            <a:lvl4pPr>
              <a:defRPr sz="3800" b="1">
                <a:solidFill>
                  <a:srgbClr val="0A3F6B"/>
                </a:solidFill>
              </a:defRPr>
            </a:lvl4pPr>
            <a:lvl5pPr>
              <a:defRPr sz="3800" b="1">
                <a:solidFill>
                  <a:srgbClr val="0A3F6B"/>
                </a:solidFill>
              </a:defRPr>
            </a:lvl5pPr>
          </a:lstStyle>
          <a:p>
            <a:pPr lvl="0"/>
            <a:r>
              <a:rPr lang="en-US" dirty="0"/>
              <a:t>Click to Enter Subtitle If Required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07999" y="3792463"/>
            <a:ext cx="3538219" cy="246221"/>
          </a:xfrm>
          <a:prstGeom prst="rect">
            <a:avLst/>
          </a:prstGeom>
        </p:spPr>
        <p:txBody>
          <a:bodyPr vert="horz" lIns="0" anchor="t"/>
          <a:lstStyle>
            <a:lvl1pPr marL="0" indent="0">
              <a:buFontTx/>
              <a:buNone/>
              <a:defRPr sz="1600" b="1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3800" b="1">
                <a:solidFill>
                  <a:srgbClr val="0A3F6B"/>
                </a:solidFill>
              </a:defRPr>
            </a:lvl2pPr>
            <a:lvl3pPr>
              <a:defRPr sz="3800" b="1">
                <a:solidFill>
                  <a:srgbClr val="0A3F6B"/>
                </a:solidFill>
              </a:defRPr>
            </a:lvl3pPr>
            <a:lvl4pPr>
              <a:defRPr sz="3800" b="1">
                <a:solidFill>
                  <a:srgbClr val="0A3F6B"/>
                </a:solidFill>
              </a:defRPr>
            </a:lvl4pPr>
            <a:lvl5pPr>
              <a:defRPr sz="3800" b="1">
                <a:solidFill>
                  <a:srgbClr val="0A3F6B"/>
                </a:solidFill>
              </a:defRPr>
            </a:lvl5pPr>
          </a:lstStyle>
          <a:p>
            <a:pPr lvl="0"/>
            <a:r>
              <a:rPr lang="en-US" dirty="0"/>
              <a:t>Additional Detail</a:t>
            </a:r>
          </a:p>
        </p:txBody>
      </p:sp>
      <p:pic>
        <p:nvPicPr>
          <p:cNvPr id="10" name="Picture 9" descr="CEB-Logo-whi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304842" y="6841631"/>
            <a:ext cx="1429921" cy="54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38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397216"/>
            <a:ext cx="9169400" cy="692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4D4D4F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10615" y="1590494"/>
            <a:ext cx="7837169" cy="2883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50" b="1" i="0">
                <a:solidFill>
                  <a:srgbClr val="0A3F6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0850" y="7491197"/>
            <a:ext cx="3432175" cy="221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0" dirty="0"/>
              <a:t>© </a:t>
            </a:r>
            <a:r>
              <a:rPr dirty="0"/>
              <a:t>2015 </a:t>
            </a:r>
            <a:r>
              <a:rPr spc="30" dirty="0"/>
              <a:t>CEB. All </a:t>
            </a:r>
            <a:r>
              <a:rPr spc="20" dirty="0"/>
              <a:t>rights </a:t>
            </a:r>
            <a:r>
              <a:rPr spc="10" dirty="0"/>
              <a:t>reserved.</a:t>
            </a:r>
            <a:r>
              <a:rPr spc="-20" dirty="0"/>
              <a:t> </a:t>
            </a:r>
            <a:r>
              <a:rPr spc="35" dirty="0">
                <a:solidFill>
                  <a:srgbClr val="191919"/>
                </a:solidFill>
                <a:latin typeface="Garamond"/>
                <a:cs typeface="Garamond"/>
              </a:rPr>
              <a:t>CLC4259515PRO</a:t>
            </a: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600" spc="15" dirty="0"/>
              <a:t>This</a:t>
            </a:r>
            <a:r>
              <a:rPr sz="600" spc="-10" dirty="0"/>
              <a:t> </a:t>
            </a:r>
            <a:r>
              <a:rPr sz="600" spc="35" dirty="0"/>
              <a:t>study</a:t>
            </a:r>
            <a:r>
              <a:rPr sz="600" spc="-10" dirty="0"/>
              <a:t> </a:t>
            </a:r>
            <a:r>
              <a:rPr sz="600" spc="35" dirty="0"/>
              <a:t>may</a:t>
            </a:r>
            <a:r>
              <a:rPr sz="600" spc="-10" dirty="0"/>
              <a:t> </a:t>
            </a:r>
            <a:r>
              <a:rPr sz="600" spc="35" dirty="0"/>
              <a:t>not</a:t>
            </a:r>
            <a:r>
              <a:rPr sz="600" spc="-10" dirty="0"/>
              <a:t> </a:t>
            </a:r>
            <a:r>
              <a:rPr sz="600" spc="45" dirty="0"/>
              <a:t>be</a:t>
            </a:r>
            <a:r>
              <a:rPr sz="600" spc="-10" dirty="0"/>
              <a:t> </a:t>
            </a:r>
            <a:r>
              <a:rPr sz="600" spc="35" dirty="0"/>
              <a:t>reproduced</a:t>
            </a:r>
            <a:r>
              <a:rPr sz="600" spc="-10" dirty="0"/>
              <a:t> </a:t>
            </a:r>
            <a:r>
              <a:rPr sz="600" spc="25" dirty="0"/>
              <a:t>or</a:t>
            </a:r>
            <a:r>
              <a:rPr sz="600" spc="-10" dirty="0"/>
              <a:t> </a:t>
            </a:r>
            <a:r>
              <a:rPr sz="600" spc="25" dirty="0"/>
              <a:t>redistributed</a:t>
            </a:r>
            <a:r>
              <a:rPr sz="600" spc="-10" dirty="0"/>
              <a:t> </a:t>
            </a:r>
            <a:r>
              <a:rPr sz="600" spc="30" dirty="0"/>
              <a:t>without</a:t>
            </a:r>
            <a:r>
              <a:rPr sz="600" spc="-10" dirty="0"/>
              <a:t> </a:t>
            </a:r>
            <a:r>
              <a:rPr sz="600" spc="30" dirty="0"/>
              <a:t>the</a:t>
            </a:r>
            <a:r>
              <a:rPr sz="600" spc="-10" dirty="0"/>
              <a:t> </a:t>
            </a:r>
            <a:r>
              <a:rPr sz="600" spc="25" dirty="0"/>
              <a:t>expressed</a:t>
            </a:r>
            <a:r>
              <a:rPr sz="600" spc="-10" dirty="0"/>
              <a:t> </a:t>
            </a:r>
            <a:r>
              <a:rPr sz="600" spc="25" dirty="0"/>
              <a:t>permission</a:t>
            </a:r>
            <a:r>
              <a:rPr sz="600" spc="-10" dirty="0"/>
              <a:t> </a:t>
            </a:r>
            <a:r>
              <a:rPr sz="600" spc="30" dirty="0"/>
              <a:t>of</a:t>
            </a:r>
            <a:r>
              <a:rPr sz="600" spc="-10" dirty="0"/>
              <a:t> </a:t>
            </a:r>
            <a:r>
              <a:rPr sz="600" spc="35" dirty="0"/>
              <a:t>CEB.</a:t>
            </a:r>
            <a:endParaRPr sz="60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736221" y="7418437"/>
            <a:ext cx="871854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85"/>
              </a:lnSpc>
            </a:pPr>
            <a:r>
              <a:rPr spc="100" dirty="0"/>
              <a:t>cebglobal.com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53051" y="7415355"/>
            <a:ext cx="152400" cy="12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41910">
              <a:lnSpc>
                <a:spcPts val="910"/>
              </a:lnSpc>
            </a:pPr>
            <a:fld id="{81D60167-4931-47E6-BA6A-407CBD079E47}" type="slidenum">
              <a:rPr spc="90" dirty="0"/>
              <a:pPr marL="41910">
                <a:lnSpc>
                  <a:spcPts val="910"/>
                </a:lnSpc>
              </a:pPr>
              <a:t>‹#›</a:t>
            </a:fld>
            <a:endParaRPr spc="9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bglobal.com/exbd/human-resources/corporate-leadership-council/talent-analytics/index.page" TargetMode="External"/><Relationship Id="rId2" Type="http://schemas.openxmlformats.org/officeDocument/2006/relationships/hyperlink" Target="https://www.cebglobal.com/member/corporate-leadership-council/research/study/13/fs_analyticsera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ecutiveboard.com/" TargetMode="External"/><Relationship Id="rId4" Type="http://schemas.openxmlformats.org/officeDocument/2006/relationships/hyperlink" Target="https://www.cebglobal.com/exbd/human-resources/talent-neuron/index.pag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ecutiveboard.com/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ecutiveboard.com/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bglobal.com/exbd/human-resources/high-potential/index.page" TargetMode="External"/><Relationship Id="rId2" Type="http://schemas.openxmlformats.org/officeDocument/2006/relationships/hyperlink" Target="https://www.cebglobal.com/member/corporate-leadership-council/topics/high-potential-employees/identify-hipo-employee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ecutiveboard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ecutiveboard.com/" TargetMode="Externa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bglobal.com/exbd/human-resources/performance-management/performance-transformation/index.page" TargetMode="External"/><Relationship Id="rId2" Type="http://schemas.openxmlformats.org/officeDocument/2006/relationships/hyperlink" Target="https://www.cebglobal.com/member/corporate-leadership-council/research/study/14/the--performance-transformation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ecutiveboard.com/" TargetMode="External"/><Relationship Id="rId4" Type="http://schemas.openxmlformats.org/officeDocument/2006/relationships/hyperlink" Target="https://www.cebglobal.com/exbd/human-resources/performance-management/our-solutions/pm-solutions/index.pag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bglobal.com/exbd/human-resources/corporate-leadership-council/career-pathing/index.page" TargetMode="External"/><Relationship Id="rId2" Type="http://schemas.openxmlformats.org/officeDocument/2006/relationships/hyperlink" Target="https://www.cebglobal.com/member/corporate-leadership-council/research/study/15/the-new-path-forward-create-compelling-careers-for-employees-and-organizations/motivate-employees-with-employability--not-title-progression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ecutiveboard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bglobal.com/exbd/global/ignition/execute/index.page" TargetMode="External"/><Relationship Id="rId2" Type="http://schemas.openxmlformats.org/officeDocument/2006/relationships/hyperlink" Target="https://www.cebglobal.com/member/corporate-leadership-council/who-we-are/ceb-ignition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ecutiveboard.co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ecutiveboard.com/" TargetMode="Externa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ecutiveboard.com/" TargetMode="Externa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ecutiveboard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bglobal.com/exbd/human-resources/high-potential/index.page" TargetMode="External"/><Relationship Id="rId2" Type="http://schemas.openxmlformats.org/officeDocument/2006/relationships/hyperlink" Target="https://www.cebglobal.com/member/corporate-leadership-council/research/report/15/beyond-the-hipo-hyp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ecutiveboard.com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bglobal.com/member/total-rewards/tools/15/total-rewards-employee-preferences-tool.html" TargetMode="External"/><Relationship Id="rId2" Type="http://schemas.openxmlformats.org/officeDocument/2006/relationships/hyperlink" Target="https://www.executiveboard.com/member/corporate-leadership-council/benchmarks/metric/employment-value-proposition-design-center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ecutiveboard.com/" TargetMode="External"/><Relationship Id="rId4" Type="http://schemas.openxmlformats.org/officeDocument/2006/relationships/hyperlink" Target="https://www.cebglobal.com/exbd/workforce-surveys-analytics/solutions/employee-value-proposition/index.pag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ecutiveboard.com/" TargetMode="External"/><Relationship Id="rId2" Type="http://schemas.openxmlformats.org/officeDocument/2006/relationships/hyperlink" Target="https://www.cebglobal.com/member/corporate-leadership-council/events/meetings/15/organizing-hr-to-lead-enterprise-change--new-york-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ecutiveboard.com/" TargetMode="External"/><Relationship Id="rId2" Type="http://schemas.openxmlformats.org/officeDocument/2006/relationships/hyperlink" Target="https://www.executiveboard.com/member/corporate-leadership-council/implementation-tools/chro-portal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executiveboard.com/" TargetMode="External"/><Relationship Id="rId4" Type="http://schemas.openxmlformats.org/officeDocument/2006/relationships/chart" Target="../charts/char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bglobal.com/exbd/top-insights/leadership/index.page" TargetMode="External"/><Relationship Id="rId2" Type="http://schemas.openxmlformats.org/officeDocument/2006/relationships/hyperlink" Target="https://www.executiveboard.com/member/corporate-leadership-council/tools/15/five-imperatives-to-become-an-enterprise-leader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ecutiveboard.com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xecutiveboard.com/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hyperlink" Target="http://www.executiveboard.com/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xecutiveboard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xecutiveboard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xecutiveboard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bglobal.com/exbd/human-resources/corporate-leadership-council/talent-analytics/index.page" TargetMode="External"/><Relationship Id="rId2" Type="http://schemas.openxmlformats.org/officeDocument/2006/relationships/hyperlink" Target="https://www.cebglobal.com/member/corporate-leadership-council/topics/hr-metrics-and-analytics/build-hr-capability-for-translating-data-into-insight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ecutiveboard.com/" TargetMode="External"/><Relationship Id="rId4" Type="http://schemas.openxmlformats.org/officeDocument/2006/relationships/hyperlink" Target="http://www.executiveboard.com/exbd/leadership-academies/academies/hr-analytics-leadership-academy/index.pag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ecutiveboard.com/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58400" cy="777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4500" y="7150100"/>
            <a:ext cx="3060065" cy="215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70" dirty="0">
                <a:solidFill>
                  <a:srgbClr val="FFFFFF"/>
                </a:solidFill>
                <a:latin typeface="Tahoma"/>
                <a:cs typeface="Tahoma"/>
              </a:rPr>
              <a:t>CEB </a:t>
            </a:r>
            <a:r>
              <a:rPr sz="1300" b="1" spc="20" dirty="0">
                <a:solidFill>
                  <a:srgbClr val="FFFFFF"/>
                </a:solidFill>
                <a:latin typeface="Tahoma"/>
                <a:cs typeface="Tahoma"/>
              </a:rPr>
              <a:t>Corporate </a:t>
            </a:r>
            <a:r>
              <a:rPr sz="1300" b="1" spc="15" dirty="0">
                <a:solidFill>
                  <a:srgbClr val="FFFFFF"/>
                </a:solidFill>
                <a:latin typeface="Tahoma"/>
                <a:cs typeface="Tahoma"/>
              </a:rPr>
              <a:t>Leadership</a:t>
            </a:r>
            <a:r>
              <a:rPr sz="1300" b="1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15" dirty="0">
                <a:solidFill>
                  <a:srgbClr val="FFFFFF"/>
                </a:solidFill>
                <a:latin typeface="Tahoma"/>
                <a:cs typeface="Tahoma"/>
              </a:rPr>
              <a:t>Council™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7199" y="457200"/>
            <a:ext cx="9220201" cy="4457700"/>
          </a:xfrm>
          <a:custGeom>
            <a:avLst/>
            <a:gdLst/>
            <a:ahLst/>
            <a:cxnLst/>
            <a:rect l="l" t="t" r="r" b="b"/>
            <a:pathLst>
              <a:path w="4457700" h="4457700">
                <a:moveTo>
                  <a:pt x="0" y="4457700"/>
                </a:moveTo>
                <a:lnTo>
                  <a:pt x="4457700" y="4457700"/>
                </a:lnTo>
                <a:lnTo>
                  <a:pt x="4457700" y="0"/>
                </a:lnTo>
                <a:lnTo>
                  <a:pt x="0" y="0"/>
                </a:lnTo>
                <a:lnTo>
                  <a:pt x="0" y="4457700"/>
                </a:lnTo>
                <a:close/>
              </a:path>
            </a:pathLst>
          </a:custGeom>
          <a:solidFill>
            <a:srgbClr val="0A3F6B"/>
          </a:solidFill>
        </p:spPr>
        <p:txBody>
          <a:bodyPr wrap="square" lIns="0" tIns="0" rIns="0" bIns="0" rtlCol="0"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73050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Результаты исследований корпоративных практик </a:t>
            </a:r>
          </a:p>
          <a:p>
            <a:pPr marL="273050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области оценки персонала в 2016 г.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73050"/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73050"/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HR Pulse</a:t>
            </a: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Москва, 10/11/16</a:t>
            </a:r>
          </a:p>
        </p:txBody>
      </p:sp>
      <p:sp>
        <p:nvSpPr>
          <p:cNvPr id="14" name="object 14"/>
          <p:cNvSpPr/>
          <p:nvPr/>
        </p:nvSpPr>
        <p:spPr>
          <a:xfrm>
            <a:off x="685798" y="1953253"/>
            <a:ext cx="8763002" cy="254000"/>
          </a:xfrm>
          <a:custGeom>
            <a:avLst/>
            <a:gdLst/>
            <a:ahLst/>
            <a:cxnLst/>
            <a:rect l="l" t="t" r="r" b="b"/>
            <a:pathLst>
              <a:path w="3905885" h="254000">
                <a:moveTo>
                  <a:pt x="0" y="254000"/>
                </a:moveTo>
                <a:lnTo>
                  <a:pt x="3905440" y="254000"/>
                </a:lnTo>
                <a:lnTo>
                  <a:pt x="3905440" y="0"/>
                </a:lnTo>
                <a:lnTo>
                  <a:pt x="0" y="0"/>
                </a:lnTo>
                <a:lnTo>
                  <a:pt x="0" y="254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57200" y="457200"/>
            <a:ext cx="9220200" cy="1364476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227965" marR="315595">
              <a:lnSpc>
                <a:spcPct val="100000"/>
              </a:lnSpc>
              <a:spcBef>
                <a:spcPts val="1000"/>
              </a:spcBef>
            </a:pPr>
            <a:endParaRPr lang="en-US" sz="3600" b="1" spc="-65" dirty="0">
              <a:solidFill>
                <a:srgbClr val="FFFFFF"/>
              </a:solidFill>
              <a:latin typeface="Arial Black"/>
              <a:cs typeface="Arial Black"/>
            </a:endParaRPr>
          </a:p>
          <a:p>
            <a:pPr marL="227013" marR="315595">
              <a:lnSpc>
                <a:spcPct val="100000"/>
              </a:lnSpc>
              <a:spcBef>
                <a:spcPts val="1000"/>
              </a:spcBef>
            </a:pPr>
            <a:r>
              <a:rPr lang="ru-RU" sz="3600" b="1" spc="-65" dirty="0">
                <a:solidFill>
                  <a:srgbClr val="FFFFFF"/>
                </a:solidFill>
                <a:latin typeface="Arial Black"/>
                <a:cs typeface="Arial Black"/>
              </a:rPr>
              <a:t>Глобальные и локальные тренды</a:t>
            </a:r>
            <a:endParaRPr lang="en-US" sz="3600" b="1" spc="-254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pic>
        <p:nvPicPr>
          <p:cNvPr id="16" name="Рисунок 15" descr="Ap-Distrib-Badge-CMY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0" y="6781800"/>
            <a:ext cx="1685925" cy="67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74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97216"/>
            <a:ext cx="916940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dirty="0"/>
              <a:t>2. Появление предсказательной аналитики в сфере HR</a:t>
            </a:r>
          </a:p>
        </p:txBody>
      </p:sp>
      <p:sp>
        <p:nvSpPr>
          <p:cNvPr id="3" name="object 3"/>
          <p:cNvSpPr/>
          <p:nvPr/>
        </p:nvSpPr>
        <p:spPr>
          <a:xfrm>
            <a:off x="2743200" y="2438400"/>
            <a:ext cx="76200" cy="685800"/>
          </a:xfrm>
          <a:custGeom>
            <a:avLst/>
            <a:gdLst/>
            <a:ahLst/>
            <a:cxnLst/>
            <a:rect l="l" t="t" r="r" b="b"/>
            <a:pathLst>
              <a:path h="1191260">
                <a:moveTo>
                  <a:pt x="0" y="0"/>
                </a:moveTo>
                <a:lnTo>
                  <a:pt x="0" y="1190942"/>
                </a:lnTo>
              </a:path>
            </a:pathLst>
          </a:custGeom>
          <a:ln w="30822">
            <a:solidFill>
              <a:srgbClr val="7FD6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2201" y="1752600"/>
            <a:ext cx="762000" cy="753785"/>
          </a:xfrm>
          <a:custGeom>
            <a:avLst/>
            <a:gdLst/>
            <a:ahLst/>
            <a:cxnLst/>
            <a:rect l="l" t="t" r="r" b="b"/>
            <a:pathLst>
              <a:path w="611505" h="611505">
                <a:moveTo>
                  <a:pt x="305752" y="0"/>
                </a:moveTo>
                <a:lnTo>
                  <a:pt x="256158" y="4001"/>
                </a:lnTo>
                <a:lnTo>
                  <a:pt x="209112" y="15587"/>
                </a:lnTo>
                <a:lnTo>
                  <a:pt x="165243" y="34128"/>
                </a:lnTo>
                <a:lnTo>
                  <a:pt x="125180" y="58994"/>
                </a:lnTo>
                <a:lnTo>
                  <a:pt x="89554" y="89555"/>
                </a:lnTo>
                <a:lnTo>
                  <a:pt x="58993" y="125183"/>
                </a:lnTo>
                <a:lnTo>
                  <a:pt x="34128" y="165247"/>
                </a:lnTo>
                <a:lnTo>
                  <a:pt x="15587" y="209118"/>
                </a:lnTo>
                <a:lnTo>
                  <a:pt x="4001" y="256167"/>
                </a:lnTo>
                <a:lnTo>
                  <a:pt x="0" y="305765"/>
                </a:lnTo>
                <a:lnTo>
                  <a:pt x="4001" y="355361"/>
                </a:lnTo>
                <a:lnTo>
                  <a:pt x="15587" y="402408"/>
                </a:lnTo>
                <a:lnTo>
                  <a:pt x="34128" y="446277"/>
                </a:lnTo>
                <a:lnTo>
                  <a:pt x="58993" y="486338"/>
                </a:lnTo>
                <a:lnTo>
                  <a:pt x="89554" y="521962"/>
                </a:lnTo>
                <a:lnTo>
                  <a:pt x="125180" y="552519"/>
                </a:lnTo>
                <a:lnTo>
                  <a:pt x="165243" y="577381"/>
                </a:lnTo>
                <a:lnTo>
                  <a:pt x="209112" y="595919"/>
                </a:lnTo>
                <a:lnTo>
                  <a:pt x="256158" y="607503"/>
                </a:lnTo>
                <a:lnTo>
                  <a:pt x="305752" y="611504"/>
                </a:lnTo>
                <a:lnTo>
                  <a:pt x="355346" y="607503"/>
                </a:lnTo>
                <a:lnTo>
                  <a:pt x="402392" y="595919"/>
                </a:lnTo>
                <a:lnTo>
                  <a:pt x="446261" y="577381"/>
                </a:lnTo>
                <a:lnTo>
                  <a:pt x="486324" y="552519"/>
                </a:lnTo>
                <a:lnTo>
                  <a:pt x="521950" y="521962"/>
                </a:lnTo>
                <a:lnTo>
                  <a:pt x="552511" y="486338"/>
                </a:lnTo>
                <a:lnTo>
                  <a:pt x="577376" y="446277"/>
                </a:lnTo>
                <a:lnTo>
                  <a:pt x="595917" y="402408"/>
                </a:lnTo>
                <a:lnTo>
                  <a:pt x="607503" y="355361"/>
                </a:lnTo>
                <a:lnTo>
                  <a:pt x="611504" y="305765"/>
                </a:lnTo>
                <a:lnTo>
                  <a:pt x="607503" y="256167"/>
                </a:lnTo>
                <a:lnTo>
                  <a:pt x="595917" y="209118"/>
                </a:lnTo>
                <a:lnTo>
                  <a:pt x="577376" y="165247"/>
                </a:lnTo>
                <a:lnTo>
                  <a:pt x="552511" y="125183"/>
                </a:lnTo>
                <a:lnTo>
                  <a:pt x="521950" y="89555"/>
                </a:lnTo>
                <a:lnTo>
                  <a:pt x="486324" y="58994"/>
                </a:lnTo>
                <a:lnTo>
                  <a:pt x="446261" y="34128"/>
                </a:lnTo>
                <a:lnTo>
                  <a:pt x="402392" y="15587"/>
                </a:lnTo>
                <a:lnTo>
                  <a:pt x="355346" y="4001"/>
                </a:lnTo>
                <a:lnTo>
                  <a:pt x="305752" y="0"/>
                </a:lnTo>
                <a:close/>
              </a:path>
            </a:pathLst>
          </a:custGeom>
          <a:solidFill>
            <a:srgbClr val="7FD6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38400" y="2057400"/>
            <a:ext cx="677712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300" b="1" spc="-65" dirty="0">
                <a:latin typeface="Arial Black"/>
                <a:cs typeface="Arial Black"/>
              </a:rPr>
              <a:t>Сейчас</a:t>
            </a:r>
            <a:endParaRPr sz="1300" dirty="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09800" y="3124200"/>
            <a:ext cx="990600" cy="896965"/>
          </a:xfrm>
          <a:custGeom>
            <a:avLst/>
            <a:gdLst/>
            <a:ahLst/>
            <a:cxnLst/>
            <a:rect l="l" t="t" r="r" b="b"/>
            <a:pathLst>
              <a:path w="852169" h="852170">
                <a:moveTo>
                  <a:pt x="426021" y="0"/>
                </a:moveTo>
                <a:lnTo>
                  <a:pt x="379602" y="2500"/>
                </a:lnTo>
                <a:lnTo>
                  <a:pt x="334631" y="9826"/>
                </a:lnTo>
                <a:lnTo>
                  <a:pt x="291367" y="21720"/>
                </a:lnTo>
                <a:lnTo>
                  <a:pt x="250071" y="37921"/>
                </a:lnTo>
                <a:lnTo>
                  <a:pt x="211002" y="58168"/>
                </a:lnTo>
                <a:lnTo>
                  <a:pt x="174420" y="82202"/>
                </a:lnTo>
                <a:lnTo>
                  <a:pt x="140586" y="109763"/>
                </a:lnTo>
                <a:lnTo>
                  <a:pt x="109759" y="140591"/>
                </a:lnTo>
                <a:lnTo>
                  <a:pt x="82198" y="174426"/>
                </a:lnTo>
                <a:lnTo>
                  <a:pt x="58165" y="211008"/>
                </a:lnTo>
                <a:lnTo>
                  <a:pt x="37919" y="250076"/>
                </a:lnTo>
                <a:lnTo>
                  <a:pt x="21719" y="291372"/>
                </a:lnTo>
                <a:lnTo>
                  <a:pt x="9826" y="334635"/>
                </a:lnTo>
                <a:lnTo>
                  <a:pt x="2499" y="379604"/>
                </a:lnTo>
                <a:lnTo>
                  <a:pt x="0" y="426021"/>
                </a:lnTo>
                <a:lnTo>
                  <a:pt x="2499" y="472442"/>
                </a:lnTo>
                <a:lnTo>
                  <a:pt x="9826" y="517415"/>
                </a:lnTo>
                <a:lnTo>
                  <a:pt x="21719" y="560680"/>
                </a:lnTo>
                <a:lnTo>
                  <a:pt x="37919" y="601977"/>
                </a:lnTo>
                <a:lnTo>
                  <a:pt x="58165" y="641046"/>
                </a:lnTo>
                <a:lnTo>
                  <a:pt x="82198" y="677627"/>
                </a:lnTo>
                <a:lnTo>
                  <a:pt x="109759" y="711461"/>
                </a:lnTo>
                <a:lnTo>
                  <a:pt x="140586" y="742288"/>
                </a:lnTo>
                <a:lnTo>
                  <a:pt x="174420" y="769847"/>
                </a:lnTo>
                <a:lnTo>
                  <a:pt x="211002" y="793880"/>
                </a:lnTo>
                <a:lnTo>
                  <a:pt x="250071" y="814125"/>
                </a:lnTo>
                <a:lnTo>
                  <a:pt x="291367" y="830324"/>
                </a:lnTo>
                <a:lnTo>
                  <a:pt x="334631" y="842217"/>
                </a:lnTo>
                <a:lnTo>
                  <a:pt x="379602" y="849543"/>
                </a:lnTo>
                <a:lnTo>
                  <a:pt x="426021" y="852043"/>
                </a:lnTo>
                <a:lnTo>
                  <a:pt x="472440" y="849543"/>
                </a:lnTo>
                <a:lnTo>
                  <a:pt x="517411" y="842217"/>
                </a:lnTo>
                <a:lnTo>
                  <a:pt x="560675" y="830324"/>
                </a:lnTo>
                <a:lnTo>
                  <a:pt x="601971" y="814125"/>
                </a:lnTo>
                <a:lnTo>
                  <a:pt x="641040" y="793880"/>
                </a:lnTo>
                <a:lnTo>
                  <a:pt x="677622" y="769847"/>
                </a:lnTo>
                <a:lnTo>
                  <a:pt x="711456" y="742288"/>
                </a:lnTo>
                <a:lnTo>
                  <a:pt x="742283" y="711461"/>
                </a:lnTo>
                <a:lnTo>
                  <a:pt x="769844" y="677627"/>
                </a:lnTo>
                <a:lnTo>
                  <a:pt x="793877" y="641046"/>
                </a:lnTo>
                <a:lnTo>
                  <a:pt x="814123" y="601977"/>
                </a:lnTo>
                <a:lnTo>
                  <a:pt x="830323" y="560680"/>
                </a:lnTo>
                <a:lnTo>
                  <a:pt x="842216" y="517415"/>
                </a:lnTo>
                <a:lnTo>
                  <a:pt x="849543" y="472442"/>
                </a:lnTo>
                <a:lnTo>
                  <a:pt x="852042" y="426021"/>
                </a:lnTo>
                <a:lnTo>
                  <a:pt x="849543" y="379604"/>
                </a:lnTo>
                <a:lnTo>
                  <a:pt x="842216" y="334635"/>
                </a:lnTo>
                <a:lnTo>
                  <a:pt x="830323" y="291372"/>
                </a:lnTo>
                <a:lnTo>
                  <a:pt x="814123" y="250076"/>
                </a:lnTo>
                <a:lnTo>
                  <a:pt x="793877" y="211008"/>
                </a:lnTo>
                <a:lnTo>
                  <a:pt x="769844" y="174426"/>
                </a:lnTo>
                <a:lnTo>
                  <a:pt x="742283" y="140591"/>
                </a:lnTo>
                <a:lnTo>
                  <a:pt x="711456" y="109763"/>
                </a:lnTo>
                <a:lnTo>
                  <a:pt x="677622" y="82202"/>
                </a:lnTo>
                <a:lnTo>
                  <a:pt x="641040" y="58168"/>
                </a:lnTo>
                <a:lnTo>
                  <a:pt x="601971" y="37921"/>
                </a:lnTo>
                <a:lnTo>
                  <a:pt x="560675" y="21720"/>
                </a:lnTo>
                <a:lnTo>
                  <a:pt x="517411" y="9826"/>
                </a:lnTo>
                <a:lnTo>
                  <a:pt x="472440" y="2500"/>
                </a:lnTo>
                <a:lnTo>
                  <a:pt x="4260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286000" y="3352800"/>
            <a:ext cx="83820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300" b="1" spc="-35" dirty="0">
                <a:solidFill>
                  <a:srgbClr val="FFFFFF"/>
                </a:solidFill>
                <a:latin typeface="Arial Black"/>
                <a:cs typeface="Arial Black"/>
              </a:rPr>
              <a:t>      В будущем</a:t>
            </a:r>
            <a:endParaRPr sz="1300" dirty="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3400" y="1592491"/>
            <a:ext cx="1670050" cy="1260602"/>
          </a:xfrm>
          <a:prstGeom prst="rect">
            <a:avLst/>
          </a:prstGeom>
          <a:solidFill>
            <a:srgbClr val="7FD6F7"/>
          </a:solidFill>
        </p:spPr>
        <p:txBody>
          <a:bodyPr vert="horz" wrap="square" lIns="0" tIns="92710" rIns="0" bIns="0" rtlCol="0">
            <a:spAutoFit/>
          </a:bodyPr>
          <a:lstStyle/>
          <a:p>
            <a:pPr marL="138430">
              <a:lnSpc>
                <a:spcPts val="2130"/>
              </a:lnSpc>
              <a:spcBef>
                <a:spcPts val="730"/>
              </a:spcBef>
            </a:pPr>
            <a:r>
              <a:rPr sz="1800" b="1" spc="-235" dirty="0">
                <a:latin typeface="Arial Black"/>
                <a:cs typeface="Arial Black"/>
              </a:rPr>
              <a:t>12%</a:t>
            </a:r>
            <a:endParaRPr sz="1800" dirty="0">
              <a:latin typeface="Arial Black"/>
              <a:cs typeface="Arial Black"/>
            </a:endParaRPr>
          </a:p>
          <a:p>
            <a:pPr marL="138430">
              <a:lnSpc>
                <a:spcPts val="1410"/>
              </a:lnSpc>
            </a:pPr>
            <a:r>
              <a:rPr lang="ru-RU" sz="1200" spc="25" dirty="0">
                <a:latin typeface="Century Gothic"/>
                <a:cs typeface="Century Gothic"/>
              </a:rPr>
              <a:t>организаций уже применяют предсказательную аналитику.</a:t>
            </a:r>
          </a:p>
          <a:p>
            <a:pPr marL="138430">
              <a:lnSpc>
                <a:spcPts val="1410"/>
              </a:lnSpc>
            </a:pP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87641" y="1981864"/>
            <a:ext cx="161290" cy="321945"/>
          </a:xfrm>
          <a:custGeom>
            <a:avLst/>
            <a:gdLst/>
            <a:ahLst/>
            <a:cxnLst/>
            <a:rect l="l" t="t" r="r" b="b"/>
            <a:pathLst>
              <a:path w="161289" h="321944">
                <a:moveTo>
                  <a:pt x="0" y="0"/>
                </a:moveTo>
                <a:lnTo>
                  <a:pt x="0" y="321843"/>
                </a:lnTo>
                <a:lnTo>
                  <a:pt x="160921" y="160921"/>
                </a:lnTo>
                <a:lnTo>
                  <a:pt x="0" y="0"/>
                </a:lnTo>
                <a:close/>
              </a:path>
            </a:pathLst>
          </a:custGeom>
          <a:solidFill>
            <a:srgbClr val="7FD6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387520" y="3019564"/>
            <a:ext cx="1641679" cy="1333698"/>
          </a:xfrm>
          <a:prstGeom prst="rect">
            <a:avLst/>
          </a:prstGeom>
          <a:solidFill>
            <a:srgbClr val="00AEEF"/>
          </a:solidFill>
        </p:spPr>
        <p:txBody>
          <a:bodyPr vert="horz" wrap="square" lIns="0" tIns="132080" rIns="0" bIns="0" rtlCol="0">
            <a:spAutoFit/>
          </a:bodyPr>
          <a:lstStyle/>
          <a:p>
            <a:pPr marL="138430">
              <a:lnSpc>
                <a:spcPct val="100000"/>
              </a:lnSpc>
              <a:spcBef>
                <a:spcPts val="1040"/>
              </a:spcBef>
            </a:pPr>
            <a:r>
              <a:rPr sz="1800" b="1" spc="-60" dirty="0">
                <a:solidFill>
                  <a:srgbClr val="FFFFFF"/>
                </a:solidFill>
                <a:latin typeface="Arial Black"/>
                <a:cs typeface="Arial Black"/>
              </a:rPr>
              <a:t>49%</a:t>
            </a:r>
            <a:endParaRPr sz="1800" dirty="0">
              <a:latin typeface="Arial Black"/>
              <a:cs typeface="Arial Black"/>
            </a:endParaRPr>
          </a:p>
          <a:p>
            <a:pPr marL="138430">
              <a:lnSpc>
                <a:spcPct val="100000"/>
              </a:lnSpc>
              <a:spcBef>
                <a:spcPts val="40"/>
              </a:spcBef>
            </a:pPr>
            <a:r>
              <a:rPr lang="ru-RU" sz="1200" spc="25" dirty="0">
                <a:solidFill>
                  <a:srgbClr val="FFFFFF"/>
                </a:solidFill>
                <a:latin typeface="Century Gothic"/>
                <a:cs typeface="Century Gothic"/>
              </a:rPr>
              <a:t>организаций планируют начать в ближайшем будущем.</a:t>
            </a:r>
          </a:p>
          <a:p>
            <a:pPr marL="138430">
              <a:lnSpc>
                <a:spcPct val="100000"/>
              </a:lnSpc>
              <a:spcBef>
                <a:spcPts val="40"/>
              </a:spcBef>
            </a:pPr>
            <a:r>
              <a:rPr lang="ru-RU" sz="120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242011" y="3413147"/>
            <a:ext cx="161290" cy="321945"/>
          </a:xfrm>
          <a:custGeom>
            <a:avLst/>
            <a:gdLst/>
            <a:ahLst/>
            <a:cxnLst/>
            <a:rect l="l" t="t" r="r" b="b"/>
            <a:pathLst>
              <a:path w="161289" h="321945">
                <a:moveTo>
                  <a:pt x="160921" y="0"/>
                </a:moveTo>
                <a:lnTo>
                  <a:pt x="0" y="160921"/>
                </a:lnTo>
                <a:lnTo>
                  <a:pt x="160921" y="321843"/>
                </a:lnTo>
                <a:lnTo>
                  <a:pt x="1609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44500" y="4216656"/>
            <a:ext cx="1765300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i="1" dirty="0">
                <a:latin typeface="Century Gothic"/>
                <a:cs typeface="Century Gothic"/>
              </a:rPr>
              <a:t>n </a:t>
            </a:r>
            <a:r>
              <a:rPr sz="900" spc="-80" dirty="0">
                <a:latin typeface="Tahoma"/>
                <a:cs typeface="Tahoma"/>
              </a:rPr>
              <a:t>=</a:t>
            </a:r>
            <a:r>
              <a:rPr sz="900" spc="-75" dirty="0">
                <a:latin typeface="Tahoma"/>
                <a:cs typeface="Tahoma"/>
              </a:rPr>
              <a:t> </a:t>
            </a:r>
            <a:r>
              <a:rPr sz="900" spc="25" dirty="0">
                <a:latin typeface="Tahoma"/>
                <a:cs typeface="Tahoma"/>
              </a:rPr>
              <a:t>296.</a:t>
            </a:r>
            <a:endParaRPr sz="9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lang="ru-RU" sz="800" spc="20" dirty="0">
                <a:latin typeface="Tahoma"/>
                <a:cs typeface="Tahoma"/>
              </a:rPr>
              <a:t>Источник: Опрос HR о планах на ближайшее будущее (CEB, 2016). 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44500" y="1132545"/>
            <a:ext cx="89281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b="1" spc="-80" dirty="0">
                <a:latin typeface="Arial Black"/>
                <a:cs typeface="Arial Black"/>
              </a:rPr>
              <a:t>Доля компаний, HR которых используют предсказательную аналитику для принятия кадровых решений</a:t>
            </a:r>
          </a:p>
        </p:txBody>
      </p:sp>
      <p:sp>
        <p:nvSpPr>
          <p:cNvPr id="16" name="object 16"/>
          <p:cNvSpPr/>
          <p:nvPr/>
        </p:nvSpPr>
        <p:spPr>
          <a:xfrm>
            <a:off x="460375" y="5060086"/>
            <a:ext cx="344170" cy="716915"/>
          </a:xfrm>
          <a:custGeom>
            <a:avLst/>
            <a:gdLst/>
            <a:ahLst/>
            <a:cxnLst/>
            <a:rect l="l" t="t" r="r" b="b"/>
            <a:pathLst>
              <a:path w="344170" h="716914">
                <a:moveTo>
                  <a:pt x="0" y="716305"/>
                </a:moveTo>
                <a:lnTo>
                  <a:pt x="343662" y="716305"/>
                </a:lnTo>
                <a:lnTo>
                  <a:pt x="343662" y="0"/>
                </a:lnTo>
                <a:lnTo>
                  <a:pt x="0" y="0"/>
                </a:lnTo>
                <a:lnTo>
                  <a:pt x="0" y="716305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6905" y="5103310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298" y="0"/>
                </a:move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6905" y="5103310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298" y="150596"/>
                </a:move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close/>
              </a:path>
            </a:pathLst>
          </a:custGeom>
          <a:ln w="164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6905" y="5340753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298" y="0"/>
                </a:move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close/>
              </a:path>
            </a:pathLst>
          </a:custGeom>
          <a:solidFill>
            <a:srgbClr val="EEAE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6905" y="5340753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298" y="150596"/>
                </a:move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close/>
              </a:path>
            </a:pathLst>
          </a:custGeom>
          <a:ln w="164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6905" y="5578198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298" y="0"/>
                </a:move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6905" y="5578198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298" y="150596"/>
                </a:move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close/>
              </a:path>
            </a:pathLst>
          </a:custGeom>
          <a:ln w="164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47788" y="5072773"/>
            <a:ext cx="8753475" cy="1701491"/>
          </a:xfrm>
          <a:prstGeom prst="rect">
            <a:avLst/>
          </a:prstGeom>
          <a:ln w="25400">
            <a:solidFill>
              <a:srgbClr val="7FD6F7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700"/>
              </a:spcBef>
            </a:pPr>
            <a:r>
              <a:rPr lang="ru-RU" sz="1000" b="1" spc="105" dirty="0">
                <a:latin typeface="Arial" pitchFamily="34" charset="0"/>
                <a:cs typeface="Arial" pitchFamily="34" charset="0"/>
              </a:rPr>
              <a:t>Наш взгляд: Сложная аналитика должна быть удобной в использовании и приносить бизнесу реальную пользу</a:t>
            </a:r>
          </a:p>
          <a:p>
            <a:pPr marL="114300" marR="147320">
              <a:lnSpc>
                <a:spcPct val="108300"/>
              </a:lnSpc>
              <a:spcBef>
                <a:spcPts val="450"/>
              </a:spcBef>
            </a:pPr>
            <a:r>
              <a:rPr lang="ru-RU" sz="1000" spc="-30" dirty="0">
                <a:latin typeface="Century Gothic"/>
                <a:cs typeface="Century Gothic"/>
              </a:rPr>
              <a:t>Многие организации убеждены, что технологическое совершенство и методологическое усложнение критически важны для того, чтобы аналитика в сфере HR приносила бизнесу пользу, повышая качество решений и помогая заинтересованным сторонам. Это верно на «базовом» уровне усложнения аналитических средств и моделей, но в дальнейшем повышение уровня сложности уже не приносит дополнительных выгод. Чтобы аналитика приносила бизнесу ощутимую пользу, необходимо, во-первых, уделять наибольшее внимание тем инициативам, которые отталкиваются от самых значимых вопросов бизнеса, во-вторых, применять при анализе данных здравый смысл, понимание бизнеса и коммерческое чутье, и в-третьих, повышать уровень заинтересованности и грамотности конечных пользователей HR-аналитики. </a:t>
            </a:r>
          </a:p>
          <a:p>
            <a:pPr marL="114300" marR="147320">
              <a:lnSpc>
                <a:spcPct val="108300"/>
              </a:lnSpc>
              <a:spcBef>
                <a:spcPts val="450"/>
              </a:spcBef>
            </a:pPr>
            <a:r>
              <a:rPr lang="ru-RU" sz="1000" spc="30" dirty="0">
                <a:latin typeface="Century Gothic"/>
                <a:cs typeface="Century Gothic"/>
              </a:rPr>
              <a:t>Дополнительные ресурсы</a:t>
            </a:r>
            <a:r>
              <a:rPr sz="1000" spc="15" dirty="0">
                <a:latin typeface="Century Gothic"/>
                <a:cs typeface="Century Gothic"/>
              </a:rPr>
              <a:t>: </a:t>
            </a:r>
            <a:r>
              <a:rPr sz="1000" spc="50" dirty="0">
                <a:solidFill>
                  <a:srgbClr val="0033CC"/>
                </a:solidFill>
                <a:latin typeface="Century Gothic"/>
                <a:cs typeface="Century Gothic"/>
                <a:hlinkClick r:id="rId2"/>
              </a:rPr>
              <a:t>The </a:t>
            </a:r>
            <a:r>
              <a:rPr sz="1000" spc="25" dirty="0">
                <a:solidFill>
                  <a:srgbClr val="0033CC"/>
                </a:solidFill>
                <a:latin typeface="Century Gothic"/>
                <a:cs typeface="Century Gothic"/>
                <a:hlinkClick r:id="rId2"/>
              </a:rPr>
              <a:t>Analytics </a:t>
            </a:r>
            <a:r>
              <a:rPr sz="1000" spc="15" dirty="0">
                <a:solidFill>
                  <a:srgbClr val="0033CC"/>
                </a:solidFill>
                <a:latin typeface="Century Gothic"/>
                <a:cs typeface="Century Gothic"/>
                <a:hlinkClick r:id="rId2"/>
              </a:rPr>
              <a:t>Era</a:t>
            </a:r>
            <a:r>
              <a:rPr lang="en-US" sz="900" spc="22" baseline="31746" dirty="0">
                <a:latin typeface="Tahoma"/>
                <a:cs typeface="Tahoma"/>
              </a:rPr>
              <a:t>*</a:t>
            </a:r>
            <a:r>
              <a:rPr sz="825" spc="22" baseline="35353" dirty="0">
                <a:latin typeface="Century Gothic"/>
                <a:cs typeface="Century Gothic"/>
              </a:rPr>
              <a:t> </a:t>
            </a:r>
            <a:r>
              <a:rPr sz="1000" spc="25" dirty="0">
                <a:latin typeface="Century Gothic"/>
                <a:cs typeface="Century Gothic"/>
              </a:rPr>
              <a:t>(</a:t>
            </a:r>
            <a:r>
              <a:rPr lang="ru-RU" sz="1000" spc="25" dirty="0">
                <a:solidFill>
                  <a:srgbClr val="0033CC"/>
                </a:solidFill>
                <a:latin typeface="Century Gothic"/>
                <a:cs typeface="Century Gothic"/>
                <a:hlinkClick r:id="rId3"/>
              </a:rPr>
              <a:t>доступно </a:t>
            </a:r>
            <a:r>
              <a:rPr lang="ru-RU" sz="1000" spc="25" dirty="0" err="1">
                <a:solidFill>
                  <a:srgbClr val="0033CC"/>
                </a:solidFill>
                <a:latin typeface="Century Gothic"/>
                <a:cs typeface="Century Gothic"/>
                <a:hlinkClick r:id="rId3"/>
              </a:rPr>
              <a:t>превью</a:t>
            </a:r>
            <a:r>
              <a:rPr sz="1000" spc="-20" dirty="0">
                <a:latin typeface="Century Gothic"/>
                <a:cs typeface="Century Gothic"/>
              </a:rPr>
              <a:t>) </a:t>
            </a:r>
            <a:r>
              <a:rPr lang="ru-RU" sz="1000" spc="-40" dirty="0">
                <a:latin typeface="Century Gothic"/>
                <a:cs typeface="Century Gothic"/>
              </a:rPr>
              <a:t>и</a:t>
            </a:r>
            <a:r>
              <a:rPr sz="1000" spc="-40" dirty="0">
                <a:latin typeface="Century Gothic"/>
                <a:cs typeface="Century Gothic"/>
              </a:rPr>
              <a:t> </a:t>
            </a:r>
            <a:r>
              <a:rPr sz="1000" spc="65" dirty="0">
                <a:solidFill>
                  <a:srgbClr val="0033CC"/>
                </a:solidFill>
                <a:latin typeface="Century Gothic"/>
                <a:cs typeface="Century Gothic"/>
                <a:hlinkClick r:id="rId4"/>
              </a:rPr>
              <a:t>CEB</a:t>
            </a:r>
            <a:r>
              <a:rPr sz="1000" spc="35" dirty="0">
                <a:solidFill>
                  <a:srgbClr val="0033CC"/>
                </a:solidFill>
                <a:latin typeface="Century Gothic"/>
                <a:cs typeface="Century Gothic"/>
                <a:hlinkClick r:id="rId4"/>
              </a:rPr>
              <a:t> </a:t>
            </a:r>
            <a:r>
              <a:rPr sz="1000" spc="-15" dirty="0">
                <a:solidFill>
                  <a:srgbClr val="0033CC"/>
                </a:solidFill>
                <a:latin typeface="Century Gothic"/>
                <a:cs typeface="Century Gothic"/>
                <a:hlinkClick r:id="rId4"/>
              </a:rPr>
              <a:t>TalentNeuron</a:t>
            </a:r>
            <a:r>
              <a:rPr sz="1000" spc="-15" dirty="0">
                <a:latin typeface="Century Gothic"/>
                <a:cs typeface="Century Gothic"/>
              </a:rPr>
              <a:t>™</a:t>
            </a:r>
            <a:endParaRPr sz="1000" dirty="0">
              <a:latin typeface="Century Gothic"/>
              <a:cs typeface="Century Gothic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910"/>
              </a:lnSpc>
            </a:pPr>
            <a:fld id="{81D60167-4931-47E6-BA6A-407CBD079E47}" type="slidenum">
              <a:rPr spc="75" dirty="0"/>
              <a:pPr marL="43180">
                <a:lnSpc>
                  <a:spcPts val="910"/>
                </a:lnSpc>
              </a:pPr>
              <a:t>10</a:t>
            </a:fld>
            <a:endParaRPr spc="75" dirty="0"/>
          </a:p>
        </p:txBody>
      </p:sp>
      <p:sp>
        <p:nvSpPr>
          <p:cNvPr id="30" name="object 29"/>
          <p:cNvSpPr txBox="1"/>
          <p:nvPr/>
        </p:nvSpPr>
        <p:spPr>
          <a:xfrm>
            <a:off x="457200" y="6934200"/>
            <a:ext cx="297180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800" spc="20" dirty="0">
                <a:latin typeface="Tahoma"/>
                <a:cs typeface="Tahoma"/>
              </a:rPr>
              <a:t>* </a:t>
            </a:r>
            <a:r>
              <a:rPr lang="en-US" sz="800" spc="20" dirty="0" err="1">
                <a:latin typeface="Tahoma"/>
                <a:cs typeface="Tahoma"/>
              </a:rPr>
              <a:t>Только</a:t>
            </a:r>
            <a:r>
              <a:rPr lang="en-US" sz="800" spc="20" dirty="0">
                <a:latin typeface="Tahoma"/>
                <a:cs typeface="Tahoma"/>
              </a:rPr>
              <a:t> </a:t>
            </a:r>
            <a:r>
              <a:rPr lang="en-US" sz="800" spc="20" dirty="0" err="1">
                <a:latin typeface="Tahoma"/>
                <a:cs typeface="Tahoma"/>
              </a:rPr>
              <a:t>для</a:t>
            </a:r>
            <a:r>
              <a:rPr lang="en-US" sz="800" spc="20" dirty="0">
                <a:latin typeface="Tahoma"/>
                <a:cs typeface="Tahoma"/>
              </a:rPr>
              <a:t> </a:t>
            </a:r>
            <a:r>
              <a:rPr lang="en-US" sz="800" spc="20" dirty="0" err="1">
                <a:latin typeface="Tahoma"/>
                <a:cs typeface="Tahoma"/>
              </a:rPr>
              <a:t>членов</a:t>
            </a:r>
            <a:r>
              <a:rPr lang="en-US" sz="800" spc="20" dirty="0">
                <a:latin typeface="Tahoma"/>
                <a:cs typeface="Tahoma"/>
              </a:rPr>
              <a:t> CEB Corporate Leadership Council™</a:t>
            </a:r>
            <a:r>
              <a:rPr lang="ru-RU" sz="800" spc="20" dirty="0">
                <a:latin typeface="Tahoma"/>
                <a:cs typeface="Tahoma"/>
              </a:rPr>
              <a:t>.</a:t>
            </a:r>
          </a:p>
        </p:txBody>
      </p:sp>
      <p:sp>
        <p:nvSpPr>
          <p:cNvPr id="26" name="object 6"/>
          <p:cNvSpPr txBox="1">
            <a:spLocks noGrp="1"/>
          </p:cNvSpPr>
          <p:nvPr>
            <p:ph type="dt" sz="half" idx="6"/>
          </p:nvPr>
        </p:nvSpPr>
        <p:spPr>
          <a:xfrm>
            <a:off x="8736221" y="7418437"/>
            <a:ext cx="871854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lang="en-US" spc="100" dirty="0"/>
              <a:t>www.shl.ru</a:t>
            </a:r>
            <a:endParaRPr spc="100" dirty="0">
              <a:hlinkClick r:id="rId5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514800" y="1224000"/>
          <a:ext cx="9052559" cy="2169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Локальные данные: внешний </a:t>
            </a:r>
            <a:r>
              <a:rPr lang="ru-RU" dirty="0" err="1"/>
              <a:t>найм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508159" y="3884719"/>
          <a:ext cx="9052560" cy="2851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7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7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7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285">
                <a:tc>
                  <a:txBody>
                    <a:bodyPr/>
                    <a:lstStyle/>
                    <a:p>
                      <a:r>
                        <a:rPr lang="ru-RU" sz="1400" dirty="0"/>
                        <a:t>Россия и</a:t>
                      </a:r>
                      <a:r>
                        <a:rPr lang="ru-RU" sz="1400" baseline="0" dirty="0"/>
                        <a:t> Украина </a:t>
                      </a:r>
                      <a:r>
                        <a:rPr lang="ru-RU" sz="1400" dirty="0"/>
                        <a:t>– 2016</a:t>
                      </a:r>
                    </a:p>
                  </a:txBody>
                  <a:tcPr marL="100584" marR="100584" marT="51816" marB="51816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СНГ – 2015 </a:t>
                      </a:r>
                    </a:p>
                  </a:txBody>
                  <a:tcPr marL="100584" marR="100584" marT="51816" marB="51816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</a:t>
                      </a:r>
                      <a:r>
                        <a:rPr lang="ru-RU" sz="1400" baseline="0" dirty="0"/>
                        <a:t> мире</a:t>
                      </a:r>
                      <a:endParaRPr lang="ru-RU" sz="1400" dirty="0"/>
                    </a:p>
                  </a:txBody>
                  <a:tcPr marL="100584" marR="100584" marT="51816" marB="518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285">
                <a:tc>
                  <a:txBody>
                    <a:bodyPr/>
                    <a:lstStyle/>
                    <a:p>
                      <a:r>
                        <a:rPr lang="ru-RU" sz="1400" dirty="0"/>
                        <a:t>Интервью по компетенциям – 78%</a:t>
                      </a:r>
                    </a:p>
                  </a:txBody>
                  <a:tcPr marL="100584" marR="100584" marT="51816" marB="51816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Интервью по компетенциям – 72%</a:t>
                      </a:r>
                    </a:p>
                  </a:txBody>
                  <a:tcPr marL="100584" marR="100584" marT="51816" marB="51816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Тесты навыков и знаний – 73%</a:t>
                      </a:r>
                    </a:p>
                  </a:txBody>
                  <a:tcPr marL="100584" marR="100584" marT="51816" marB="518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285">
                <a:tc>
                  <a:txBody>
                    <a:bodyPr/>
                    <a:lstStyle/>
                    <a:p>
                      <a:r>
                        <a:rPr lang="ru-RU" sz="1400" dirty="0"/>
                        <a:t>Тесты навыков и знаний – 71%</a:t>
                      </a:r>
                    </a:p>
                  </a:txBody>
                  <a:tcPr marL="100584" marR="100584" marT="51816" marB="51816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Тесты навыков и знаний – 64%</a:t>
                      </a:r>
                    </a:p>
                  </a:txBody>
                  <a:tcPr marL="100584" marR="100584" marT="51816" marB="51816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Личностные опросники – 62%</a:t>
                      </a:r>
                    </a:p>
                  </a:txBody>
                  <a:tcPr marL="100584" marR="100584" marT="51816" marB="518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dirty="0"/>
                        <a:t>Тесты интеллектуальных способностей – 49%</a:t>
                      </a:r>
                    </a:p>
                  </a:txBody>
                  <a:tcPr marL="100584" marR="100584" marT="51816" marB="51816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Тесты интеллектуальных способностей – 55%</a:t>
                      </a:r>
                    </a:p>
                  </a:txBody>
                  <a:tcPr marL="100584" marR="100584" marT="51816" marB="51816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Тесты интеллектуальных</a:t>
                      </a:r>
                      <a:r>
                        <a:rPr lang="ru-RU" sz="1400" baseline="0" dirty="0"/>
                        <a:t> </a:t>
                      </a:r>
                      <a:r>
                        <a:rPr lang="ru-RU" sz="1400" dirty="0"/>
                        <a:t>способностей – 59%</a:t>
                      </a:r>
                    </a:p>
                  </a:txBody>
                  <a:tcPr marL="100584" marR="100584" marT="51816" marB="5181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dirty="0"/>
                        <a:t>Тесты на соответствие должности – 48%</a:t>
                      </a:r>
                    </a:p>
                  </a:txBody>
                  <a:tcPr marL="100584" marR="100584" marT="51816" marB="51816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Личностные опросники – 48%</a:t>
                      </a:r>
                    </a:p>
                  </a:txBody>
                  <a:tcPr marL="100584" marR="100584" marT="51816" marB="51816"/>
                </a:tc>
                <a:tc rowSpan="2">
                  <a:txBody>
                    <a:bodyPr/>
                    <a:lstStyle/>
                    <a:p>
                      <a:r>
                        <a:rPr lang="ru-RU" sz="1400" dirty="0"/>
                        <a:t>Тесты на соответствие должности / Тесты отдельных способностей – 47%</a:t>
                      </a:r>
                    </a:p>
                  </a:txBody>
                  <a:tcPr marL="100584" marR="100584" marT="51816" marB="5181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dirty="0"/>
                        <a:t>Личностные опросники – 47%</a:t>
                      </a:r>
                    </a:p>
                  </a:txBody>
                  <a:tcPr marL="100584" marR="100584" marT="51816" marB="51816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Тесты на соответствие должности – 45%</a:t>
                      </a:r>
                    </a:p>
                  </a:txBody>
                  <a:tcPr marL="100584" marR="100584" marT="51816" marB="51816"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 bwMode="auto">
          <a:xfrm>
            <a:off x="502918" y="3485794"/>
            <a:ext cx="7086599" cy="27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b="1" dirty="0">
                <a:solidFill>
                  <a:schemeClr val="accent1"/>
                </a:solidFill>
              </a:rPr>
              <a:t>Самые популярные инструменты оценки при найме: 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7260075" y="1460132"/>
            <a:ext cx="39600" cy="594484"/>
          </a:xfrm>
          <a:prstGeom prst="rect">
            <a:avLst/>
          </a:prstGeom>
          <a:solidFill>
            <a:schemeClr val="accent5"/>
          </a:solidFill>
          <a:ln w="127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numCol="1" rtlCol="0" anchor="ctr" anchorCtr="0" compatLnSpc="1">
            <a:prstTxWarp prst="textNoShape">
              <a:avLst/>
            </a:prstTxWarp>
          </a:bodyPr>
          <a:lstStyle/>
          <a:p>
            <a:pPr algn="ctr" defTabSz="1018824" fontAlgn="base">
              <a:spcBef>
                <a:spcPct val="0"/>
              </a:spcBef>
              <a:spcAft>
                <a:spcPct val="0"/>
              </a:spcAft>
            </a:pPr>
            <a:endParaRPr lang="ru-RU" sz="2000"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191183" y="2858409"/>
            <a:ext cx="99000" cy="102000"/>
          </a:xfrm>
          <a:prstGeom prst="rect">
            <a:avLst/>
          </a:prstGeom>
          <a:solidFill>
            <a:schemeClr val="accent5"/>
          </a:solidFill>
          <a:ln w="127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numCol="1" rtlCol="0" anchor="ctr" anchorCtr="0" compatLnSpc="1">
            <a:prstTxWarp prst="textNoShape">
              <a:avLst/>
            </a:prstTxWarp>
          </a:bodyPr>
          <a:lstStyle/>
          <a:p>
            <a:pPr algn="ctr" defTabSz="1018824" fontAlgn="base">
              <a:spcBef>
                <a:spcPct val="0"/>
              </a:spcBef>
              <a:spcAft>
                <a:spcPct val="0"/>
              </a:spcAft>
            </a:pPr>
            <a:endParaRPr lang="ru-RU" sz="2000"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8325168" y="2784547"/>
            <a:ext cx="1657032" cy="24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1600" dirty="0"/>
              <a:t>Мир - 2014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6850450" y="2263926"/>
            <a:ext cx="39600" cy="594484"/>
          </a:xfrm>
          <a:prstGeom prst="rect">
            <a:avLst/>
          </a:prstGeom>
          <a:solidFill>
            <a:schemeClr val="accent5"/>
          </a:solidFill>
          <a:ln w="127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numCol="1" rtlCol="0" anchor="ctr" anchorCtr="0" compatLnSpc="1">
            <a:prstTxWarp prst="textNoShape">
              <a:avLst/>
            </a:prstTxWarp>
          </a:bodyPr>
          <a:lstStyle/>
          <a:p>
            <a:pPr algn="ctr" defTabSz="1018824" fontAlgn="base">
              <a:spcBef>
                <a:spcPct val="0"/>
              </a:spcBef>
              <a:spcAft>
                <a:spcPct val="0"/>
              </a:spcAft>
            </a:pPr>
            <a:endParaRPr lang="ru-RU" sz="2000">
              <a:latin typeface="Arial" charset="0"/>
            </a:endParaRPr>
          </a:p>
        </p:txBody>
      </p:sp>
      <p:sp>
        <p:nvSpPr>
          <p:cNvPr id="10" name="object 6"/>
          <p:cNvSpPr txBox="1">
            <a:spLocks/>
          </p:cNvSpPr>
          <p:nvPr/>
        </p:nvSpPr>
        <p:spPr>
          <a:xfrm>
            <a:off x="8736221" y="7418437"/>
            <a:ext cx="871854" cy="1300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985"/>
              </a:lnSpc>
            </a:pPr>
            <a:r>
              <a:rPr lang="en-US" sz="900" spc="100" dirty="0"/>
              <a:t>www.shl.ru</a:t>
            </a:r>
            <a:endParaRPr lang="en-US" spc="1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730247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514800" y="1224000"/>
          <a:ext cx="9052560" cy="2169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Локальные данные: оценка сотрудников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508159" y="3884719"/>
          <a:ext cx="9052560" cy="3175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7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7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7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285">
                <a:tc>
                  <a:txBody>
                    <a:bodyPr/>
                    <a:lstStyle/>
                    <a:p>
                      <a:r>
                        <a:rPr lang="ru-RU" sz="1400" dirty="0"/>
                        <a:t>Россия и</a:t>
                      </a:r>
                      <a:r>
                        <a:rPr lang="ru-RU" sz="1400" baseline="0" dirty="0"/>
                        <a:t> Украина </a:t>
                      </a:r>
                      <a:r>
                        <a:rPr lang="ru-RU" sz="1400" dirty="0"/>
                        <a:t>– 2016</a:t>
                      </a:r>
                    </a:p>
                  </a:txBody>
                  <a:tcPr marL="100584" marR="100584" marT="51816" marB="51816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СНГ – 2015 </a:t>
                      </a:r>
                    </a:p>
                  </a:txBody>
                  <a:tcPr marL="100584" marR="100584" marT="51816" marB="51816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</a:t>
                      </a:r>
                      <a:r>
                        <a:rPr lang="ru-RU" sz="1400" baseline="0" dirty="0"/>
                        <a:t> мире</a:t>
                      </a:r>
                      <a:endParaRPr lang="ru-RU" sz="1400" dirty="0"/>
                    </a:p>
                  </a:txBody>
                  <a:tcPr marL="100584" marR="100584" marT="51816" marB="518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285">
                <a:tc>
                  <a:txBody>
                    <a:bodyPr/>
                    <a:lstStyle/>
                    <a:p>
                      <a:r>
                        <a:rPr lang="ru-RU" sz="1400" dirty="0"/>
                        <a:t>Интервью по компетенциям – 66%</a:t>
                      </a:r>
                    </a:p>
                  </a:txBody>
                  <a:tcPr marL="100584" marR="100584" marT="51816" marB="51816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Интервью по компетенциям – 59%</a:t>
                      </a:r>
                    </a:p>
                  </a:txBody>
                  <a:tcPr marL="100584" marR="100584" marT="51816" marB="51816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Тесты навыков и знаний – 40%</a:t>
                      </a:r>
                    </a:p>
                  </a:txBody>
                  <a:tcPr marL="100584" marR="100584" marT="51816" marB="518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dirty="0"/>
                        <a:t>Тесты навыков и знаний – 58%</a:t>
                      </a:r>
                    </a:p>
                  </a:txBody>
                  <a:tcPr marL="100584" marR="100584" marT="51816" marB="51816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Тесты навыков и знаний / Личностные опросники – 49%</a:t>
                      </a:r>
                    </a:p>
                  </a:txBody>
                  <a:tcPr marL="100584" marR="100584" marT="51816" marB="51816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Личностные опросники – 34%</a:t>
                      </a:r>
                    </a:p>
                  </a:txBody>
                  <a:tcPr marL="100584" marR="100584" marT="51816" marB="518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dirty="0"/>
                        <a:t>Тесты на соответствие должности - 51%</a:t>
                      </a:r>
                    </a:p>
                  </a:txBody>
                  <a:tcPr marL="100584" marR="100584" marT="51816" marB="51816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Центры оценки – 46%</a:t>
                      </a:r>
                    </a:p>
                  </a:txBody>
                  <a:tcPr marL="100584" marR="100584" marT="51816" marB="51816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Тесты на соответствие должности  – 27%</a:t>
                      </a:r>
                    </a:p>
                  </a:txBody>
                  <a:tcPr marL="100584" marR="100584" marT="51816" marB="5181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5424">
                <a:tc>
                  <a:txBody>
                    <a:bodyPr/>
                    <a:lstStyle/>
                    <a:p>
                      <a:r>
                        <a:rPr lang="ru-RU" sz="1400" dirty="0"/>
                        <a:t>Личностные опросники – 46%</a:t>
                      </a:r>
                    </a:p>
                  </a:txBody>
                  <a:tcPr marL="100584" marR="100584" marT="51816" marB="51816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Тесты на соответствие должности / Тесты интеллектуальных способностей – 44%</a:t>
                      </a:r>
                    </a:p>
                  </a:txBody>
                  <a:tcPr marL="100584" marR="100584" marT="51816" marB="51816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Тесты отдельных способностей – 25%</a:t>
                      </a:r>
                    </a:p>
                  </a:txBody>
                  <a:tcPr marL="100584" marR="100584" marT="51816" marB="5181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dirty="0"/>
                        <a:t>Специальные</a:t>
                      </a:r>
                      <a:r>
                        <a:rPr lang="ru-RU" sz="1400" baseline="0" dirty="0"/>
                        <a:t> разработки</a:t>
                      </a:r>
                      <a:r>
                        <a:rPr lang="ru-RU" sz="1400" dirty="0"/>
                        <a:t> – 41%</a:t>
                      </a:r>
                    </a:p>
                  </a:txBody>
                  <a:tcPr marL="100584" marR="100584" marT="51816" marB="51816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Специальные разработки – 42%</a:t>
                      </a:r>
                    </a:p>
                  </a:txBody>
                  <a:tcPr marL="100584" marR="100584" marT="51816" marB="51816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Тесты интеллектуальных способностей – 22%</a:t>
                      </a:r>
                    </a:p>
                  </a:txBody>
                  <a:tcPr marL="100584" marR="100584" marT="51816" marB="5181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 bwMode="auto">
          <a:xfrm>
            <a:off x="502918" y="3485794"/>
            <a:ext cx="8839202" cy="27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b="1" dirty="0">
                <a:solidFill>
                  <a:schemeClr val="accent1"/>
                </a:solidFill>
              </a:rPr>
              <a:t>Самые популярные инструменты оценки действующих сотрудников: 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8191183" y="2858409"/>
            <a:ext cx="99000" cy="102000"/>
          </a:xfrm>
          <a:prstGeom prst="rect">
            <a:avLst/>
          </a:prstGeom>
          <a:solidFill>
            <a:schemeClr val="accent5"/>
          </a:solidFill>
          <a:ln w="127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numCol="1" rtlCol="0" anchor="ctr" anchorCtr="0" compatLnSpc="1">
            <a:prstTxWarp prst="textNoShape">
              <a:avLst/>
            </a:prstTxWarp>
          </a:bodyPr>
          <a:lstStyle/>
          <a:p>
            <a:pPr algn="ctr" defTabSz="1018824" fontAlgn="base">
              <a:spcBef>
                <a:spcPct val="0"/>
              </a:spcBef>
              <a:spcAft>
                <a:spcPct val="0"/>
              </a:spcAft>
            </a:pPr>
            <a:endParaRPr lang="ru-RU" sz="2000"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8325168" y="2784547"/>
            <a:ext cx="1657032" cy="24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1600" dirty="0"/>
              <a:t>Мир - 2014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6175518" y="1460132"/>
            <a:ext cx="39600" cy="594484"/>
          </a:xfrm>
          <a:prstGeom prst="rect">
            <a:avLst/>
          </a:prstGeom>
          <a:solidFill>
            <a:schemeClr val="accent5"/>
          </a:solidFill>
          <a:ln w="127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numCol="1" rtlCol="0" anchor="ctr" anchorCtr="0" compatLnSpc="1">
            <a:prstTxWarp prst="textNoShape">
              <a:avLst/>
            </a:prstTxWarp>
          </a:bodyPr>
          <a:lstStyle/>
          <a:p>
            <a:pPr algn="ctr" defTabSz="1018824" fontAlgn="base">
              <a:spcBef>
                <a:spcPct val="0"/>
              </a:spcBef>
              <a:spcAft>
                <a:spcPct val="0"/>
              </a:spcAft>
            </a:pPr>
            <a:endParaRPr lang="ru-RU" sz="2000"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6448116" y="2263926"/>
            <a:ext cx="39600" cy="594484"/>
          </a:xfrm>
          <a:prstGeom prst="rect">
            <a:avLst/>
          </a:prstGeom>
          <a:solidFill>
            <a:schemeClr val="accent5"/>
          </a:solidFill>
          <a:ln w="127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numCol="1" rtlCol="0" anchor="ctr" anchorCtr="0" compatLnSpc="1">
            <a:prstTxWarp prst="textNoShape">
              <a:avLst/>
            </a:prstTxWarp>
          </a:bodyPr>
          <a:lstStyle/>
          <a:p>
            <a:pPr algn="ctr" defTabSz="1018824" fontAlgn="base">
              <a:spcBef>
                <a:spcPct val="0"/>
              </a:spcBef>
              <a:spcAft>
                <a:spcPct val="0"/>
              </a:spcAft>
            </a:pPr>
            <a:endParaRPr lang="ru-RU" sz="2000">
              <a:latin typeface="Arial" charset="0"/>
            </a:endParaRPr>
          </a:p>
        </p:txBody>
      </p:sp>
      <p:sp>
        <p:nvSpPr>
          <p:cNvPr id="11" name="object 6"/>
          <p:cNvSpPr txBox="1">
            <a:spLocks/>
          </p:cNvSpPr>
          <p:nvPr/>
        </p:nvSpPr>
        <p:spPr>
          <a:xfrm>
            <a:off x="8736221" y="7418437"/>
            <a:ext cx="871854" cy="1300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985"/>
              </a:lnSpc>
            </a:pPr>
            <a:r>
              <a:rPr lang="en-US" sz="900" spc="100" dirty="0"/>
              <a:t>www.shl.ru</a:t>
            </a:r>
            <a:endParaRPr lang="en-US" spc="1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836512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97216"/>
            <a:ext cx="91694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dirty="0"/>
              <a:t>3. Выявление высокопотенциальных сотрудников (</a:t>
            </a:r>
            <a:r>
              <a:rPr lang="ru-RU" dirty="0" err="1"/>
              <a:t>HiPo</a:t>
            </a:r>
            <a:r>
              <a:rPr lang="ru-RU" dirty="0"/>
              <a:t>) на основе объективных данных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3450476"/>
            <a:ext cx="1765300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i="1" dirty="0">
                <a:latin typeface="Century Gothic"/>
                <a:cs typeface="Century Gothic"/>
              </a:rPr>
              <a:t>n </a:t>
            </a:r>
            <a:r>
              <a:rPr sz="900" spc="-80" dirty="0">
                <a:latin typeface="Tahoma"/>
                <a:cs typeface="Tahoma"/>
              </a:rPr>
              <a:t>=</a:t>
            </a:r>
            <a:r>
              <a:rPr sz="900" spc="-9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85.</a:t>
            </a:r>
            <a:endParaRPr sz="900" dirty="0">
              <a:latin typeface="Tahoma"/>
              <a:cs typeface="Tahoma"/>
            </a:endParaRPr>
          </a:p>
          <a:p>
            <a:pPr marL="12700">
              <a:spcBef>
                <a:spcPts val="195"/>
              </a:spcBef>
            </a:pPr>
            <a:r>
              <a:rPr lang="ru-RU" sz="800" spc="20" dirty="0">
                <a:latin typeface="Tahoma"/>
                <a:cs typeface="Tahoma"/>
              </a:rPr>
              <a:t>Источник: Опрос HR о планах на ближайшее будущее (CEB, 2016). 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45528" y="2152719"/>
            <a:ext cx="4131472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5" dirty="0">
                <a:solidFill>
                  <a:srgbClr val="00AEEF"/>
                </a:solidFill>
                <a:latin typeface="Arial Black"/>
                <a:cs typeface="Arial Black"/>
              </a:rPr>
              <a:t>58%</a:t>
            </a:r>
            <a:endParaRPr sz="180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ru-RU" sz="1200" spc="25" dirty="0">
                <a:latin typeface="Century Gothic"/>
                <a:cs typeface="Century Gothic"/>
              </a:rPr>
              <a:t>HR-руководителей считают, что более качественная HR-аналитика требуется в первую очередь для задач выявления высокопотенциальных сотрудников и будущих лидеров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4490" y="1132452"/>
            <a:ext cx="885190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b="1" spc="-35" dirty="0">
                <a:latin typeface="Arial Black"/>
                <a:cs typeface="Arial Black"/>
              </a:rPr>
              <a:t>Для выявления высокопотенциальных сотрудников и будущих лидеров нужны строгие аналитические подходы и решения</a:t>
            </a:r>
          </a:p>
        </p:txBody>
      </p:sp>
      <p:sp>
        <p:nvSpPr>
          <p:cNvPr id="6" name="object 6"/>
          <p:cNvSpPr/>
          <p:nvPr/>
        </p:nvSpPr>
        <p:spPr>
          <a:xfrm>
            <a:off x="872907" y="1746503"/>
            <a:ext cx="1184275" cy="1595755"/>
          </a:xfrm>
          <a:custGeom>
            <a:avLst/>
            <a:gdLst/>
            <a:ahLst/>
            <a:cxnLst/>
            <a:rect l="l" t="t" r="r" b="b"/>
            <a:pathLst>
              <a:path w="1184275" h="1595754">
                <a:moveTo>
                  <a:pt x="450396" y="0"/>
                </a:moveTo>
                <a:lnTo>
                  <a:pt x="384987" y="0"/>
                </a:lnTo>
                <a:lnTo>
                  <a:pt x="384987" y="796142"/>
                </a:lnTo>
                <a:lnTo>
                  <a:pt x="0" y="1496395"/>
                </a:lnTo>
                <a:lnTo>
                  <a:pt x="44888" y="1519264"/>
                </a:lnTo>
                <a:lnTo>
                  <a:pt x="90988" y="1539204"/>
                </a:lnTo>
                <a:lnTo>
                  <a:pt x="138157" y="1556176"/>
                </a:lnTo>
                <a:lnTo>
                  <a:pt x="186250" y="1570145"/>
                </a:lnTo>
                <a:lnTo>
                  <a:pt x="235123" y="1581074"/>
                </a:lnTo>
                <a:lnTo>
                  <a:pt x="284633" y="1588926"/>
                </a:lnTo>
                <a:lnTo>
                  <a:pt x="334636" y="1593664"/>
                </a:lnTo>
                <a:lnTo>
                  <a:pt x="384987" y="1595252"/>
                </a:lnTo>
                <a:lnTo>
                  <a:pt x="433667" y="1593793"/>
                </a:lnTo>
                <a:lnTo>
                  <a:pt x="481575" y="1589474"/>
                </a:lnTo>
                <a:lnTo>
                  <a:pt x="528629" y="1582377"/>
                </a:lnTo>
                <a:lnTo>
                  <a:pt x="574744" y="1572586"/>
                </a:lnTo>
                <a:lnTo>
                  <a:pt x="619836" y="1560185"/>
                </a:lnTo>
                <a:lnTo>
                  <a:pt x="663823" y="1545258"/>
                </a:lnTo>
                <a:lnTo>
                  <a:pt x="706621" y="1527887"/>
                </a:lnTo>
                <a:lnTo>
                  <a:pt x="748146" y="1508156"/>
                </a:lnTo>
                <a:lnTo>
                  <a:pt x="788314" y="1486150"/>
                </a:lnTo>
                <a:lnTo>
                  <a:pt x="827042" y="1461952"/>
                </a:lnTo>
                <a:lnTo>
                  <a:pt x="864247" y="1435644"/>
                </a:lnTo>
                <a:lnTo>
                  <a:pt x="899844" y="1407312"/>
                </a:lnTo>
                <a:lnTo>
                  <a:pt x="933751" y="1377038"/>
                </a:lnTo>
                <a:lnTo>
                  <a:pt x="965883" y="1344905"/>
                </a:lnTo>
                <a:lnTo>
                  <a:pt x="996157" y="1310999"/>
                </a:lnTo>
                <a:lnTo>
                  <a:pt x="1024489" y="1275402"/>
                </a:lnTo>
                <a:lnTo>
                  <a:pt x="1050797" y="1238197"/>
                </a:lnTo>
                <a:lnTo>
                  <a:pt x="1074995" y="1199469"/>
                </a:lnTo>
                <a:lnTo>
                  <a:pt x="1097001" y="1159301"/>
                </a:lnTo>
                <a:lnTo>
                  <a:pt x="1116732" y="1117776"/>
                </a:lnTo>
                <a:lnTo>
                  <a:pt x="1134103" y="1074978"/>
                </a:lnTo>
                <a:lnTo>
                  <a:pt x="1149030" y="1030991"/>
                </a:lnTo>
                <a:lnTo>
                  <a:pt x="1161431" y="985898"/>
                </a:lnTo>
                <a:lnTo>
                  <a:pt x="1171222" y="939784"/>
                </a:lnTo>
                <a:lnTo>
                  <a:pt x="1178319" y="892730"/>
                </a:lnTo>
                <a:lnTo>
                  <a:pt x="1182638" y="844822"/>
                </a:lnTo>
                <a:lnTo>
                  <a:pt x="1184097" y="796142"/>
                </a:lnTo>
                <a:lnTo>
                  <a:pt x="1182638" y="747463"/>
                </a:lnTo>
                <a:lnTo>
                  <a:pt x="1178319" y="699554"/>
                </a:lnTo>
                <a:lnTo>
                  <a:pt x="1171222" y="652501"/>
                </a:lnTo>
                <a:lnTo>
                  <a:pt x="1161431" y="606386"/>
                </a:lnTo>
                <a:lnTo>
                  <a:pt x="1149030" y="561293"/>
                </a:lnTo>
                <a:lnTo>
                  <a:pt x="1134103" y="517306"/>
                </a:lnTo>
                <a:lnTo>
                  <a:pt x="1116732" y="474509"/>
                </a:lnTo>
                <a:lnTo>
                  <a:pt x="1097001" y="432984"/>
                </a:lnTo>
                <a:lnTo>
                  <a:pt x="1074995" y="392816"/>
                </a:lnTo>
                <a:lnTo>
                  <a:pt x="1050797" y="354087"/>
                </a:lnTo>
                <a:lnTo>
                  <a:pt x="1024489" y="316883"/>
                </a:lnTo>
                <a:lnTo>
                  <a:pt x="996157" y="281285"/>
                </a:lnTo>
                <a:lnTo>
                  <a:pt x="965883" y="247379"/>
                </a:lnTo>
                <a:lnTo>
                  <a:pt x="933751" y="215247"/>
                </a:lnTo>
                <a:lnTo>
                  <a:pt x="899844" y="184973"/>
                </a:lnTo>
                <a:lnTo>
                  <a:pt x="864247" y="156640"/>
                </a:lnTo>
                <a:lnTo>
                  <a:pt x="827042" y="130333"/>
                </a:lnTo>
                <a:lnTo>
                  <a:pt x="788314" y="106134"/>
                </a:lnTo>
                <a:lnTo>
                  <a:pt x="748146" y="84128"/>
                </a:lnTo>
                <a:lnTo>
                  <a:pt x="706621" y="64398"/>
                </a:lnTo>
                <a:lnTo>
                  <a:pt x="663823" y="47027"/>
                </a:lnTo>
                <a:lnTo>
                  <a:pt x="619836" y="32099"/>
                </a:lnTo>
                <a:lnTo>
                  <a:pt x="574744" y="19698"/>
                </a:lnTo>
                <a:lnTo>
                  <a:pt x="528629" y="9908"/>
                </a:lnTo>
                <a:lnTo>
                  <a:pt x="481575" y="2811"/>
                </a:lnTo>
                <a:lnTo>
                  <a:pt x="450396" y="0"/>
                </a:lnTo>
                <a:close/>
              </a:path>
            </a:pathLst>
          </a:custGeom>
          <a:solidFill>
            <a:srgbClr val="00B0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51545" y="1746503"/>
            <a:ext cx="12700" cy="796290"/>
          </a:xfrm>
          <a:custGeom>
            <a:avLst/>
            <a:gdLst/>
            <a:ahLst/>
            <a:cxnLst/>
            <a:rect l="l" t="t" r="r" b="b"/>
            <a:pathLst>
              <a:path w="12700" h="796289">
                <a:moveTo>
                  <a:pt x="0" y="796142"/>
                </a:moveTo>
                <a:lnTo>
                  <a:pt x="12700" y="796142"/>
                </a:lnTo>
                <a:lnTo>
                  <a:pt x="12700" y="0"/>
                </a:lnTo>
                <a:lnTo>
                  <a:pt x="0" y="0"/>
                </a:lnTo>
                <a:lnTo>
                  <a:pt x="0" y="7961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8936" y="1746503"/>
            <a:ext cx="799465" cy="1496695"/>
          </a:xfrm>
          <a:custGeom>
            <a:avLst/>
            <a:gdLst/>
            <a:ahLst/>
            <a:cxnLst/>
            <a:rect l="l" t="t" r="r" b="b"/>
            <a:pathLst>
              <a:path w="799465" h="1496695">
                <a:moveTo>
                  <a:pt x="798958" y="0"/>
                </a:moveTo>
                <a:lnTo>
                  <a:pt x="733976" y="0"/>
                </a:lnTo>
                <a:lnTo>
                  <a:pt x="702799" y="2826"/>
                </a:lnTo>
                <a:lnTo>
                  <a:pt x="655632" y="9971"/>
                </a:lnTo>
                <a:lnTo>
                  <a:pt x="609216" y="19864"/>
                </a:lnTo>
                <a:lnTo>
                  <a:pt x="563660" y="32440"/>
                </a:lnTo>
                <a:lnTo>
                  <a:pt x="519071" y="47637"/>
                </a:lnTo>
                <a:lnTo>
                  <a:pt x="475557" y="65390"/>
                </a:lnTo>
                <a:lnTo>
                  <a:pt x="433227" y="85636"/>
                </a:lnTo>
                <a:lnTo>
                  <a:pt x="392187" y="108310"/>
                </a:lnTo>
                <a:lnTo>
                  <a:pt x="352546" y="133350"/>
                </a:lnTo>
                <a:lnTo>
                  <a:pt x="314411" y="160690"/>
                </a:lnTo>
                <a:lnTo>
                  <a:pt x="277891" y="190269"/>
                </a:lnTo>
                <a:lnTo>
                  <a:pt x="243092" y="222020"/>
                </a:lnTo>
                <a:lnTo>
                  <a:pt x="210124" y="255882"/>
                </a:lnTo>
                <a:lnTo>
                  <a:pt x="179093" y="291790"/>
                </a:lnTo>
                <a:lnTo>
                  <a:pt x="150108" y="329681"/>
                </a:lnTo>
                <a:lnTo>
                  <a:pt x="123276" y="369490"/>
                </a:lnTo>
                <a:lnTo>
                  <a:pt x="98706" y="411154"/>
                </a:lnTo>
                <a:lnTo>
                  <a:pt x="76531" y="454516"/>
                </a:lnTo>
                <a:lnTo>
                  <a:pt x="57236" y="498580"/>
                </a:lnTo>
                <a:lnTo>
                  <a:pt x="40786" y="543233"/>
                </a:lnTo>
                <a:lnTo>
                  <a:pt x="27148" y="588361"/>
                </a:lnTo>
                <a:lnTo>
                  <a:pt x="16291" y="633850"/>
                </a:lnTo>
                <a:lnTo>
                  <a:pt x="8180" y="679588"/>
                </a:lnTo>
                <a:lnTo>
                  <a:pt x="2783" y="725461"/>
                </a:lnTo>
                <a:lnTo>
                  <a:pt x="68" y="771355"/>
                </a:lnTo>
                <a:lnTo>
                  <a:pt x="0" y="817157"/>
                </a:lnTo>
                <a:lnTo>
                  <a:pt x="2546" y="862752"/>
                </a:lnTo>
                <a:lnTo>
                  <a:pt x="7675" y="908029"/>
                </a:lnTo>
                <a:lnTo>
                  <a:pt x="15353" y="952872"/>
                </a:lnTo>
                <a:lnTo>
                  <a:pt x="25547" y="997170"/>
                </a:lnTo>
                <a:lnTo>
                  <a:pt x="38223" y="1040807"/>
                </a:lnTo>
                <a:lnTo>
                  <a:pt x="53350" y="1083671"/>
                </a:lnTo>
                <a:lnTo>
                  <a:pt x="70894" y="1125648"/>
                </a:lnTo>
                <a:lnTo>
                  <a:pt x="90822" y="1166625"/>
                </a:lnTo>
                <a:lnTo>
                  <a:pt x="113101" y="1206488"/>
                </a:lnTo>
                <a:lnTo>
                  <a:pt x="137698" y="1245123"/>
                </a:lnTo>
                <a:lnTo>
                  <a:pt x="164580" y="1282417"/>
                </a:lnTo>
                <a:lnTo>
                  <a:pt x="193715" y="1318257"/>
                </a:lnTo>
                <a:lnTo>
                  <a:pt x="225069" y="1352529"/>
                </a:lnTo>
                <a:lnTo>
                  <a:pt x="258608" y="1385119"/>
                </a:lnTo>
                <a:lnTo>
                  <a:pt x="294302" y="1415914"/>
                </a:lnTo>
                <a:lnTo>
                  <a:pt x="332115" y="1444801"/>
                </a:lnTo>
                <a:lnTo>
                  <a:pt x="372016" y="1471666"/>
                </a:lnTo>
                <a:lnTo>
                  <a:pt x="413971" y="1496395"/>
                </a:lnTo>
                <a:lnTo>
                  <a:pt x="798958" y="796142"/>
                </a:lnTo>
                <a:lnTo>
                  <a:pt x="798958" y="0"/>
                </a:lnTo>
                <a:close/>
              </a:path>
            </a:pathLst>
          </a:custGeom>
          <a:solidFill>
            <a:srgbClr val="76D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8936" y="1746503"/>
            <a:ext cx="799465" cy="1496695"/>
          </a:xfrm>
          <a:custGeom>
            <a:avLst/>
            <a:gdLst/>
            <a:ahLst/>
            <a:cxnLst/>
            <a:rect l="l" t="t" r="r" b="b"/>
            <a:pathLst>
              <a:path w="799465" h="1496695">
                <a:moveTo>
                  <a:pt x="798958" y="796142"/>
                </a:moveTo>
                <a:lnTo>
                  <a:pt x="413971" y="1496395"/>
                </a:lnTo>
                <a:lnTo>
                  <a:pt x="372016" y="1471666"/>
                </a:lnTo>
                <a:lnTo>
                  <a:pt x="332115" y="1444801"/>
                </a:lnTo>
                <a:lnTo>
                  <a:pt x="294302" y="1415914"/>
                </a:lnTo>
                <a:lnTo>
                  <a:pt x="258608" y="1385119"/>
                </a:lnTo>
                <a:lnTo>
                  <a:pt x="225069" y="1352529"/>
                </a:lnTo>
                <a:lnTo>
                  <a:pt x="193715" y="1318257"/>
                </a:lnTo>
                <a:lnTo>
                  <a:pt x="164580" y="1282417"/>
                </a:lnTo>
                <a:lnTo>
                  <a:pt x="137698" y="1245123"/>
                </a:lnTo>
                <a:lnTo>
                  <a:pt x="113101" y="1206488"/>
                </a:lnTo>
                <a:lnTo>
                  <a:pt x="90822" y="1166625"/>
                </a:lnTo>
                <a:lnTo>
                  <a:pt x="70894" y="1125648"/>
                </a:lnTo>
                <a:lnTo>
                  <a:pt x="53350" y="1083671"/>
                </a:lnTo>
                <a:lnTo>
                  <a:pt x="38223" y="1040807"/>
                </a:lnTo>
                <a:lnTo>
                  <a:pt x="25547" y="997170"/>
                </a:lnTo>
                <a:lnTo>
                  <a:pt x="15353" y="952872"/>
                </a:lnTo>
                <a:lnTo>
                  <a:pt x="7675" y="908029"/>
                </a:lnTo>
                <a:lnTo>
                  <a:pt x="2546" y="862752"/>
                </a:lnTo>
                <a:lnTo>
                  <a:pt x="0" y="817157"/>
                </a:lnTo>
                <a:lnTo>
                  <a:pt x="68" y="771355"/>
                </a:lnTo>
                <a:lnTo>
                  <a:pt x="2783" y="725461"/>
                </a:lnTo>
                <a:lnTo>
                  <a:pt x="8180" y="679588"/>
                </a:lnTo>
                <a:lnTo>
                  <a:pt x="16291" y="633850"/>
                </a:lnTo>
                <a:lnTo>
                  <a:pt x="27148" y="588361"/>
                </a:lnTo>
                <a:lnTo>
                  <a:pt x="40786" y="543233"/>
                </a:lnTo>
                <a:lnTo>
                  <a:pt x="57236" y="498580"/>
                </a:lnTo>
                <a:lnTo>
                  <a:pt x="76531" y="454516"/>
                </a:lnTo>
                <a:lnTo>
                  <a:pt x="98706" y="411154"/>
                </a:lnTo>
                <a:lnTo>
                  <a:pt x="123276" y="369490"/>
                </a:lnTo>
                <a:lnTo>
                  <a:pt x="150108" y="329681"/>
                </a:lnTo>
                <a:lnTo>
                  <a:pt x="179093" y="291790"/>
                </a:lnTo>
                <a:lnTo>
                  <a:pt x="210124" y="255882"/>
                </a:lnTo>
                <a:lnTo>
                  <a:pt x="243092" y="222020"/>
                </a:lnTo>
                <a:lnTo>
                  <a:pt x="277891" y="190269"/>
                </a:lnTo>
                <a:lnTo>
                  <a:pt x="314411" y="160690"/>
                </a:lnTo>
                <a:lnTo>
                  <a:pt x="352546" y="133350"/>
                </a:lnTo>
                <a:lnTo>
                  <a:pt x="392187" y="108310"/>
                </a:lnTo>
                <a:lnTo>
                  <a:pt x="433227" y="85636"/>
                </a:lnTo>
                <a:lnTo>
                  <a:pt x="475557" y="65390"/>
                </a:lnTo>
                <a:lnTo>
                  <a:pt x="519071" y="47637"/>
                </a:lnTo>
                <a:lnTo>
                  <a:pt x="563660" y="32440"/>
                </a:lnTo>
                <a:lnTo>
                  <a:pt x="609216" y="19864"/>
                </a:lnTo>
                <a:lnTo>
                  <a:pt x="655632" y="9971"/>
                </a:lnTo>
                <a:lnTo>
                  <a:pt x="702799" y="2826"/>
                </a:lnTo>
                <a:lnTo>
                  <a:pt x="73397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51545" y="1746503"/>
            <a:ext cx="12700" cy="796290"/>
          </a:xfrm>
          <a:custGeom>
            <a:avLst/>
            <a:gdLst/>
            <a:ahLst/>
            <a:cxnLst/>
            <a:rect l="l" t="t" r="r" b="b"/>
            <a:pathLst>
              <a:path w="12700" h="796289">
                <a:moveTo>
                  <a:pt x="0" y="796142"/>
                </a:moveTo>
                <a:lnTo>
                  <a:pt x="12700" y="796142"/>
                </a:lnTo>
                <a:lnTo>
                  <a:pt x="12700" y="0"/>
                </a:lnTo>
                <a:lnTo>
                  <a:pt x="0" y="0"/>
                </a:lnTo>
                <a:lnTo>
                  <a:pt x="0" y="7961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50023" y="2825494"/>
            <a:ext cx="45720" cy="18415"/>
          </a:xfrm>
          <a:custGeom>
            <a:avLst/>
            <a:gdLst/>
            <a:ahLst/>
            <a:cxnLst/>
            <a:rect l="l" t="t" r="r" b="b"/>
            <a:pathLst>
              <a:path w="45720" h="18414">
                <a:moveTo>
                  <a:pt x="45720" y="18287"/>
                </a:moveTo>
                <a:lnTo>
                  <a:pt x="0" y="0"/>
                </a:lnTo>
              </a:path>
            </a:pathLst>
          </a:custGeom>
          <a:ln w="25400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55028" y="2198442"/>
            <a:ext cx="114300" cy="203835"/>
          </a:xfrm>
          <a:custGeom>
            <a:avLst/>
            <a:gdLst/>
            <a:ahLst/>
            <a:cxnLst/>
            <a:rect l="l" t="t" r="r" b="b"/>
            <a:pathLst>
              <a:path w="114300" h="203835">
                <a:moveTo>
                  <a:pt x="114300" y="0"/>
                </a:moveTo>
                <a:lnTo>
                  <a:pt x="0" y="101726"/>
                </a:lnTo>
                <a:lnTo>
                  <a:pt x="114300" y="203453"/>
                </a:lnTo>
                <a:lnTo>
                  <a:pt x="114300" y="0"/>
                </a:lnTo>
                <a:close/>
              </a:path>
            </a:pathLst>
          </a:custGeom>
          <a:solidFill>
            <a:srgbClr val="7FD6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0375" y="5060086"/>
            <a:ext cx="344170" cy="716915"/>
          </a:xfrm>
          <a:custGeom>
            <a:avLst/>
            <a:gdLst/>
            <a:ahLst/>
            <a:cxnLst/>
            <a:rect l="l" t="t" r="r" b="b"/>
            <a:pathLst>
              <a:path w="344170" h="716914">
                <a:moveTo>
                  <a:pt x="0" y="716305"/>
                </a:moveTo>
                <a:lnTo>
                  <a:pt x="343662" y="716305"/>
                </a:lnTo>
                <a:lnTo>
                  <a:pt x="343662" y="0"/>
                </a:lnTo>
                <a:lnTo>
                  <a:pt x="0" y="0"/>
                </a:lnTo>
                <a:lnTo>
                  <a:pt x="0" y="716305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6905" y="5103310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298" y="0"/>
                </a:move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6905" y="5103310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298" y="150596"/>
                </a:move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close/>
              </a:path>
            </a:pathLst>
          </a:custGeom>
          <a:ln w="164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6905" y="5340753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298" y="0"/>
                </a:move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6905" y="5340753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298" y="150596"/>
                </a:move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close/>
              </a:path>
            </a:pathLst>
          </a:custGeom>
          <a:ln w="164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6905" y="5578198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298" y="0"/>
                </a:move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close/>
              </a:path>
            </a:pathLst>
          </a:custGeom>
          <a:solidFill>
            <a:srgbClr val="9C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6905" y="5578198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298" y="150596"/>
                </a:move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close/>
              </a:path>
            </a:pathLst>
          </a:custGeom>
          <a:ln w="164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47788" y="5072773"/>
            <a:ext cx="8753475" cy="1369606"/>
          </a:xfrm>
          <a:prstGeom prst="rect">
            <a:avLst/>
          </a:prstGeom>
          <a:ln w="25400">
            <a:solidFill>
              <a:srgbClr val="7FD6F7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700"/>
              </a:spcBef>
            </a:pPr>
            <a:r>
              <a:rPr lang="ru-RU" sz="1000" b="1" spc="105" dirty="0">
                <a:latin typeface="Arial" pitchFamily="34" charset="0"/>
                <a:cs typeface="Arial" pitchFamily="34" charset="0"/>
              </a:rPr>
              <a:t>Наш взгляд: Используйте внешние и внутренние </a:t>
            </a:r>
            <a:r>
              <a:rPr lang="ru-RU" sz="1000" b="1" spc="105" dirty="0" err="1">
                <a:latin typeface="Arial" pitchFamily="34" charset="0"/>
                <a:cs typeface="Arial" pitchFamily="34" charset="0"/>
              </a:rPr>
              <a:t>бенчмарки</a:t>
            </a:r>
            <a:r>
              <a:rPr lang="ru-RU" sz="1000" b="1" spc="105" dirty="0">
                <a:latin typeface="Arial" pitchFamily="34" charset="0"/>
                <a:cs typeface="Arial" pitchFamily="34" charset="0"/>
              </a:rPr>
              <a:t> для более точного выявления </a:t>
            </a:r>
            <a:r>
              <a:rPr lang="ru-RU" sz="1000" b="1" spc="105" dirty="0" err="1">
                <a:latin typeface="Arial" pitchFamily="34" charset="0"/>
                <a:cs typeface="Arial" pitchFamily="34" charset="0"/>
              </a:rPr>
              <a:t>HiPo</a:t>
            </a:r>
            <a:endParaRPr lang="ru-RU" sz="1000" b="1" spc="105" dirty="0">
              <a:latin typeface="Arial" pitchFamily="34" charset="0"/>
              <a:cs typeface="Arial" pitchFamily="34" charset="0"/>
            </a:endParaRPr>
          </a:p>
          <a:p>
            <a:pPr marL="114300" marR="154940">
              <a:lnSpc>
                <a:spcPct val="108300"/>
              </a:lnSpc>
              <a:spcBef>
                <a:spcPts val="450"/>
              </a:spcBef>
            </a:pPr>
            <a:r>
              <a:rPr lang="ru-RU" sz="1000" spc="50" dirty="0">
                <a:latin typeface="Century Gothic"/>
                <a:cs typeface="Century Gothic"/>
              </a:rPr>
              <a:t>Уровень конкуренции на глобальных рынках постоянно возрастает. Сегодня руководителям программ </a:t>
            </a:r>
            <a:r>
              <a:rPr lang="ru-RU" sz="1000" spc="50" dirty="0" err="1">
                <a:latin typeface="Century Gothic"/>
                <a:cs typeface="Century Gothic"/>
              </a:rPr>
              <a:t>HiPo</a:t>
            </a:r>
            <a:r>
              <a:rPr lang="ru-RU" sz="1000" spc="50" dirty="0">
                <a:latin typeface="Century Gothic"/>
                <a:cs typeface="Century Gothic"/>
              </a:rPr>
              <a:t> нужно не только знать, как их высокопотенциальные сотрудники выглядят с точки зрения самой организации, но и понимать, в чем они превосходят своих передовых конкурентов, а в чем отстают от них. Без этой информации организация рискует неэффективно расходовать ресурсы на развитие персонала, фокусируясь на навыках и компетенциях, не соответствующих реальным стратегическим и тактическим обстоятельствам и задачам бизнеса. </a:t>
            </a:r>
          </a:p>
          <a:p>
            <a:pPr marL="114300">
              <a:lnSpc>
                <a:spcPct val="100000"/>
              </a:lnSpc>
              <a:spcBef>
                <a:spcPts val="550"/>
              </a:spcBef>
            </a:pPr>
            <a:r>
              <a:rPr lang="ru-RU" sz="1000" spc="30" dirty="0">
                <a:latin typeface="Century Gothic"/>
                <a:cs typeface="Century Gothic"/>
              </a:rPr>
              <a:t>Дополнительные ресурсы</a:t>
            </a:r>
            <a:r>
              <a:rPr sz="1000" spc="15" dirty="0">
                <a:latin typeface="Century Gothic"/>
                <a:cs typeface="Century Gothic"/>
              </a:rPr>
              <a:t>: </a:t>
            </a:r>
            <a:r>
              <a:rPr sz="1000" spc="25" dirty="0">
                <a:solidFill>
                  <a:srgbClr val="0033CC"/>
                </a:solidFill>
                <a:latin typeface="Century Gothic"/>
                <a:cs typeface="Century Gothic"/>
                <a:hlinkClick r:id="rId2"/>
              </a:rPr>
              <a:t>Identify </a:t>
            </a:r>
            <a:r>
              <a:rPr sz="1000" spc="45" dirty="0">
                <a:solidFill>
                  <a:srgbClr val="0033CC"/>
                </a:solidFill>
                <a:latin typeface="Century Gothic"/>
                <a:cs typeface="Century Gothic"/>
                <a:hlinkClick r:id="rId2"/>
              </a:rPr>
              <a:t>HIPO </a:t>
            </a:r>
            <a:r>
              <a:rPr sz="1000" spc="10" dirty="0">
                <a:solidFill>
                  <a:srgbClr val="0033CC"/>
                </a:solidFill>
                <a:latin typeface="Century Gothic"/>
                <a:cs typeface="Century Gothic"/>
                <a:hlinkClick r:id="rId2"/>
              </a:rPr>
              <a:t>Employees</a:t>
            </a:r>
            <a:r>
              <a:rPr lang="en-US" sz="900" spc="22" baseline="31746" dirty="0">
                <a:latin typeface="Tahoma"/>
                <a:cs typeface="Tahoma"/>
              </a:rPr>
              <a:t>*</a:t>
            </a:r>
            <a:r>
              <a:rPr sz="825" spc="15" baseline="35353" dirty="0">
                <a:latin typeface="Century Gothic"/>
                <a:cs typeface="Century Gothic"/>
              </a:rPr>
              <a:t> </a:t>
            </a:r>
            <a:r>
              <a:rPr lang="ru-RU" sz="1000" spc="-40" dirty="0">
                <a:latin typeface="Century Gothic"/>
                <a:cs typeface="Century Gothic"/>
              </a:rPr>
              <a:t>и</a:t>
            </a:r>
            <a:r>
              <a:rPr sz="1000" spc="-40" dirty="0">
                <a:latin typeface="Century Gothic"/>
                <a:cs typeface="Century Gothic"/>
              </a:rPr>
              <a:t> </a:t>
            </a:r>
            <a:r>
              <a:rPr sz="1000" spc="65" dirty="0">
                <a:solidFill>
                  <a:srgbClr val="0033CC"/>
                </a:solidFill>
                <a:latin typeface="Century Gothic"/>
                <a:cs typeface="Century Gothic"/>
                <a:hlinkClick r:id="rId3"/>
              </a:rPr>
              <a:t>CEB </a:t>
            </a:r>
            <a:r>
              <a:rPr sz="1000" spc="25" dirty="0">
                <a:solidFill>
                  <a:srgbClr val="0033CC"/>
                </a:solidFill>
                <a:latin typeface="Century Gothic"/>
                <a:cs typeface="Century Gothic"/>
                <a:hlinkClick r:id="rId3"/>
              </a:rPr>
              <a:t>High-Potential</a:t>
            </a:r>
            <a:r>
              <a:rPr sz="1000" spc="40" dirty="0">
                <a:solidFill>
                  <a:srgbClr val="0033CC"/>
                </a:solidFill>
                <a:latin typeface="Century Gothic"/>
                <a:cs typeface="Century Gothic"/>
                <a:hlinkClick r:id="rId3"/>
              </a:rPr>
              <a:t> Solution</a:t>
            </a:r>
            <a:endParaRPr sz="1000" dirty="0">
              <a:latin typeface="Century Gothic"/>
              <a:cs typeface="Century Gothic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910"/>
              </a:lnSpc>
            </a:pPr>
            <a:fld id="{81D60167-4931-47E6-BA6A-407CBD079E47}" type="slidenum">
              <a:rPr spc="75" dirty="0"/>
              <a:pPr marL="43180">
                <a:lnSpc>
                  <a:spcPts val="910"/>
                </a:lnSpc>
              </a:pPr>
              <a:t>13</a:t>
            </a:fld>
            <a:endParaRPr spc="75" dirty="0"/>
          </a:p>
        </p:txBody>
      </p:sp>
      <p:sp>
        <p:nvSpPr>
          <p:cNvPr id="28" name="object 6"/>
          <p:cNvSpPr txBox="1">
            <a:spLocks noGrp="1"/>
          </p:cNvSpPr>
          <p:nvPr>
            <p:ph type="dt" sz="half" idx="6"/>
          </p:nvPr>
        </p:nvSpPr>
        <p:spPr>
          <a:xfrm>
            <a:off x="8736221" y="7418437"/>
            <a:ext cx="871854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lang="en-US" spc="100" dirty="0"/>
              <a:t>www.shl.ru</a:t>
            </a:r>
            <a:endParaRPr spc="100" dirty="0">
              <a:hlinkClick r:id="rId4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1000" y="6705600"/>
            <a:ext cx="297180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800" spc="20" dirty="0">
                <a:latin typeface="Tahoma"/>
                <a:cs typeface="Tahoma"/>
              </a:rPr>
              <a:t>* </a:t>
            </a:r>
            <a:r>
              <a:rPr lang="en-US" sz="800" spc="20" dirty="0" err="1">
                <a:latin typeface="Tahoma"/>
                <a:cs typeface="Tahoma"/>
              </a:rPr>
              <a:t>Только</a:t>
            </a:r>
            <a:r>
              <a:rPr lang="en-US" sz="800" spc="20" dirty="0">
                <a:latin typeface="Tahoma"/>
                <a:cs typeface="Tahoma"/>
              </a:rPr>
              <a:t> </a:t>
            </a:r>
            <a:r>
              <a:rPr lang="en-US" sz="800" spc="20" dirty="0" err="1">
                <a:latin typeface="Tahoma"/>
                <a:cs typeface="Tahoma"/>
              </a:rPr>
              <a:t>для</a:t>
            </a:r>
            <a:r>
              <a:rPr lang="en-US" sz="800" spc="20" dirty="0">
                <a:latin typeface="Tahoma"/>
                <a:cs typeface="Tahoma"/>
              </a:rPr>
              <a:t> </a:t>
            </a:r>
            <a:r>
              <a:rPr lang="en-US" sz="800" spc="20" dirty="0" err="1">
                <a:latin typeface="Tahoma"/>
                <a:cs typeface="Tahoma"/>
              </a:rPr>
              <a:t>членов</a:t>
            </a:r>
            <a:r>
              <a:rPr lang="en-US" sz="800" spc="20" dirty="0">
                <a:latin typeface="Tahoma"/>
                <a:cs typeface="Tahoma"/>
              </a:rPr>
              <a:t> CEB Corporate Leadership Council™</a:t>
            </a:r>
            <a:r>
              <a:rPr lang="ru-RU" sz="800" spc="20" dirty="0">
                <a:latin typeface="Tahoma"/>
                <a:cs typeface="Tahoma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2804160" y="1588135"/>
          <a:ext cx="6756560" cy="5427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idx="13"/>
          </p:nvPr>
        </p:nvSpPr>
        <p:spPr>
          <a:xfrm>
            <a:off x="499897" y="1605497"/>
            <a:ext cx="2121384" cy="1654048"/>
          </a:xfrm>
        </p:spPr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Почти половина </a:t>
            </a:r>
            <a:r>
              <a:rPr lang="en-US" dirty="0">
                <a:solidFill>
                  <a:schemeClr val="accent1"/>
                </a:solidFill>
              </a:rPr>
              <a:t>HR</a:t>
            </a:r>
            <a:r>
              <a:rPr lang="en-US" dirty="0"/>
              <a:t> </a:t>
            </a:r>
            <a:r>
              <a:rPr lang="ru-RU" dirty="0"/>
              <a:t>считают выявление</a:t>
            </a:r>
            <a:r>
              <a:rPr lang="en-US" dirty="0"/>
              <a:t> </a:t>
            </a:r>
            <a:r>
              <a:rPr lang="en-US" dirty="0" err="1"/>
              <a:t>HiPo</a:t>
            </a:r>
            <a:r>
              <a:rPr lang="en-US" dirty="0"/>
              <a:t> </a:t>
            </a:r>
            <a:r>
              <a:rPr lang="ru-RU" dirty="0"/>
              <a:t>приоритетной задачей</a:t>
            </a:r>
          </a:p>
          <a:p>
            <a:endParaRPr lang="ru-RU" dirty="0"/>
          </a:p>
          <a:p>
            <a:r>
              <a:rPr lang="ru-RU" dirty="0">
                <a:solidFill>
                  <a:schemeClr val="accent1"/>
                </a:solidFill>
              </a:rPr>
              <a:t>58% </a:t>
            </a:r>
            <a:r>
              <a:rPr lang="en-US" dirty="0">
                <a:solidFill>
                  <a:schemeClr val="accent1"/>
                </a:solidFill>
              </a:rPr>
              <a:t>HR-</a:t>
            </a:r>
            <a:r>
              <a:rPr lang="ru-RU" dirty="0">
                <a:solidFill>
                  <a:schemeClr val="accent1"/>
                </a:solidFill>
              </a:rPr>
              <a:t>директоров </a:t>
            </a:r>
            <a:r>
              <a:rPr lang="ru-RU" dirty="0"/>
              <a:t>считают выявление </a:t>
            </a:r>
            <a:r>
              <a:rPr lang="en-US" dirty="0" err="1"/>
              <a:t>HiPo</a:t>
            </a:r>
            <a:r>
              <a:rPr lang="en-US" dirty="0"/>
              <a:t> </a:t>
            </a:r>
            <a:r>
              <a:rPr lang="ru-RU" dirty="0"/>
              <a:t>главной задачей для </a:t>
            </a:r>
            <a:r>
              <a:rPr lang="en-US" dirty="0"/>
              <a:t>HR-</a:t>
            </a:r>
            <a:r>
              <a:rPr lang="ru-RU" dirty="0"/>
              <a:t>аналитики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2920" y="667763"/>
            <a:ext cx="9050813" cy="415498"/>
          </a:xfrm>
        </p:spPr>
        <p:txBody>
          <a:bodyPr/>
          <a:lstStyle/>
          <a:p>
            <a:r>
              <a:rPr lang="ru-RU" dirty="0"/>
              <a:t>Локальные данные: </a:t>
            </a:r>
            <a:r>
              <a:rPr lang="en-US" dirty="0" err="1"/>
              <a:t>HiPo</a:t>
            </a:r>
            <a:r>
              <a:rPr lang="en-US" dirty="0"/>
              <a:t> – </a:t>
            </a:r>
            <a:r>
              <a:rPr lang="ru-RU" dirty="0"/>
              <a:t>самая сложная задача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8668187" y="6737070"/>
            <a:ext cx="99000" cy="99000"/>
          </a:xfrm>
          <a:prstGeom prst="rect">
            <a:avLst/>
          </a:prstGeom>
          <a:solidFill>
            <a:schemeClr val="accent5"/>
          </a:solidFill>
          <a:ln w="127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0584" tIns="50292" rIns="100584" bIns="50292" numCol="1" rtlCol="0" anchor="ctr" anchorCtr="0" compatLnSpc="1">
            <a:prstTxWarp prst="textNoShape">
              <a:avLst/>
            </a:prstTxWarp>
          </a:bodyPr>
          <a:lstStyle/>
          <a:p>
            <a:pPr algn="ctr" defTabSz="1005840" fontAlgn="base">
              <a:spcBef>
                <a:spcPct val="0"/>
              </a:spcBef>
              <a:spcAft>
                <a:spcPct val="0"/>
              </a:spcAft>
            </a:pPr>
            <a:endParaRPr lang="ru-RU" sz="1980"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8802172" y="6665380"/>
            <a:ext cx="1657032" cy="23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1540" dirty="0"/>
              <a:t>Мир - 2014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6769333" y="1988153"/>
            <a:ext cx="39600" cy="712800"/>
          </a:xfrm>
          <a:prstGeom prst="rect">
            <a:avLst/>
          </a:prstGeom>
          <a:solidFill>
            <a:schemeClr val="accent5"/>
          </a:solidFill>
          <a:ln w="127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0584" tIns="50292" rIns="100584" bIns="50292" numCol="1" rtlCol="0" anchor="ctr" anchorCtr="0" compatLnSpc="1">
            <a:prstTxWarp prst="textNoShape">
              <a:avLst/>
            </a:prstTxWarp>
          </a:bodyPr>
          <a:lstStyle/>
          <a:p>
            <a:pPr algn="ctr" defTabSz="1005840" fontAlgn="base">
              <a:spcBef>
                <a:spcPct val="0"/>
              </a:spcBef>
              <a:spcAft>
                <a:spcPct val="0"/>
              </a:spcAft>
            </a:pPr>
            <a:endParaRPr lang="ru-RU" sz="1980"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6250515" y="4935702"/>
            <a:ext cx="39600" cy="712800"/>
          </a:xfrm>
          <a:prstGeom prst="rect">
            <a:avLst/>
          </a:prstGeom>
          <a:solidFill>
            <a:schemeClr val="accent5"/>
          </a:solidFill>
          <a:ln w="127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0584" tIns="50292" rIns="100584" bIns="50292" numCol="1" rtlCol="0" anchor="ctr" anchorCtr="0" compatLnSpc="1">
            <a:prstTxWarp prst="textNoShape">
              <a:avLst/>
            </a:prstTxWarp>
          </a:bodyPr>
          <a:lstStyle/>
          <a:p>
            <a:pPr algn="ctr" defTabSz="1005840" fontAlgn="base">
              <a:spcBef>
                <a:spcPct val="0"/>
              </a:spcBef>
              <a:spcAft>
                <a:spcPct val="0"/>
              </a:spcAft>
            </a:pPr>
            <a:endParaRPr lang="ru-RU" sz="1980"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6884757" y="3397788"/>
            <a:ext cx="39600" cy="712800"/>
          </a:xfrm>
          <a:prstGeom prst="rect">
            <a:avLst/>
          </a:prstGeom>
          <a:solidFill>
            <a:schemeClr val="accent5"/>
          </a:solidFill>
          <a:ln w="127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0584" tIns="50292" rIns="100584" bIns="50292" numCol="1" rtlCol="0" anchor="ctr" anchorCtr="0" compatLnSpc="1">
            <a:prstTxWarp prst="textNoShape">
              <a:avLst/>
            </a:prstTxWarp>
          </a:bodyPr>
          <a:lstStyle/>
          <a:p>
            <a:pPr algn="ctr" defTabSz="1005840" fontAlgn="base">
              <a:spcBef>
                <a:spcPct val="0"/>
              </a:spcBef>
              <a:spcAft>
                <a:spcPct val="0"/>
              </a:spcAft>
            </a:pPr>
            <a:endParaRPr lang="ru-RU" sz="1980">
              <a:latin typeface="Arial" charset="0"/>
            </a:endParaRPr>
          </a:p>
        </p:txBody>
      </p:sp>
      <p:sp>
        <p:nvSpPr>
          <p:cNvPr id="12" name="object 6"/>
          <p:cNvSpPr txBox="1">
            <a:spLocks/>
          </p:cNvSpPr>
          <p:nvPr/>
        </p:nvSpPr>
        <p:spPr>
          <a:xfrm>
            <a:off x="8736221" y="7418437"/>
            <a:ext cx="871854" cy="1300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985"/>
              </a:lnSpc>
            </a:pPr>
            <a:r>
              <a:rPr lang="en-US" sz="900" spc="100" dirty="0"/>
              <a:t>www.shl.ru</a:t>
            </a:r>
            <a:endParaRPr lang="en-US" spc="1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561557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1424645"/>
            <a:ext cx="364934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b="1" spc="-55" dirty="0">
                <a:latin typeface="Arial Black"/>
                <a:cs typeface="Arial Black"/>
              </a:rPr>
              <a:t>Существующие системы управления эффективностью деятельности не работают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30800" y="1424645"/>
            <a:ext cx="4546600" cy="5180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b="1" spc="-80" dirty="0">
                <a:latin typeface="Arial Black"/>
                <a:cs typeface="Arial Black"/>
              </a:rPr>
              <a:t>HR-директора убеждены, что упрощение решит проблему</a:t>
            </a:r>
          </a:p>
          <a:p>
            <a:pPr marL="12700" marR="421005">
              <a:lnSpc>
                <a:spcPts val="1300"/>
              </a:lnSpc>
              <a:spcBef>
                <a:spcPts val="20"/>
              </a:spcBef>
            </a:pPr>
            <a:r>
              <a:rPr lang="ru-RU" sz="1000" i="1" spc="-20" dirty="0">
                <a:latin typeface="Century Gothic"/>
                <a:cs typeface="Century Gothic"/>
              </a:rPr>
              <a:t>Доля HR-директоров, уже внедривших или намеревающихся внедрить это решение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4500" y="397216"/>
            <a:ext cx="9147936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dirty="0"/>
              <a:t>4. Упрощение как решение проблем в области управления эффективностью деятельности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7200" y="3733800"/>
            <a:ext cx="1993900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i="1" dirty="0">
                <a:latin typeface="Century Gothic"/>
                <a:cs typeface="Century Gothic"/>
              </a:rPr>
              <a:t>n </a:t>
            </a:r>
            <a:r>
              <a:rPr sz="900" spc="-80" dirty="0">
                <a:latin typeface="Tahoma"/>
                <a:cs typeface="Tahoma"/>
              </a:rPr>
              <a:t>=</a:t>
            </a:r>
            <a:r>
              <a:rPr sz="900" spc="-8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379.</a:t>
            </a:r>
            <a:endParaRPr sz="900" dirty="0">
              <a:latin typeface="Tahoma"/>
              <a:cs typeface="Tahoma"/>
            </a:endParaRPr>
          </a:p>
          <a:p>
            <a:pPr marL="12700">
              <a:spcBef>
                <a:spcPts val="195"/>
              </a:spcBef>
            </a:pPr>
            <a:r>
              <a:rPr lang="ru-RU" sz="800" spc="20" dirty="0">
                <a:latin typeface="Tahoma"/>
                <a:cs typeface="Tahoma"/>
              </a:rPr>
              <a:t>Источник: Опрос HR о планах на ближайшее будущее (CEB, 2016). 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105400" y="3810000"/>
            <a:ext cx="1955800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i="1" dirty="0">
                <a:latin typeface="Century Gothic"/>
                <a:cs typeface="Century Gothic"/>
              </a:rPr>
              <a:t>n </a:t>
            </a:r>
            <a:r>
              <a:rPr sz="900" spc="-80" dirty="0">
                <a:latin typeface="Tahoma"/>
                <a:cs typeface="Tahoma"/>
              </a:rPr>
              <a:t>=</a:t>
            </a:r>
            <a:r>
              <a:rPr sz="900" spc="-75" dirty="0">
                <a:latin typeface="Tahoma"/>
                <a:cs typeface="Tahoma"/>
              </a:rPr>
              <a:t> </a:t>
            </a:r>
            <a:r>
              <a:rPr sz="900" spc="25" dirty="0">
                <a:latin typeface="Tahoma"/>
                <a:cs typeface="Tahoma"/>
              </a:rPr>
              <a:t>296.</a:t>
            </a:r>
            <a:endParaRPr sz="900" dirty="0">
              <a:latin typeface="Tahoma"/>
              <a:cs typeface="Tahoma"/>
            </a:endParaRPr>
          </a:p>
          <a:p>
            <a:pPr marL="12700">
              <a:spcBef>
                <a:spcPts val="195"/>
              </a:spcBef>
            </a:pPr>
            <a:r>
              <a:rPr lang="ru-RU" sz="800" spc="20" dirty="0">
                <a:latin typeface="Tahoma"/>
                <a:cs typeface="Tahoma"/>
              </a:rPr>
              <a:t>Источник: Опрос HR о планах на ближайшее будущее (CEB, 2016). 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587491" y="2205335"/>
            <a:ext cx="4004945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7063" indent="-614363">
              <a:tabLst>
                <a:tab pos="627063" algn="l"/>
              </a:tabLst>
            </a:pPr>
            <a:r>
              <a:rPr sz="1800" b="1" spc="-105" dirty="0">
                <a:solidFill>
                  <a:srgbClr val="00AEEF"/>
                </a:solidFill>
                <a:latin typeface="Arial Black"/>
                <a:cs typeface="Arial Black"/>
              </a:rPr>
              <a:t>85% </a:t>
            </a:r>
            <a:r>
              <a:rPr lang="ru-RU" sz="1800" b="1" spc="-105" dirty="0">
                <a:solidFill>
                  <a:srgbClr val="00AEEF"/>
                </a:solidFill>
                <a:latin typeface="Arial Black"/>
                <a:cs typeface="Arial Black"/>
              </a:rPr>
              <a:t> </a:t>
            </a:r>
            <a:r>
              <a:rPr lang="ru-RU" sz="1200" spc="65" dirty="0">
                <a:latin typeface="Century Gothic"/>
                <a:cs typeface="Century Gothic"/>
              </a:rPr>
              <a:t>упрощение процесса управления эффективностью деятельности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37969" y="2168053"/>
            <a:ext cx="337185" cy="337185"/>
          </a:xfrm>
          <a:custGeom>
            <a:avLst/>
            <a:gdLst/>
            <a:ahLst/>
            <a:cxnLst/>
            <a:rect l="l" t="t" r="r" b="b"/>
            <a:pathLst>
              <a:path w="337185" h="337185">
                <a:moveTo>
                  <a:pt x="32156" y="69405"/>
                </a:moveTo>
                <a:lnTo>
                  <a:pt x="18318" y="92004"/>
                </a:lnTo>
                <a:lnTo>
                  <a:pt x="8243" y="116343"/>
                </a:lnTo>
                <a:lnTo>
                  <a:pt x="2086" y="141955"/>
                </a:lnTo>
                <a:lnTo>
                  <a:pt x="0" y="168376"/>
                </a:lnTo>
                <a:lnTo>
                  <a:pt x="6014" y="213136"/>
                </a:lnTo>
                <a:lnTo>
                  <a:pt x="22988" y="253358"/>
                </a:lnTo>
                <a:lnTo>
                  <a:pt x="49317" y="287435"/>
                </a:lnTo>
                <a:lnTo>
                  <a:pt x="83394" y="313764"/>
                </a:lnTo>
                <a:lnTo>
                  <a:pt x="123616" y="330738"/>
                </a:lnTo>
                <a:lnTo>
                  <a:pt x="168376" y="336753"/>
                </a:lnTo>
                <a:lnTo>
                  <a:pt x="213136" y="330738"/>
                </a:lnTo>
                <a:lnTo>
                  <a:pt x="253358" y="313764"/>
                </a:lnTo>
                <a:lnTo>
                  <a:pt x="287435" y="287435"/>
                </a:lnTo>
                <a:lnTo>
                  <a:pt x="313764" y="253358"/>
                </a:lnTo>
                <a:lnTo>
                  <a:pt x="330738" y="213136"/>
                </a:lnTo>
                <a:lnTo>
                  <a:pt x="336753" y="168376"/>
                </a:lnTo>
                <a:lnTo>
                  <a:pt x="168376" y="168376"/>
                </a:lnTo>
                <a:lnTo>
                  <a:pt x="32156" y="69405"/>
                </a:lnTo>
                <a:close/>
              </a:path>
              <a:path w="337185" h="337185">
                <a:moveTo>
                  <a:pt x="168376" y="0"/>
                </a:moveTo>
                <a:lnTo>
                  <a:pt x="168376" y="168376"/>
                </a:lnTo>
                <a:lnTo>
                  <a:pt x="336753" y="168376"/>
                </a:lnTo>
                <a:lnTo>
                  <a:pt x="330738" y="123616"/>
                </a:lnTo>
                <a:lnTo>
                  <a:pt x="313764" y="83394"/>
                </a:lnTo>
                <a:lnTo>
                  <a:pt x="287435" y="49317"/>
                </a:lnTo>
                <a:lnTo>
                  <a:pt x="253358" y="22988"/>
                </a:lnTo>
                <a:lnTo>
                  <a:pt x="213136" y="6014"/>
                </a:lnTo>
                <a:lnTo>
                  <a:pt x="168376" y="0"/>
                </a:lnTo>
                <a:close/>
              </a:path>
            </a:pathLst>
          </a:custGeom>
          <a:solidFill>
            <a:srgbClr val="00B0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70125" y="2168053"/>
            <a:ext cx="136525" cy="168910"/>
          </a:xfrm>
          <a:custGeom>
            <a:avLst/>
            <a:gdLst/>
            <a:ahLst/>
            <a:cxnLst/>
            <a:rect l="l" t="t" r="r" b="b"/>
            <a:pathLst>
              <a:path w="136525" h="168910">
                <a:moveTo>
                  <a:pt x="136220" y="0"/>
                </a:moveTo>
                <a:lnTo>
                  <a:pt x="96653" y="4713"/>
                </a:lnTo>
                <a:lnTo>
                  <a:pt x="59780" y="18353"/>
                </a:lnTo>
                <a:lnTo>
                  <a:pt x="27072" y="40167"/>
                </a:lnTo>
                <a:lnTo>
                  <a:pt x="0" y="69405"/>
                </a:lnTo>
                <a:lnTo>
                  <a:pt x="136220" y="168376"/>
                </a:lnTo>
                <a:lnTo>
                  <a:pt x="136220" y="0"/>
                </a:lnTo>
                <a:close/>
              </a:path>
            </a:pathLst>
          </a:custGeom>
          <a:solidFill>
            <a:srgbClr val="76D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70125" y="2168053"/>
            <a:ext cx="136525" cy="168910"/>
          </a:xfrm>
          <a:custGeom>
            <a:avLst/>
            <a:gdLst/>
            <a:ahLst/>
            <a:cxnLst/>
            <a:rect l="l" t="t" r="r" b="b"/>
            <a:pathLst>
              <a:path w="136525" h="168910">
                <a:moveTo>
                  <a:pt x="136220" y="168376"/>
                </a:moveTo>
                <a:lnTo>
                  <a:pt x="0" y="69405"/>
                </a:lnTo>
                <a:lnTo>
                  <a:pt x="27072" y="40167"/>
                </a:lnTo>
                <a:lnTo>
                  <a:pt x="59780" y="18353"/>
                </a:lnTo>
                <a:lnTo>
                  <a:pt x="96653" y="4713"/>
                </a:lnTo>
                <a:lnTo>
                  <a:pt x="136220" y="0"/>
                </a:lnTo>
                <a:lnTo>
                  <a:pt x="136220" y="16837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602381" y="2710115"/>
            <a:ext cx="3998819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7063" indent="-614363"/>
            <a:r>
              <a:rPr sz="1800" b="1" spc="-60" dirty="0">
                <a:solidFill>
                  <a:srgbClr val="00AEEF"/>
                </a:solidFill>
                <a:latin typeface="Arial Black"/>
                <a:cs typeface="Arial Black"/>
              </a:rPr>
              <a:t>49%</a:t>
            </a:r>
            <a:r>
              <a:rPr lang="ru-RU" sz="1800" b="1" spc="-60" dirty="0">
                <a:solidFill>
                  <a:srgbClr val="00AEEF"/>
                </a:solidFill>
                <a:latin typeface="Arial Black"/>
                <a:cs typeface="Arial Black"/>
              </a:rPr>
              <a:t> </a:t>
            </a:r>
            <a:r>
              <a:rPr sz="1800" b="1" spc="-340" dirty="0">
                <a:solidFill>
                  <a:srgbClr val="00AEEF"/>
                </a:solidFill>
                <a:latin typeface="Arial Black"/>
                <a:cs typeface="Arial Black"/>
              </a:rPr>
              <a:t> </a:t>
            </a:r>
            <a:r>
              <a:rPr lang="ru-RU" sz="1200" spc="25" dirty="0">
                <a:latin typeface="Century Gothic"/>
                <a:cs typeface="Century Gothic"/>
              </a:rPr>
              <a:t>отказаться от постоянной оценки результатов деятельности и рейтингов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312618" y="2678681"/>
            <a:ext cx="168910" cy="336550"/>
          </a:xfrm>
          <a:custGeom>
            <a:avLst/>
            <a:gdLst/>
            <a:ahLst/>
            <a:cxnLst/>
            <a:rect l="l" t="t" r="r" b="b"/>
            <a:pathLst>
              <a:path w="168910" h="336550">
                <a:moveTo>
                  <a:pt x="0" y="0"/>
                </a:moveTo>
                <a:lnTo>
                  <a:pt x="0" y="168376"/>
                </a:lnTo>
                <a:lnTo>
                  <a:pt x="10579" y="336422"/>
                </a:lnTo>
                <a:lnTo>
                  <a:pt x="61054" y="325333"/>
                </a:lnTo>
                <a:lnTo>
                  <a:pt x="104446" y="300456"/>
                </a:lnTo>
                <a:lnTo>
                  <a:pt x="138380" y="264318"/>
                </a:lnTo>
                <a:lnTo>
                  <a:pt x="160481" y="219449"/>
                </a:lnTo>
                <a:lnTo>
                  <a:pt x="168376" y="168376"/>
                </a:lnTo>
                <a:lnTo>
                  <a:pt x="162361" y="123616"/>
                </a:lnTo>
                <a:lnTo>
                  <a:pt x="145387" y="83394"/>
                </a:lnTo>
                <a:lnTo>
                  <a:pt x="119059" y="49317"/>
                </a:lnTo>
                <a:lnTo>
                  <a:pt x="84981" y="22988"/>
                </a:lnTo>
                <a:lnTo>
                  <a:pt x="44760" y="6014"/>
                </a:lnTo>
                <a:lnTo>
                  <a:pt x="0" y="0"/>
                </a:lnTo>
                <a:close/>
              </a:path>
            </a:pathLst>
          </a:custGeom>
          <a:solidFill>
            <a:srgbClr val="00B0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44572" y="2678681"/>
            <a:ext cx="179070" cy="336550"/>
          </a:xfrm>
          <a:custGeom>
            <a:avLst/>
            <a:gdLst/>
            <a:ahLst/>
            <a:cxnLst/>
            <a:rect l="l" t="t" r="r" b="b"/>
            <a:pathLst>
              <a:path w="179070" h="336550">
                <a:moveTo>
                  <a:pt x="168046" y="0"/>
                </a:moveTo>
                <a:lnTo>
                  <a:pt x="113175" y="9144"/>
                </a:lnTo>
                <a:lnTo>
                  <a:pt x="74100" y="28612"/>
                </a:lnTo>
                <a:lnTo>
                  <a:pt x="41743" y="57029"/>
                </a:lnTo>
                <a:lnTo>
                  <a:pt x="17606" y="92694"/>
                </a:lnTo>
                <a:lnTo>
                  <a:pt x="3191" y="133903"/>
                </a:lnTo>
                <a:lnTo>
                  <a:pt x="0" y="178955"/>
                </a:lnTo>
                <a:lnTo>
                  <a:pt x="8814" y="223247"/>
                </a:lnTo>
                <a:lnTo>
                  <a:pt x="28281" y="262322"/>
                </a:lnTo>
                <a:lnTo>
                  <a:pt x="56699" y="294679"/>
                </a:lnTo>
                <a:lnTo>
                  <a:pt x="92363" y="318816"/>
                </a:lnTo>
                <a:lnTo>
                  <a:pt x="133573" y="333231"/>
                </a:lnTo>
                <a:lnTo>
                  <a:pt x="178625" y="336422"/>
                </a:lnTo>
                <a:lnTo>
                  <a:pt x="168046" y="168376"/>
                </a:lnTo>
                <a:lnTo>
                  <a:pt x="168046" y="0"/>
                </a:lnTo>
                <a:close/>
              </a:path>
            </a:pathLst>
          </a:custGeom>
          <a:solidFill>
            <a:srgbClr val="76D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44572" y="2678681"/>
            <a:ext cx="179070" cy="336550"/>
          </a:xfrm>
          <a:custGeom>
            <a:avLst/>
            <a:gdLst/>
            <a:ahLst/>
            <a:cxnLst/>
            <a:rect l="l" t="t" r="r" b="b"/>
            <a:pathLst>
              <a:path w="179070" h="336550">
                <a:moveTo>
                  <a:pt x="168046" y="168376"/>
                </a:moveTo>
                <a:lnTo>
                  <a:pt x="178625" y="336422"/>
                </a:lnTo>
                <a:lnTo>
                  <a:pt x="133573" y="333231"/>
                </a:lnTo>
                <a:lnTo>
                  <a:pt x="92363" y="318816"/>
                </a:lnTo>
                <a:lnTo>
                  <a:pt x="56699" y="294679"/>
                </a:lnTo>
                <a:lnTo>
                  <a:pt x="28281" y="262322"/>
                </a:lnTo>
                <a:lnTo>
                  <a:pt x="8814" y="223247"/>
                </a:lnTo>
                <a:lnTo>
                  <a:pt x="0" y="178955"/>
                </a:lnTo>
                <a:lnTo>
                  <a:pt x="3191" y="133903"/>
                </a:lnTo>
                <a:lnTo>
                  <a:pt x="17606" y="92694"/>
                </a:lnTo>
                <a:lnTo>
                  <a:pt x="41743" y="57029"/>
                </a:lnTo>
                <a:lnTo>
                  <a:pt x="74100" y="28612"/>
                </a:lnTo>
                <a:lnTo>
                  <a:pt x="113175" y="9144"/>
                </a:lnTo>
                <a:lnTo>
                  <a:pt x="157467" y="330"/>
                </a:lnTo>
                <a:lnTo>
                  <a:pt x="164515" y="0"/>
                </a:lnTo>
                <a:lnTo>
                  <a:pt x="168046" y="0"/>
                </a:lnTo>
                <a:lnTo>
                  <a:pt x="168046" y="16837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602381" y="3258053"/>
            <a:ext cx="3824604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7063" indent="-614363"/>
            <a:r>
              <a:rPr sz="1800" b="1" spc="-114" dirty="0">
                <a:solidFill>
                  <a:srgbClr val="00AEEF"/>
                </a:solidFill>
                <a:latin typeface="Arial Black"/>
                <a:cs typeface="Arial Black"/>
              </a:rPr>
              <a:t>38% </a:t>
            </a:r>
            <a:r>
              <a:rPr lang="ru-RU" sz="1200" spc="25" dirty="0">
                <a:latin typeface="Century Gothic"/>
                <a:cs typeface="Century Gothic"/>
              </a:rPr>
              <a:t> отказаться от ежегодной постановки целей по показателям эффективности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308156" y="3240629"/>
            <a:ext cx="168910" cy="291465"/>
          </a:xfrm>
          <a:custGeom>
            <a:avLst/>
            <a:gdLst/>
            <a:ahLst/>
            <a:cxnLst/>
            <a:rect l="l" t="t" r="r" b="b"/>
            <a:pathLst>
              <a:path w="168910" h="291464">
                <a:moveTo>
                  <a:pt x="0" y="0"/>
                </a:moveTo>
                <a:lnTo>
                  <a:pt x="0" y="168376"/>
                </a:lnTo>
                <a:lnTo>
                  <a:pt x="115252" y="291122"/>
                </a:lnTo>
                <a:lnTo>
                  <a:pt x="137853" y="265054"/>
                </a:lnTo>
                <a:lnTo>
                  <a:pt x="154525" y="235250"/>
                </a:lnTo>
                <a:lnTo>
                  <a:pt x="164842" y="202694"/>
                </a:lnTo>
                <a:lnTo>
                  <a:pt x="168376" y="168376"/>
                </a:lnTo>
                <a:lnTo>
                  <a:pt x="162361" y="123616"/>
                </a:lnTo>
                <a:lnTo>
                  <a:pt x="145387" y="83394"/>
                </a:lnTo>
                <a:lnTo>
                  <a:pt x="119059" y="49317"/>
                </a:lnTo>
                <a:lnTo>
                  <a:pt x="84981" y="22988"/>
                </a:lnTo>
                <a:lnTo>
                  <a:pt x="44760" y="6014"/>
                </a:lnTo>
                <a:lnTo>
                  <a:pt x="0" y="0"/>
                </a:lnTo>
                <a:close/>
              </a:path>
            </a:pathLst>
          </a:custGeom>
          <a:solidFill>
            <a:srgbClr val="00B0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39865" y="3240629"/>
            <a:ext cx="283845" cy="337185"/>
          </a:xfrm>
          <a:custGeom>
            <a:avLst/>
            <a:gdLst/>
            <a:ahLst/>
            <a:cxnLst/>
            <a:rect l="l" t="t" r="r" b="b"/>
            <a:pathLst>
              <a:path w="283845" h="337185">
                <a:moveTo>
                  <a:pt x="168290" y="0"/>
                </a:moveTo>
                <a:lnTo>
                  <a:pt x="106311" y="11823"/>
                </a:lnTo>
                <a:lnTo>
                  <a:pt x="53038" y="45631"/>
                </a:lnTo>
                <a:lnTo>
                  <a:pt x="24523" y="80659"/>
                </a:lnTo>
                <a:lnTo>
                  <a:pt x="6820" y="120567"/>
                </a:lnTo>
                <a:lnTo>
                  <a:pt x="0" y="163087"/>
                </a:lnTo>
                <a:lnTo>
                  <a:pt x="4133" y="205949"/>
                </a:lnTo>
                <a:lnTo>
                  <a:pt x="19291" y="246886"/>
                </a:lnTo>
                <a:lnTo>
                  <a:pt x="45545" y="283629"/>
                </a:lnTo>
                <a:lnTo>
                  <a:pt x="80573" y="312143"/>
                </a:lnTo>
                <a:lnTo>
                  <a:pt x="120481" y="329846"/>
                </a:lnTo>
                <a:lnTo>
                  <a:pt x="163001" y="336667"/>
                </a:lnTo>
                <a:lnTo>
                  <a:pt x="205863" y="332534"/>
                </a:lnTo>
                <a:lnTo>
                  <a:pt x="246800" y="317376"/>
                </a:lnTo>
                <a:lnTo>
                  <a:pt x="283543" y="291122"/>
                </a:lnTo>
                <a:lnTo>
                  <a:pt x="168290" y="168376"/>
                </a:lnTo>
                <a:lnTo>
                  <a:pt x="168290" y="0"/>
                </a:lnTo>
                <a:close/>
              </a:path>
            </a:pathLst>
          </a:custGeom>
          <a:solidFill>
            <a:srgbClr val="76D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39865" y="3240629"/>
            <a:ext cx="283845" cy="337185"/>
          </a:xfrm>
          <a:custGeom>
            <a:avLst/>
            <a:gdLst/>
            <a:ahLst/>
            <a:cxnLst/>
            <a:rect l="l" t="t" r="r" b="b"/>
            <a:pathLst>
              <a:path w="283845" h="337185">
                <a:moveTo>
                  <a:pt x="168290" y="168376"/>
                </a:moveTo>
                <a:lnTo>
                  <a:pt x="283543" y="291122"/>
                </a:lnTo>
                <a:lnTo>
                  <a:pt x="246800" y="317376"/>
                </a:lnTo>
                <a:lnTo>
                  <a:pt x="205863" y="332534"/>
                </a:lnTo>
                <a:lnTo>
                  <a:pt x="163001" y="336667"/>
                </a:lnTo>
                <a:lnTo>
                  <a:pt x="120481" y="329846"/>
                </a:lnTo>
                <a:lnTo>
                  <a:pt x="80573" y="312143"/>
                </a:lnTo>
                <a:lnTo>
                  <a:pt x="45545" y="283629"/>
                </a:lnTo>
                <a:lnTo>
                  <a:pt x="19291" y="246886"/>
                </a:lnTo>
                <a:lnTo>
                  <a:pt x="4133" y="205949"/>
                </a:lnTo>
                <a:lnTo>
                  <a:pt x="0" y="163087"/>
                </a:lnTo>
                <a:lnTo>
                  <a:pt x="6820" y="120567"/>
                </a:lnTo>
                <a:lnTo>
                  <a:pt x="24523" y="80659"/>
                </a:lnTo>
                <a:lnTo>
                  <a:pt x="53038" y="45631"/>
                </a:lnTo>
                <a:lnTo>
                  <a:pt x="106311" y="11823"/>
                </a:lnTo>
                <a:lnTo>
                  <a:pt x="168290" y="0"/>
                </a:lnTo>
                <a:lnTo>
                  <a:pt x="168290" y="16837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957626" y="2102100"/>
            <a:ext cx="2309574" cy="13276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b="1" spc="-25" dirty="0">
                <a:solidFill>
                  <a:srgbClr val="00AEEF"/>
                </a:solidFill>
                <a:latin typeface="Arial Black"/>
                <a:cs typeface="Arial Black"/>
              </a:rPr>
              <a:t>Только </a:t>
            </a:r>
            <a:r>
              <a:rPr sz="1800" b="1" spc="-195" dirty="0">
                <a:solidFill>
                  <a:srgbClr val="00AEEF"/>
                </a:solidFill>
                <a:latin typeface="Arial Black"/>
                <a:cs typeface="Arial Black"/>
              </a:rPr>
              <a:t> </a:t>
            </a:r>
            <a:r>
              <a:rPr sz="1800" b="1" spc="-75" dirty="0">
                <a:solidFill>
                  <a:srgbClr val="00AEEF"/>
                </a:solidFill>
                <a:latin typeface="Arial Black"/>
                <a:cs typeface="Arial Black"/>
              </a:rPr>
              <a:t>4%</a:t>
            </a:r>
            <a:endParaRPr sz="1800" dirty="0">
              <a:latin typeface="Arial Black"/>
              <a:cs typeface="Arial Black"/>
            </a:endParaRPr>
          </a:p>
          <a:p>
            <a:pPr marL="12700" marR="5080">
              <a:lnSpc>
                <a:spcPct val="111100"/>
              </a:lnSpc>
              <a:spcBef>
                <a:spcPts val="140"/>
              </a:spcBef>
            </a:pPr>
            <a:r>
              <a:rPr lang="ru-RU" sz="1200" spc="25" dirty="0">
                <a:latin typeface="Century Gothic"/>
                <a:cs typeface="Century Gothic"/>
              </a:rPr>
              <a:t>HR-директоров считают,</a:t>
            </a:r>
          </a:p>
          <a:p>
            <a:pPr marL="12700" marR="5080">
              <a:lnSpc>
                <a:spcPct val="111100"/>
              </a:lnSpc>
              <a:spcBef>
                <a:spcPts val="140"/>
              </a:spcBef>
            </a:pPr>
            <a:r>
              <a:rPr lang="ru-RU" sz="1200" spc="25" dirty="0">
                <a:latin typeface="Century Gothic"/>
                <a:cs typeface="Century Gothic"/>
              </a:rPr>
              <a:t>что эти системы точно оценивают результаты и эффективность деятельности сотрудников.</a:t>
            </a:r>
          </a:p>
        </p:txBody>
      </p:sp>
      <p:sp>
        <p:nvSpPr>
          <p:cNvPr id="20" name="object 20"/>
          <p:cNvSpPr/>
          <p:nvPr/>
        </p:nvSpPr>
        <p:spPr>
          <a:xfrm>
            <a:off x="518408" y="2147820"/>
            <a:ext cx="124460" cy="102870"/>
          </a:xfrm>
          <a:custGeom>
            <a:avLst/>
            <a:gdLst/>
            <a:ahLst/>
            <a:cxnLst/>
            <a:rect l="l" t="t" r="r" b="b"/>
            <a:pathLst>
              <a:path w="124459" h="102869">
                <a:moveTo>
                  <a:pt x="62128" y="0"/>
                </a:moveTo>
                <a:lnTo>
                  <a:pt x="37938" y="4057"/>
                </a:lnTo>
                <a:lnTo>
                  <a:pt x="18227" y="15141"/>
                </a:lnTo>
                <a:lnTo>
                  <a:pt x="4960" y="31621"/>
                </a:lnTo>
                <a:lnTo>
                  <a:pt x="101" y="51866"/>
                </a:lnTo>
                <a:lnTo>
                  <a:pt x="4874" y="71749"/>
                </a:lnTo>
                <a:lnTo>
                  <a:pt x="18176" y="87987"/>
                </a:lnTo>
                <a:lnTo>
                  <a:pt x="37922" y="98845"/>
                </a:lnTo>
                <a:lnTo>
                  <a:pt x="62128" y="102590"/>
                </a:lnTo>
                <a:lnTo>
                  <a:pt x="86225" y="98845"/>
                </a:lnTo>
                <a:lnTo>
                  <a:pt x="105935" y="87987"/>
                </a:lnTo>
                <a:lnTo>
                  <a:pt x="119223" y="71749"/>
                </a:lnTo>
                <a:lnTo>
                  <a:pt x="124053" y="51866"/>
                </a:lnTo>
                <a:lnTo>
                  <a:pt x="119180" y="31607"/>
                </a:lnTo>
                <a:lnTo>
                  <a:pt x="105897" y="15103"/>
                </a:lnTo>
                <a:lnTo>
                  <a:pt x="86211" y="4014"/>
                </a:lnTo>
                <a:lnTo>
                  <a:pt x="6212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3480" y="2378770"/>
            <a:ext cx="113664" cy="318135"/>
          </a:xfrm>
          <a:custGeom>
            <a:avLst/>
            <a:gdLst/>
            <a:ahLst/>
            <a:cxnLst/>
            <a:rect l="l" t="t" r="r" b="b"/>
            <a:pathLst>
              <a:path w="113665" h="318135">
                <a:moveTo>
                  <a:pt x="113652" y="0"/>
                </a:moveTo>
                <a:lnTo>
                  <a:pt x="0" y="0"/>
                </a:lnTo>
                <a:lnTo>
                  <a:pt x="16014" y="317652"/>
                </a:lnTo>
                <a:lnTo>
                  <a:pt x="35331" y="317652"/>
                </a:lnTo>
                <a:lnTo>
                  <a:pt x="56832" y="104127"/>
                </a:lnTo>
                <a:lnTo>
                  <a:pt x="106604" y="104127"/>
                </a:lnTo>
                <a:lnTo>
                  <a:pt x="113652" y="0"/>
                </a:lnTo>
                <a:close/>
              </a:path>
              <a:path w="113665" h="318135">
                <a:moveTo>
                  <a:pt x="106604" y="104127"/>
                </a:moveTo>
                <a:lnTo>
                  <a:pt x="56832" y="104127"/>
                </a:lnTo>
                <a:lnTo>
                  <a:pt x="72834" y="317652"/>
                </a:lnTo>
                <a:lnTo>
                  <a:pt x="92151" y="317652"/>
                </a:lnTo>
                <a:lnTo>
                  <a:pt x="106604" y="104127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0759" y="2454601"/>
            <a:ext cx="138430" cy="113664"/>
          </a:xfrm>
          <a:custGeom>
            <a:avLst/>
            <a:gdLst/>
            <a:ahLst/>
            <a:cxnLst/>
            <a:rect l="l" t="t" r="r" b="b"/>
            <a:pathLst>
              <a:path w="138429" h="113664">
                <a:moveTo>
                  <a:pt x="138214" y="0"/>
                </a:moveTo>
                <a:lnTo>
                  <a:pt x="0" y="0"/>
                </a:lnTo>
                <a:lnTo>
                  <a:pt x="10629" y="113182"/>
                </a:lnTo>
                <a:lnTo>
                  <a:pt x="128765" y="113182"/>
                </a:lnTo>
                <a:lnTo>
                  <a:pt x="13821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8544" y="2247482"/>
            <a:ext cx="134620" cy="237490"/>
          </a:xfrm>
          <a:custGeom>
            <a:avLst/>
            <a:gdLst/>
            <a:ahLst/>
            <a:cxnLst/>
            <a:rect l="l" t="t" r="r" b="b"/>
            <a:pathLst>
              <a:path w="134620" h="237489">
                <a:moveTo>
                  <a:pt x="22631" y="0"/>
                </a:moveTo>
                <a:lnTo>
                  <a:pt x="0" y="160642"/>
                </a:lnTo>
                <a:lnTo>
                  <a:pt x="10325" y="236981"/>
                </a:lnTo>
                <a:lnTo>
                  <a:pt x="86067" y="227863"/>
                </a:lnTo>
                <a:lnTo>
                  <a:pt x="67716" y="142417"/>
                </a:lnTo>
                <a:lnTo>
                  <a:pt x="76885" y="105956"/>
                </a:lnTo>
                <a:lnTo>
                  <a:pt x="111997" y="105956"/>
                </a:lnTo>
                <a:lnTo>
                  <a:pt x="83870" y="952"/>
                </a:lnTo>
                <a:lnTo>
                  <a:pt x="22631" y="0"/>
                </a:lnTo>
                <a:close/>
              </a:path>
              <a:path w="134620" h="237489">
                <a:moveTo>
                  <a:pt x="111997" y="105956"/>
                </a:moveTo>
                <a:lnTo>
                  <a:pt x="76885" y="105956"/>
                </a:lnTo>
                <a:lnTo>
                  <a:pt x="105587" y="189128"/>
                </a:lnTo>
                <a:lnTo>
                  <a:pt x="134277" y="189128"/>
                </a:lnTo>
                <a:lnTo>
                  <a:pt x="111997" y="10595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7200" y="2247216"/>
            <a:ext cx="132715" cy="237490"/>
          </a:xfrm>
          <a:custGeom>
            <a:avLst/>
            <a:gdLst/>
            <a:ahLst/>
            <a:cxnLst/>
            <a:rect l="l" t="t" r="r" b="b"/>
            <a:pathLst>
              <a:path w="132715" h="237489">
                <a:moveTo>
                  <a:pt x="124789" y="106210"/>
                </a:moveTo>
                <a:lnTo>
                  <a:pt x="56578" y="106210"/>
                </a:lnTo>
                <a:lnTo>
                  <a:pt x="66763" y="142671"/>
                </a:lnTo>
                <a:lnTo>
                  <a:pt x="47523" y="228130"/>
                </a:lnTo>
                <a:lnTo>
                  <a:pt x="123329" y="237248"/>
                </a:lnTo>
                <a:lnTo>
                  <a:pt x="132384" y="160896"/>
                </a:lnTo>
                <a:lnTo>
                  <a:pt x="124789" y="106210"/>
                </a:lnTo>
                <a:close/>
              </a:path>
              <a:path w="132715" h="237489">
                <a:moveTo>
                  <a:pt x="48514" y="0"/>
                </a:moveTo>
                <a:lnTo>
                  <a:pt x="0" y="189382"/>
                </a:lnTo>
                <a:lnTo>
                  <a:pt x="28282" y="189382"/>
                </a:lnTo>
                <a:lnTo>
                  <a:pt x="56578" y="106210"/>
                </a:lnTo>
                <a:lnTo>
                  <a:pt x="124789" y="106210"/>
                </a:lnTo>
                <a:lnTo>
                  <a:pt x="110070" y="241"/>
                </a:lnTo>
                <a:lnTo>
                  <a:pt x="4851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2053" y="2247486"/>
            <a:ext cx="76200" cy="170180"/>
          </a:xfrm>
          <a:custGeom>
            <a:avLst/>
            <a:gdLst/>
            <a:ahLst/>
            <a:cxnLst/>
            <a:rect l="l" t="t" r="r" b="b"/>
            <a:pathLst>
              <a:path w="76200" h="170180">
                <a:moveTo>
                  <a:pt x="75831" y="0"/>
                </a:moveTo>
                <a:lnTo>
                  <a:pt x="0" y="0"/>
                </a:lnTo>
                <a:lnTo>
                  <a:pt x="19240" y="169760"/>
                </a:lnTo>
                <a:lnTo>
                  <a:pt x="56591" y="169760"/>
                </a:lnTo>
                <a:lnTo>
                  <a:pt x="7583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11144" y="2147820"/>
            <a:ext cx="124460" cy="102870"/>
          </a:xfrm>
          <a:custGeom>
            <a:avLst/>
            <a:gdLst/>
            <a:ahLst/>
            <a:cxnLst/>
            <a:rect l="l" t="t" r="r" b="b"/>
            <a:pathLst>
              <a:path w="124459" h="102869">
                <a:moveTo>
                  <a:pt x="62128" y="0"/>
                </a:moveTo>
                <a:lnTo>
                  <a:pt x="37938" y="4057"/>
                </a:lnTo>
                <a:lnTo>
                  <a:pt x="18227" y="15141"/>
                </a:lnTo>
                <a:lnTo>
                  <a:pt x="4960" y="31621"/>
                </a:lnTo>
                <a:lnTo>
                  <a:pt x="101" y="51866"/>
                </a:lnTo>
                <a:lnTo>
                  <a:pt x="4874" y="71749"/>
                </a:lnTo>
                <a:lnTo>
                  <a:pt x="18176" y="87987"/>
                </a:lnTo>
                <a:lnTo>
                  <a:pt x="37922" y="98845"/>
                </a:lnTo>
                <a:lnTo>
                  <a:pt x="62128" y="102590"/>
                </a:lnTo>
                <a:lnTo>
                  <a:pt x="86225" y="98845"/>
                </a:lnTo>
                <a:lnTo>
                  <a:pt x="105935" y="87987"/>
                </a:lnTo>
                <a:lnTo>
                  <a:pt x="119223" y="71749"/>
                </a:lnTo>
                <a:lnTo>
                  <a:pt x="124053" y="51866"/>
                </a:lnTo>
                <a:lnTo>
                  <a:pt x="119180" y="31607"/>
                </a:lnTo>
                <a:lnTo>
                  <a:pt x="105897" y="15103"/>
                </a:lnTo>
                <a:lnTo>
                  <a:pt x="86211" y="4014"/>
                </a:lnTo>
                <a:lnTo>
                  <a:pt x="6212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16215" y="2378770"/>
            <a:ext cx="113664" cy="318135"/>
          </a:xfrm>
          <a:custGeom>
            <a:avLst/>
            <a:gdLst/>
            <a:ahLst/>
            <a:cxnLst/>
            <a:rect l="l" t="t" r="r" b="b"/>
            <a:pathLst>
              <a:path w="113665" h="318135">
                <a:moveTo>
                  <a:pt x="113652" y="0"/>
                </a:moveTo>
                <a:lnTo>
                  <a:pt x="0" y="0"/>
                </a:lnTo>
                <a:lnTo>
                  <a:pt x="16014" y="317652"/>
                </a:lnTo>
                <a:lnTo>
                  <a:pt x="35331" y="317652"/>
                </a:lnTo>
                <a:lnTo>
                  <a:pt x="56832" y="104127"/>
                </a:lnTo>
                <a:lnTo>
                  <a:pt x="106604" y="104127"/>
                </a:lnTo>
                <a:lnTo>
                  <a:pt x="113652" y="0"/>
                </a:lnTo>
                <a:close/>
              </a:path>
              <a:path w="113665" h="318135">
                <a:moveTo>
                  <a:pt x="106604" y="104127"/>
                </a:moveTo>
                <a:lnTo>
                  <a:pt x="56832" y="104127"/>
                </a:lnTo>
                <a:lnTo>
                  <a:pt x="72834" y="317652"/>
                </a:lnTo>
                <a:lnTo>
                  <a:pt x="92151" y="317652"/>
                </a:lnTo>
                <a:lnTo>
                  <a:pt x="106604" y="104127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03495" y="2454601"/>
            <a:ext cx="138430" cy="113664"/>
          </a:xfrm>
          <a:custGeom>
            <a:avLst/>
            <a:gdLst/>
            <a:ahLst/>
            <a:cxnLst/>
            <a:rect l="l" t="t" r="r" b="b"/>
            <a:pathLst>
              <a:path w="138430" h="113664">
                <a:moveTo>
                  <a:pt x="138214" y="0"/>
                </a:moveTo>
                <a:lnTo>
                  <a:pt x="0" y="0"/>
                </a:lnTo>
                <a:lnTo>
                  <a:pt x="10629" y="113182"/>
                </a:lnTo>
                <a:lnTo>
                  <a:pt x="128765" y="113182"/>
                </a:lnTo>
                <a:lnTo>
                  <a:pt x="13821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61280" y="2247482"/>
            <a:ext cx="134620" cy="237490"/>
          </a:xfrm>
          <a:custGeom>
            <a:avLst/>
            <a:gdLst/>
            <a:ahLst/>
            <a:cxnLst/>
            <a:rect l="l" t="t" r="r" b="b"/>
            <a:pathLst>
              <a:path w="134619" h="237489">
                <a:moveTo>
                  <a:pt x="22631" y="0"/>
                </a:moveTo>
                <a:lnTo>
                  <a:pt x="0" y="160642"/>
                </a:lnTo>
                <a:lnTo>
                  <a:pt x="10325" y="236981"/>
                </a:lnTo>
                <a:lnTo>
                  <a:pt x="86067" y="227863"/>
                </a:lnTo>
                <a:lnTo>
                  <a:pt x="67716" y="142417"/>
                </a:lnTo>
                <a:lnTo>
                  <a:pt x="76885" y="105956"/>
                </a:lnTo>
                <a:lnTo>
                  <a:pt x="111997" y="105956"/>
                </a:lnTo>
                <a:lnTo>
                  <a:pt x="83870" y="952"/>
                </a:lnTo>
                <a:lnTo>
                  <a:pt x="22631" y="0"/>
                </a:lnTo>
                <a:close/>
              </a:path>
              <a:path w="134619" h="237489">
                <a:moveTo>
                  <a:pt x="111997" y="105956"/>
                </a:moveTo>
                <a:lnTo>
                  <a:pt x="76885" y="105956"/>
                </a:lnTo>
                <a:lnTo>
                  <a:pt x="105587" y="189128"/>
                </a:lnTo>
                <a:lnTo>
                  <a:pt x="134277" y="189128"/>
                </a:lnTo>
                <a:lnTo>
                  <a:pt x="111997" y="10595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49934" y="2247216"/>
            <a:ext cx="132715" cy="237490"/>
          </a:xfrm>
          <a:custGeom>
            <a:avLst/>
            <a:gdLst/>
            <a:ahLst/>
            <a:cxnLst/>
            <a:rect l="l" t="t" r="r" b="b"/>
            <a:pathLst>
              <a:path w="132715" h="237489">
                <a:moveTo>
                  <a:pt x="124789" y="106210"/>
                </a:moveTo>
                <a:lnTo>
                  <a:pt x="56578" y="106210"/>
                </a:lnTo>
                <a:lnTo>
                  <a:pt x="66763" y="142671"/>
                </a:lnTo>
                <a:lnTo>
                  <a:pt x="47523" y="228130"/>
                </a:lnTo>
                <a:lnTo>
                  <a:pt x="123329" y="237248"/>
                </a:lnTo>
                <a:lnTo>
                  <a:pt x="132384" y="160896"/>
                </a:lnTo>
                <a:lnTo>
                  <a:pt x="124789" y="106210"/>
                </a:lnTo>
                <a:close/>
              </a:path>
              <a:path w="132715" h="237489">
                <a:moveTo>
                  <a:pt x="48513" y="0"/>
                </a:moveTo>
                <a:lnTo>
                  <a:pt x="0" y="189382"/>
                </a:lnTo>
                <a:lnTo>
                  <a:pt x="28282" y="189382"/>
                </a:lnTo>
                <a:lnTo>
                  <a:pt x="56578" y="106210"/>
                </a:lnTo>
                <a:lnTo>
                  <a:pt x="124789" y="106210"/>
                </a:lnTo>
                <a:lnTo>
                  <a:pt x="110070" y="241"/>
                </a:lnTo>
                <a:lnTo>
                  <a:pt x="48513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34789" y="2247486"/>
            <a:ext cx="76200" cy="170180"/>
          </a:xfrm>
          <a:custGeom>
            <a:avLst/>
            <a:gdLst/>
            <a:ahLst/>
            <a:cxnLst/>
            <a:rect l="l" t="t" r="r" b="b"/>
            <a:pathLst>
              <a:path w="76200" h="170180">
                <a:moveTo>
                  <a:pt x="75831" y="0"/>
                </a:moveTo>
                <a:lnTo>
                  <a:pt x="0" y="0"/>
                </a:lnTo>
                <a:lnTo>
                  <a:pt x="19240" y="169760"/>
                </a:lnTo>
                <a:lnTo>
                  <a:pt x="56591" y="169760"/>
                </a:lnTo>
                <a:lnTo>
                  <a:pt x="7583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64250" y="2147820"/>
            <a:ext cx="124460" cy="102870"/>
          </a:xfrm>
          <a:custGeom>
            <a:avLst/>
            <a:gdLst/>
            <a:ahLst/>
            <a:cxnLst/>
            <a:rect l="l" t="t" r="r" b="b"/>
            <a:pathLst>
              <a:path w="124459" h="102869">
                <a:moveTo>
                  <a:pt x="62128" y="0"/>
                </a:moveTo>
                <a:lnTo>
                  <a:pt x="37938" y="4057"/>
                </a:lnTo>
                <a:lnTo>
                  <a:pt x="18227" y="15141"/>
                </a:lnTo>
                <a:lnTo>
                  <a:pt x="4960" y="31621"/>
                </a:lnTo>
                <a:lnTo>
                  <a:pt x="101" y="51866"/>
                </a:lnTo>
                <a:lnTo>
                  <a:pt x="4874" y="71749"/>
                </a:lnTo>
                <a:lnTo>
                  <a:pt x="18176" y="87987"/>
                </a:lnTo>
                <a:lnTo>
                  <a:pt x="37922" y="98845"/>
                </a:lnTo>
                <a:lnTo>
                  <a:pt x="62128" y="102590"/>
                </a:lnTo>
                <a:lnTo>
                  <a:pt x="86225" y="98845"/>
                </a:lnTo>
                <a:lnTo>
                  <a:pt x="105935" y="87987"/>
                </a:lnTo>
                <a:lnTo>
                  <a:pt x="119223" y="71749"/>
                </a:lnTo>
                <a:lnTo>
                  <a:pt x="124053" y="51866"/>
                </a:lnTo>
                <a:lnTo>
                  <a:pt x="119180" y="31607"/>
                </a:lnTo>
                <a:lnTo>
                  <a:pt x="105897" y="15103"/>
                </a:lnTo>
                <a:lnTo>
                  <a:pt x="86211" y="4014"/>
                </a:lnTo>
                <a:lnTo>
                  <a:pt x="6212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59379" y="2446780"/>
            <a:ext cx="134620" cy="250190"/>
          </a:xfrm>
          <a:custGeom>
            <a:avLst/>
            <a:gdLst/>
            <a:ahLst/>
            <a:cxnLst/>
            <a:rect l="l" t="t" r="r" b="b"/>
            <a:pathLst>
              <a:path w="134619" h="250189">
                <a:moveTo>
                  <a:pt x="133997" y="0"/>
                </a:moveTo>
                <a:lnTo>
                  <a:pt x="0" y="0"/>
                </a:lnTo>
                <a:lnTo>
                  <a:pt x="14884" y="249631"/>
                </a:lnTo>
                <a:lnTo>
                  <a:pt x="57073" y="249631"/>
                </a:lnTo>
                <a:lnTo>
                  <a:pt x="66992" y="68656"/>
                </a:lnTo>
                <a:lnTo>
                  <a:pt x="129904" y="68656"/>
                </a:lnTo>
                <a:lnTo>
                  <a:pt x="133997" y="0"/>
                </a:lnTo>
                <a:close/>
              </a:path>
              <a:path w="134619" h="250189">
                <a:moveTo>
                  <a:pt x="129904" y="68656"/>
                </a:moveTo>
                <a:lnTo>
                  <a:pt x="66992" y="68656"/>
                </a:lnTo>
                <a:lnTo>
                  <a:pt x="76923" y="249631"/>
                </a:lnTo>
                <a:lnTo>
                  <a:pt x="119113" y="249631"/>
                </a:lnTo>
                <a:lnTo>
                  <a:pt x="129904" y="6865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35704" y="2248348"/>
            <a:ext cx="181610" cy="165100"/>
          </a:xfrm>
          <a:custGeom>
            <a:avLst/>
            <a:gdLst/>
            <a:ahLst/>
            <a:cxnLst/>
            <a:rect l="l" t="t" r="r" b="b"/>
            <a:pathLst>
              <a:path w="181609" h="165100">
                <a:moveTo>
                  <a:pt x="181343" y="0"/>
                </a:moveTo>
                <a:lnTo>
                  <a:pt x="0" y="0"/>
                </a:lnTo>
                <a:lnTo>
                  <a:pt x="90678" y="164617"/>
                </a:lnTo>
                <a:lnTo>
                  <a:pt x="181343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26569" y="2249088"/>
            <a:ext cx="134620" cy="248920"/>
          </a:xfrm>
          <a:custGeom>
            <a:avLst/>
            <a:gdLst/>
            <a:ahLst/>
            <a:cxnLst/>
            <a:rect l="l" t="t" r="r" b="b"/>
            <a:pathLst>
              <a:path w="134619" h="248919">
                <a:moveTo>
                  <a:pt x="93586" y="0"/>
                </a:moveTo>
                <a:lnTo>
                  <a:pt x="41503" y="0"/>
                </a:lnTo>
                <a:lnTo>
                  <a:pt x="0" y="165519"/>
                </a:lnTo>
                <a:lnTo>
                  <a:pt x="0" y="248894"/>
                </a:lnTo>
                <a:lnTo>
                  <a:pt x="72504" y="248894"/>
                </a:lnTo>
                <a:lnTo>
                  <a:pt x="73748" y="115735"/>
                </a:lnTo>
                <a:lnTo>
                  <a:pt x="116372" y="115735"/>
                </a:lnTo>
                <a:lnTo>
                  <a:pt x="93586" y="0"/>
                </a:lnTo>
                <a:close/>
              </a:path>
              <a:path w="134619" h="248919">
                <a:moveTo>
                  <a:pt x="116372" y="115735"/>
                </a:moveTo>
                <a:lnTo>
                  <a:pt x="73748" y="115735"/>
                </a:lnTo>
                <a:lnTo>
                  <a:pt x="103505" y="207835"/>
                </a:lnTo>
                <a:lnTo>
                  <a:pt x="134505" y="207835"/>
                </a:lnTo>
                <a:lnTo>
                  <a:pt x="116372" y="115735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91679" y="2249088"/>
            <a:ext cx="151765" cy="248920"/>
          </a:xfrm>
          <a:custGeom>
            <a:avLst/>
            <a:gdLst/>
            <a:ahLst/>
            <a:cxnLst/>
            <a:rect l="l" t="t" r="r" b="b"/>
            <a:pathLst>
              <a:path w="151765" h="248919">
                <a:moveTo>
                  <a:pt x="133682" y="115735"/>
                </a:moveTo>
                <a:lnTo>
                  <a:pt x="60756" y="115735"/>
                </a:lnTo>
                <a:lnTo>
                  <a:pt x="62001" y="248894"/>
                </a:lnTo>
                <a:lnTo>
                  <a:pt x="151180" y="248894"/>
                </a:lnTo>
                <a:lnTo>
                  <a:pt x="151180" y="165519"/>
                </a:lnTo>
                <a:lnTo>
                  <a:pt x="133682" y="115735"/>
                </a:lnTo>
                <a:close/>
              </a:path>
              <a:path w="151765" h="248919">
                <a:moveTo>
                  <a:pt x="93002" y="0"/>
                </a:moveTo>
                <a:lnTo>
                  <a:pt x="40919" y="0"/>
                </a:lnTo>
                <a:lnTo>
                  <a:pt x="0" y="207835"/>
                </a:lnTo>
                <a:lnTo>
                  <a:pt x="31000" y="207835"/>
                </a:lnTo>
                <a:lnTo>
                  <a:pt x="60756" y="115735"/>
                </a:lnTo>
                <a:lnTo>
                  <a:pt x="133682" y="115735"/>
                </a:lnTo>
                <a:lnTo>
                  <a:pt x="9300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56985" y="2147820"/>
            <a:ext cx="124460" cy="102870"/>
          </a:xfrm>
          <a:custGeom>
            <a:avLst/>
            <a:gdLst/>
            <a:ahLst/>
            <a:cxnLst/>
            <a:rect l="l" t="t" r="r" b="b"/>
            <a:pathLst>
              <a:path w="124460" h="102869">
                <a:moveTo>
                  <a:pt x="62128" y="0"/>
                </a:moveTo>
                <a:lnTo>
                  <a:pt x="37938" y="4057"/>
                </a:lnTo>
                <a:lnTo>
                  <a:pt x="18227" y="15141"/>
                </a:lnTo>
                <a:lnTo>
                  <a:pt x="4960" y="31621"/>
                </a:lnTo>
                <a:lnTo>
                  <a:pt x="101" y="51866"/>
                </a:lnTo>
                <a:lnTo>
                  <a:pt x="4874" y="71749"/>
                </a:lnTo>
                <a:lnTo>
                  <a:pt x="18176" y="87987"/>
                </a:lnTo>
                <a:lnTo>
                  <a:pt x="37922" y="98845"/>
                </a:lnTo>
                <a:lnTo>
                  <a:pt x="62128" y="102590"/>
                </a:lnTo>
                <a:lnTo>
                  <a:pt x="86225" y="98845"/>
                </a:lnTo>
                <a:lnTo>
                  <a:pt x="105935" y="87987"/>
                </a:lnTo>
                <a:lnTo>
                  <a:pt x="119223" y="71749"/>
                </a:lnTo>
                <a:lnTo>
                  <a:pt x="124053" y="51866"/>
                </a:lnTo>
                <a:lnTo>
                  <a:pt x="119180" y="31607"/>
                </a:lnTo>
                <a:lnTo>
                  <a:pt x="105897" y="15103"/>
                </a:lnTo>
                <a:lnTo>
                  <a:pt x="86211" y="4014"/>
                </a:lnTo>
                <a:lnTo>
                  <a:pt x="6212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52115" y="2446780"/>
            <a:ext cx="134620" cy="250190"/>
          </a:xfrm>
          <a:custGeom>
            <a:avLst/>
            <a:gdLst/>
            <a:ahLst/>
            <a:cxnLst/>
            <a:rect l="l" t="t" r="r" b="b"/>
            <a:pathLst>
              <a:path w="134619" h="250189">
                <a:moveTo>
                  <a:pt x="133997" y="0"/>
                </a:moveTo>
                <a:lnTo>
                  <a:pt x="0" y="0"/>
                </a:lnTo>
                <a:lnTo>
                  <a:pt x="14884" y="249631"/>
                </a:lnTo>
                <a:lnTo>
                  <a:pt x="57073" y="249631"/>
                </a:lnTo>
                <a:lnTo>
                  <a:pt x="66992" y="68656"/>
                </a:lnTo>
                <a:lnTo>
                  <a:pt x="129904" y="68656"/>
                </a:lnTo>
                <a:lnTo>
                  <a:pt x="133997" y="0"/>
                </a:lnTo>
                <a:close/>
              </a:path>
              <a:path w="134619" h="250189">
                <a:moveTo>
                  <a:pt x="129904" y="68656"/>
                </a:moveTo>
                <a:lnTo>
                  <a:pt x="66992" y="68656"/>
                </a:lnTo>
                <a:lnTo>
                  <a:pt x="76923" y="249631"/>
                </a:lnTo>
                <a:lnTo>
                  <a:pt x="119113" y="249631"/>
                </a:lnTo>
                <a:lnTo>
                  <a:pt x="129904" y="6865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28438" y="2248348"/>
            <a:ext cx="181610" cy="165100"/>
          </a:xfrm>
          <a:custGeom>
            <a:avLst/>
            <a:gdLst/>
            <a:ahLst/>
            <a:cxnLst/>
            <a:rect l="l" t="t" r="r" b="b"/>
            <a:pathLst>
              <a:path w="181610" h="165100">
                <a:moveTo>
                  <a:pt x="181343" y="0"/>
                </a:moveTo>
                <a:lnTo>
                  <a:pt x="0" y="0"/>
                </a:lnTo>
                <a:lnTo>
                  <a:pt x="90678" y="164617"/>
                </a:lnTo>
                <a:lnTo>
                  <a:pt x="181343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19303" y="2249088"/>
            <a:ext cx="134620" cy="248920"/>
          </a:xfrm>
          <a:custGeom>
            <a:avLst/>
            <a:gdLst/>
            <a:ahLst/>
            <a:cxnLst/>
            <a:rect l="l" t="t" r="r" b="b"/>
            <a:pathLst>
              <a:path w="134619" h="248919">
                <a:moveTo>
                  <a:pt x="93586" y="0"/>
                </a:moveTo>
                <a:lnTo>
                  <a:pt x="41503" y="0"/>
                </a:lnTo>
                <a:lnTo>
                  <a:pt x="0" y="165519"/>
                </a:lnTo>
                <a:lnTo>
                  <a:pt x="0" y="248894"/>
                </a:lnTo>
                <a:lnTo>
                  <a:pt x="72504" y="248894"/>
                </a:lnTo>
                <a:lnTo>
                  <a:pt x="73748" y="115735"/>
                </a:lnTo>
                <a:lnTo>
                  <a:pt x="116372" y="115735"/>
                </a:lnTo>
                <a:lnTo>
                  <a:pt x="93586" y="0"/>
                </a:lnTo>
                <a:close/>
              </a:path>
              <a:path w="134619" h="248919">
                <a:moveTo>
                  <a:pt x="116372" y="115735"/>
                </a:moveTo>
                <a:lnTo>
                  <a:pt x="73748" y="115735"/>
                </a:lnTo>
                <a:lnTo>
                  <a:pt x="103505" y="207835"/>
                </a:lnTo>
                <a:lnTo>
                  <a:pt x="134505" y="207835"/>
                </a:lnTo>
                <a:lnTo>
                  <a:pt x="116372" y="115735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84414" y="2249088"/>
            <a:ext cx="151765" cy="248920"/>
          </a:xfrm>
          <a:custGeom>
            <a:avLst/>
            <a:gdLst/>
            <a:ahLst/>
            <a:cxnLst/>
            <a:rect l="l" t="t" r="r" b="b"/>
            <a:pathLst>
              <a:path w="151764" h="248919">
                <a:moveTo>
                  <a:pt x="133682" y="115735"/>
                </a:moveTo>
                <a:lnTo>
                  <a:pt x="60756" y="115735"/>
                </a:lnTo>
                <a:lnTo>
                  <a:pt x="62001" y="248894"/>
                </a:lnTo>
                <a:lnTo>
                  <a:pt x="151180" y="248894"/>
                </a:lnTo>
                <a:lnTo>
                  <a:pt x="151180" y="165519"/>
                </a:lnTo>
                <a:lnTo>
                  <a:pt x="133682" y="115735"/>
                </a:lnTo>
                <a:close/>
              </a:path>
              <a:path w="151764" h="248919">
                <a:moveTo>
                  <a:pt x="93002" y="0"/>
                </a:moveTo>
                <a:lnTo>
                  <a:pt x="40919" y="0"/>
                </a:lnTo>
                <a:lnTo>
                  <a:pt x="0" y="207835"/>
                </a:lnTo>
                <a:lnTo>
                  <a:pt x="31000" y="207835"/>
                </a:lnTo>
                <a:lnTo>
                  <a:pt x="60756" y="115735"/>
                </a:lnTo>
                <a:lnTo>
                  <a:pt x="133682" y="115735"/>
                </a:lnTo>
                <a:lnTo>
                  <a:pt x="9300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60375" y="5060086"/>
            <a:ext cx="344170" cy="716915"/>
          </a:xfrm>
          <a:custGeom>
            <a:avLst/>
            <a:gdLst/>
            <a:ahLst/>
            <a:cxnLst/>
            <a:rect l="l" t="t" r="r" b="b"/>
            <a:pathLst>
              <a:path w="344170" h="716914">
                <a:moveTo>
                  <a:pt x="0" y="716305"/>
                </a:moveTo>
                <a:lnTo>
                  <a:pt x="343662" y="716305"/>
                </a:lnTo>
                <a:lnTo>
                  <a:pt x="343662" y="0"/>
                </a:lnTo>
                <a:lnTo>
                  <a:pt x="0" y="0"/>
                </a:lnTo>
                <a:lnTo>
                  <a:pt x="0" y="716305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56905" y="5103310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298" y="0"/>
                </a:move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56905" y="5103310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298" y="150596"/>
                </a:move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close/>
              </a:path>
            </a:pathLst>
          </a:custGeom>
          <a:ln w="164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56905" y="5340753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298" y="0"/>
                </a:move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close/>
              </a:path>
            </a:pathLst>
          </a:custGeom>
          <a:solidFill>
            <a:srgbClr val="EEAE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56905" y="5340753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298" y="150596"/>
                </a:move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close/>
              </a:path>
            </a:pathLst>
          </a:custGeom>
          <a:ln w="164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56905" y="5578198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298" y="0"/>
                </a:move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56905" y="5578198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298" y="150596"/>
                </a:move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close/>
              </a:path>
            </a:pathLst>
          </a:custGeom>
          <a:ln w="164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847788" y="5072773"/>
            <a:ext cx="8905812" cy="1855893"/>
          </a:xfrm>
          <a:prstGeom prst="rect">
            <a:avLst/>
          </a:prstGeom>
          <a:ln w="25400">
            <a:solidFill>
              <a:srgbClr val="7FD6F7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700"/>
              </a:spcBef>
            </a:pPr>
            <a:r>
              <a:rPr lang="ru-RU" sz="1000" b="1" spc="105" dirty="0">
                <a:latin typeface="Arial" pitchFamily="34" charset="0"/>
                <a:cs typeface="Arial" pitchFamily="34" charset="0"/>
              </a:rPr>
              <a:t>Наш взгляд: Упрощение не должно стать конечной целью трансформации процесса управления эффективностью деятельности</a:t>
            </a:r>
          </a:p>
          <a:p>
            <a:pPr marL="114300" marR="154940">
              <a:lnSpc>
                <a:spcPct val="108300"/>
              </a:lnSpc>
              <a:spcBef>
                <a:spcPts val="450"/>
              </a:spcBef>
            </a:pPr>
            <a:r>
              <a:rPr lang="ru-RU" sz="1000" spc="20" dirty="0">
                <a:latin typeface="Century Gothic"/>
                <a:cs typeface="Century Gothic"/>
              </a:rPr>
              <a:t>Прежде чем радикально упрощать существующие системы управления эффективностью, стоит проанализировать ситуацию. Те организации, которые получают наибольшую выгоду от изменения подходов к оценке эффективности деятельности сотрудников, не рассматривают упрощение как конечную цель. Вместо этого они стремятся так трансформировать процесс оценки, чтобы не только фиксировать прошлые результаты сотрудников, но и обеспечивать эффективность, закладывать фундамент для новых достижений. Стоит задать следующие вопросы: Обращена ли оценка эффективности деятельности только в прошлое? Кто именно предоставляет информацию о сотруднике в рамках процедур оценки? Как предоставляется обратная связь – постоянно или один-два раза в год? </a:t>
            </a:r>
          </a:p>
          <a:p>
            <a:pPr marL="114300">
              <a:lnSpc>
                <a:spcPct val="100000"/>
              </a:lnSpc>
              <a:spcBef>
                <a:spcPts val="550"/>
              </a:spcBef>
            </a:pPr>
            <a:r>
              <a:rPr lang="ru-RU" sz="1000" spc="30" dirty="0">
                <a:latin typeface="Century Gothic"/>
                <a:cs typeface="Century Gothic"/>
              </a:rPr>
              <a:t>Дополнительные ресурсы: </a:t>
            </a:r>
            <a:r>
              <a:rPr sz="1000" spc="50" dirty="0">
                <a:solidFill>
                  <a:srgbClr val="0033CC"/>
                </a:solidFill>
                <a:latin typeface="Century Gothic"/>
                <a:cs typeface="Century Gothic"/>
                <a:hlinkClick r:id="rId2"/>
              </a:rPr>
              <a:t>The </a:t>
            </a:r>
            <a:r>
              <a:rPr sz="1000" dirty="0">
                <a:solidFill>
                  <a:srgbClr val="0033CC"/>
                </a:solidFill>
                <a:latin typeface="Century Gothic"/>
                <a:cs typeface="Century Gothic"/>
                <a:hlinkClick r:id="rId2"/>
              </a:rPr>
              <a:t>Performance </a:t>
            </a:r>
            <a:r>
              <a:rPr sz="1000" spc="20" dirty="0">
                <a:solidFill>
                  <a:srgbClr val="0033CC"/>
                </a:solidFill>
                <a:latin typeface="Century Gothic"/>
                <a:cs typeface="Century Gothic"/>
                <a:hlinkClick r:id="rId2"/>
              </a:rPr>
              <a:t>Transformation</a:t>
            </a:r>
            <a:r>
              <a:rPr lang="en-US" sz="900" spc="22" baseline="31746" dirty="0">
                <a:latin typeface="Tahoma"/>
                <a:cs typeface="Tahoma"/>
              </a:rPr>
              <a:t>*</a:t>
            </a:r>
            <a:r>
              <a:rPr sz="825" spc="30" baseline="35353" dirty="0">
                <a:latin typeface="Century Gothic"/>
                <a:cs typeface="Century Gothic"/>
              </a:rPr>
              <a:t> </a:t>
            </a:r>
            <a:r>
              <a:rPr sz="1000" spc="25" dirty="0">
                <a:latin typeface="Century Gothic"/>
                <a:cs typeface="Century Gothic"/>
              </a:rPr>
              <a:t>(</a:t>
            </a:r>
            <a:r>
              <a:rPr lang="ru-RU" sz="1000" spc="25" dirty="0">
                <a:solidFill>
                  <a:srgbClr val="0033CC"/>
                </a:solidFill>
                <a:latin typeface="Century Gothic"/>
                <a:cs typeface="Century Gothic"/>
                <a:hlinkClick r:id="rId3"/>
              </a:rPr>
              <a:t>доступно </a:t>
            </a:r>
            <a:r>
              <a:rPr lang="ru-RU" sz="1000" spc="25" dirty="0" err="1">
                <a:solidFill>
                  <a:srgbClr val="0033CC"/>
                </a:solidFill>
                <a:latin typeface="Century Gothic"/>
                <a:cs typeface="Century Gothic"/>
                <a:hlinkClick r:id="rId3"/>
              </a:rPr>
              <a:t>превью</a:t>
            </a:r>
            <a:r>
              <a:rPr sz="1000" spc="-20" dirty="0">
                <a:latin typeface="Century Gothic"/>
                <a:cs typeface="Century Gothic"/>
              </a:rPr>
              <a:t>) </a:t>
            </a:r>
            <a:r>
              <a:rPr lang="ru-RU" sz="1000" spc="-40" dirty="0">
                <a:latin typeface="Century Gothic"/>
                <a:cs typeface="Century Gothic"/>
              </a:rPr>
              <a:t>и</a:t>
            </a:r>
            <a:r>
              <a:rPr sz="1000" spc="-40" dirty="0"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0033CC"/>
                </a:solidFill>
                <a:latin typeface="Century Gothic"/>
                <a:cs typeface="Century Gothic"/>
                <a:hlinkClick r:id="rId4"/>
              </a:rPr>
              <a:t>Performance </a:t>
            </a:r>
            <a:r>
              <a:rPr sz="1000" spc="-30" dirty="0">
                <a:solidFill>
                  <a:srgbClr val="0033CC"/>
                </a:solidFill>
                <a:latin typeface="Century Gothic"/>
                <a:cs typeface="Century Gothic"/>
                <a:hlinkClick r:id="rId4"/>
              </a:rPr>
              <a:t>Management </a:t>
            </a:r>
            <a:r>
              <a:rPr sz="1000" spc="40" dirty="0">
                <a:solidFill>
                  <a:srgbClr val="0033CC"/>
                </a:solidFill>
                <a:latin typeface="Century Gothic"/>
                <a:cs typeface="Century Gothic"/>
                <a:hlinkClick r:id="rId4"/>
              </a:rPr>
              <a:t> </a:t>
            </a:r>
            <a:r>
              <a:rPr sz="1000" spc="45" dirty="0">
                <a:solidFill>
                  <a:srgbClr val="0033CC"/>
                </a:solidFill>
                <a:latin typeface="Century Gothic"/>
                <a:cs typeface="Century Gothic"/>
                <a:hlinkClick r:id="rId4"/>
              </a:rPr>
              <a:t>Solutions</a:t>
            </a:r>
            <a:endParaRPr sz="1000" dirty="0">
              <a:latin typeface="Century Gothic"/>
              <a:cs typeface="Century Gothic"/>
            </a:endParaRPr>
          </a:p>
        </p:txBody>
      </p:sp>
      <p:sp>
        <p:nvSpPr>
          <p:cNvPr id="57" name="object 6"/>
          <p:cNvSpPr txBox="1">
            <a:spLocks noGrp="1"/>
          </p:cNvSpPr>
          <p:nvPr>
            <p:ph type="dt" sz="half" idx="6"/>
          </p:nvPr>
        </p:nvSpPr>
        <p:spPr>
          <a:xfrm>
            <a:off x="8736221" y="7418437"/>
            <a:ext cx="871854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lang="en-US" spc="100" dirty="0"/>
              <a:t>www.shl.ru</a:t>
            </a:r>
            <a:endParaRPr spc="100" dirty="0">
              <a:hlinkClick r:id="rId5"/>
            </a:endParaRPr>
          </a:p>
        </p:txBody>
      </p:sp>
      <p:sp>
        <p:nvSpPr>
          <p:cNvPr id="58" name="object 29"/>
          <p:cNvSpPr txBox="1"/>
          <p:nvPr/>
        </p:nvSpPr>
        <p:spPr>
          <a:xfrm>
            <a:off x="457200" y="7010400"/>
            <a:ext cx="297180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800" spc="20" dirty="0">
                <a:latin typeface="Tahoma"/>
                <a:cs typeface="Tahoma"/>
              </a:rPr>
              <a:t>* </a:t>
            </a:r>
            <a:r>
              <a:rPr lang="en-US" sz="800" spc="20" dirty="0" err="1">
                <a:latin typeface="Tahoma"/>
                <a:cs typeface="Tahoma"/>
              </a:rPr>
              <a:t>Только</a:t>
            </a:r>
            <a:r>
              <a:rPr lang="en-US" sz="800" spc="20" dirty="0">
                <a:latin typeface="Tahoma"/>
                <a:cs typeface="Tahoma"/>
              </a:rPr>
              <a:t> </a:t>
            </a:r>
            <a:r>
              <a:rPr lang="en-US" sz="800" spc="20" dirty="0" err="1">
                <a:latin typeface="Tahoma"/>
                <a:cs typeface="Tahoma"/>
              </a:rPr>
              <a:t>для</a:t>
            </a:r>
            <a:r>
              <a:rPr lang="en-US" sz="800" spc="20" dirty="0">
                <a:latin typeface="Tahoma"/>
                <a:cs typeface="Tahoma"/>
              </a:rPr>
              <a:t> </a:t>
            </a:r>
            <a:r>
              <a:rPr lang="en-US" sz="800" spc="20" dirty="0" err="1">
                <a:latin typeface="Tahoma"/>
                <a:cs typeface="Tahoma"/>
              </a:rPr>
              <a:t>членов</a:t>
            </a:r>
            <a:r>
              <a:rPr lang="en-US" sz="800" spc="20" dirty="0">
                <a:latin typeface="Tahoma"/>
                <a:cs typeface="Tahoma"/>
              </a:rPr>
              <a:t> CEB Corporate Leadership Council™</a:t>
            </a:r>
            <a:r>
              <a:rPr lang="ru-RU" sz="800" spc="20" dirty="0">
                <a:latin typeface="Tahoma"/>
                <a:cs typeface="Tahoma"/>
              </a:rPr>
              <a:t>.</a:t>
            </a:r>
          </a:p>
        </p:txBody>
      </p:sp>
      <p:sp>
        <p:nvSpPr>
          <p:cNvPr id="55" name="object 33"/>
          <p:cNvSpPr txBox="1"/>
          <p:nvPr/>
        </p:nvSpPr>
        <p:spPr>
          <a:xfrm>
            <a:off x="4963415" y="7415355"/>
            <a:ext cx="132080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z="800" spc="-20" dirty="0">
                <a:latin typeface="Tahoma"/>
                <a:cs typeface="Tahoma"/>
              </a:rPr>
              <a:t>1</a:t>
            </a:r>
            <a:r>
              <a:rPr lang="ru-RU" sz="800" spc="-20" dirty="0">
                <a:latin typeface="Tahoma"/>
                <a:cs typeface="Tahoma"/>
              </a:rPr>
              <a:t>0</a:t>
            </a:r>
            <a:endParaRPr sz="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1132545"/>
            <a:ext cx="89281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b="1" spc="-40" dirty="0">
                <a:latin typeface="Arial Black"/>
                <a:cs typeface="Arial Black"/>
              </a:rPr>
              <a:t>Чтобы справиться с растущим уровнем сложности, организации начинают упрощать систему должностей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397216"/>
            <a:ext cx="77851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dirty="0"/>
              <a:t>5. Снижение уровня сложности в организации за счет упрощения системы должностей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4500" y="4160518"/>
            <a:ext cx="1917700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i="1" dirty="0">
                <a:latin typeface="Century Gothic"/>
                <a:cs typeface="Century Gothic"/>
              </a:rPr>
              <a:t>n </a:t>
            </a:r>
            <a:r>
              <a:rPr sz="900" spc="-80" dirty="0">
                <a:latin typeface="Tahoma"/>
                <a:cs typeface="Tahoma"/>
              </a:rPr>
              <a:t>= </a:t>
            </a:r>
            <a:r>
              <a:rPr sz="900" spc="55" dirty="0">
                <a:latin typeface="Tahoma"/>
                <a:cs typeface="Tahoma"/>
              </a:rPr>
              <a:t>296 </a:t>
            </a:r>
            <a:r>
              <a:rPr sz="900" spc="65" dirty="0">
                <a:latin typeface="Tahoma"/>
                <a:cs typeface="Tahoma"/>
              </a:rPr>
              <a:t>HR</a:t>
            </a:r>
            <a:r>
              <a:rPr lang="ru-RU" sz="900" spc="-70" dirty="0">
                <a:latin typeface="Tahoma"/>
                <a:cs typeface="Tahoma"/>
              </a:rPr>
              <a:t>-директоров</a:t>
            </a:r>
            <a:r>
              <a:rPr sz="900" spc="25" dirty="0">
                <a:latin typeface="Tahoma"/>
                <a:cs typeface="Tahoma"/>
              </a:rPr>
              <a:t>.</a:t>
            </a:r>
            <a:endParaRPr sz="9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lang="ru-RU" sz="800" spc="20" dirty="0">
                <a:latin typeface="Tahoma"/>
                <a:cs typeface="Tahoma"/>
              </a:rPr>
              <a:t>Источник: Опрос HR о планах на ближайшее будущее (CEB, 2016). </a:t>
            </a:r>
          </a:p>
        </p:txBody>
      </p:sp>
      <p:sp>
        <p:nvSpPr>
          <p:cNvPr id="5" name="object 5"/>
          <p:cNvSpPr/>
          <p:nvPr/>
        </p:nvSpPr>
        <p:spPr>
          <a:xfrm>
            <a:off x="4218273" y="1714498"/>
            <a:ext cx="5611527" cy="2552702"/>
          </a:xfrm>
          <a:custGeom>
            <a:avLst/>
            <a:gdLst/>
            <a:ahLst/>
            <a:cxnLst/>
            <a:rect l="l" t="t" r="r" b="b"/>
            <a:pathLst>
              <a:path w="5380355" h="2336800">
                <a:moveTo>
                  <a:pt x="5380228" y="2336800"/>
                </a:moveTo>
                <a:lnTo>
                  <a:pt x="5380228" y="0"/>
                </a:lnTo>
                <a:lnTo>
                  <a:pt x="199555" y="0"/>
                </a:lnTo>
                <a:lnTo>
                  <a:pt x="199555" y="959650"/>
                </a:lnTo>
                <a:lnTo>
                  <a:pt x="0" y="1162050"/>
                </a:lnTo>
                <a:lnTo>
                  <a:pt x="199555" y="1364449"/>
                </a:lnTo>
                <a:lnTo>
                  <a:pt x="199555" y="2336800"/>
                </a:lnTo>
                <a:lnTo>
                  <a:pt x="5380228" y="2336800"/>
                </a:lnTo>
                <a:close/>
              </a:path>
            </a:pathLst>
          </a:custGeom>
          <a:ln w="25400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19424" y="1785620"/>
            <a:ext cx="4853176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b="1" spc="25" dirty="0">
                <a:latin typeface="Arial Black"/>
                <a:cs typeface="Arial Black"/>
              </a:rPr>
              <a:t>Организации упрощают систему должностей, чтобы:</a:t>
            </a:r>
          </a:p>
        </p:txBody>
      </p:sp>
      <p:sp>
        <p:nvSpPr>
          <p:cNvPr id="7" name="object 7"/>
          <p:cNvSpPr/>
          <p:nvPr/>
        </p:nvSpPr>
        <p:spPr>
          <a:xfrm>
            <a:off x="4531866" y="2130259"/>
            <a:ext cx="163195" cy="151130"/>
          </a:xfrm>
          <a:custGeom>
            <a:avLst/>
            <a:gdLst/>
            <a:ahLst/>
            <a:cxnLst/>
            <a:rect l="l" t="t" r="r" b="b"/>
            <a:pathLst>
              <a:path w="163195" h="151130">
                <a:moveTo>
                  <a:pt x="31635" y="45885"/>
                </a:moveTo>
                <a:lnTo>
                  <a:pt x="26187" y="45885"/>
                </a:lnTo>
                <a:lnTo>
                  <a:pt x="21374" y="46723"/>
                </a:lnTo>
                <a:lnTo>
                  <a:pt x="18440" y="47764"/>
                </a:lnTo>
                <a:lnTo>
                  <a:pt x="14033" y="49237"/>
                </a:lnTo>
                <a:lnTo>
                  <a:pt x="10058" y="54470"/>
                </a:lnTo>
                <a:lnTo>
                  <a:pt x="7327" y="57835"/>
                </a:lnTo>
                <a:lnTo>
                  <a:pt x="3771" y="62014"/>
                </a:lnTo>
                <a:lnTo>
                  <a:pt x="2095" y="63690"/>
                </a:lnTo>
                <a:lnTo>
                  <a:pt x="838" y="67462"/>
                </a:lnTo>
                <a:lnTo>
                  <a:pt x="635" y="69773"/>
                </a:lnTo>
                <a:lnTo>
                  <a:pt x="419" y="75425"/>
                </a:lnTo>
                <a:lnTo>
                  <a:pt x="0" y="84442"/>
                </a:lnTo>
                <a:lnTo>
                  <a:pt x="369" y="90728"/>
                </a:lnTo>
                <a:lnTo>
                  <a:pt x="467" y="91986"/>
                </a:lnTo>
                <a:lnTo>
                  <a:pt x="4406" y="125933"/>
                </a:lnTo>
                <a:lnTo>
                  <a:pt x="4406" y="128231"/>
                </a:lnTo>
                <a:lnTo>
                  <a:pt x="4610" y="131800"/>
                </a:lnTo>
                <a:lnTo>
                  <a:pt x="6286" y="133680"/>
                </a:lnTo>
                <a:lnTo>
                  <a:pt x="8597" y="136410"/>
                </a:lnTo>
                <a:lnTo>
                  <a:pt x="28917" y="150240"/>
                </a:lnTo>
                <a:lnTo>
                  <a:pt x="33731" y="150660"/>
                </a:lnTo>
                <a:lnTo>
                  <a:pt x="64338" y="127393"/>
                </a:lnTo>
                <a:lnTo>
                  <a:pt x="98921" y="93459"/>
                </a:lnTo>
                <a:lnTo>
                  <a:pt x="49250" y="93459"/>
                </a:lnTo>
                <a:lnTo>
                  <a:pt x="46304" y="91986"/>
                </a:lnTo>
                <a:lnTo>
                  <a:pt x="45262" y="90728"/>
                </a:lnTo>
                <a:lnTo>
                  <a:pt x="43370" y="88633"/>
                </a:lnTo>
                <a:lnTo>
                  <a:pt x="42951" y="84226"/>
                </a:lnTo>
                <a:lnTo>
                  <a:pt x="42532" y="81508"/>
                </a:lnTo>
                <a:lnTo>
                  <a:pt x="40589" y="69773"/>
                </a:lnTo>
                <a:lnTo>
                  <a:pt x="40017" y="66001"/>
                </a:lnTo>
                <a:lnTo>
                  <a:pt x="38557" y="58877"/>
                </a:lnTo>
                <a:lnTo>
                  <a:pt x="38557" y="51333"/>
                </a:lnTo>
                <a:lnTo>
                  <a:pt x="38341" y="50291"/>
                </a:lnTo>
                <a:lnTo>
                  <a:pt x="35623" y="47980"/>
                </a:lnTo>
                <a:lnTo>
                  <a:pt x="33528" y="46520"/>
                </a:lnTo>
                <a:lnTo>
                  <a:pt x="31635" y="45885"/>
                </a:lnTo>
                <a:close/>
              </a:path>
              <a:path w="163195" h="151130">
                <a:moveTo>
                  <a:pt x="162814" y="0"/>
                </a:moveTo>
                <a:lnTo>
                  <a:pt x="152336" y="0"/>
                </a:lnTo>
                <a:lnTo>
                  <a:pt x="150660" y="838"/>
                </a:lnTo>
                <a:lnTo>
                  <a:pt x="147942" y="2933"/>
                </a:lnTo>
                <a:lnTo>
                  <a:pt x="131800" y="16344"/>
                </a:lnTo>
                <a:lnTo>
                  <a:pt x="101625" y="45465"/>
                </a:lnTo>
                <a:lnTo>
                  <a:pt x="58877" y="87375"/>
                </a:lnTo>
                <a:lnTo>
                  <a:pt x="55321" y="90728"/>
                </a:lnTo>
                <a:lnTo>
                  <a:pt x="52590" y="93459"/>
                </a:lnTo>
                <a:lnTo>
                  <a:pt x="98921" y="93459"/>
                </a:lnTo>
                <a:lnTo>
                  <a:pt x="142494" y="47561"/>
                </a:lnTo>
                <a:lnTo>
                  <a:pt x="157162" y="31635"/>
                </a:lnTo>
                <a:lnTo>
                  <a:pt x="161772" y="27025"/>
                </a:lnTo>
                <a:lnTo>
                  <a:pt x="162814" y="27025"/>
                </a:lnTo>
                <a:lnTo>
                  <a:pt x="162814" y="0"/>
                </a:lnTo>
                <a:close/>
              </a:path>
            </a:pathLst>
          </a:custGeom>
          <a:solidFill>
            <a:srgbClr val="9C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727705" y="2103120"/>
            <a:ext cx="475615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lvl="0"/>
            <a:r>
              <a:rPr lang="ru-RU" sz="1200" spc="-40" dirty="0">
                <a:latin typeface="Century Gothic"/>
                <a:cs typeface="Century Gothic"/>
              </a:rPr>
              <a:t>Установить однородную номенклатуру должностей для всей организации</a:t>
            </a:r>
            <a:r>
              <a:rPr sz="1200" spc="10" dirty="0">
                <a:latin typeface="Century Gothic"/>
                <a:cs typeface="Century Gothic"/>
              </a:rPr>
              <a:t>.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495800" y="2514600"/>
            <a:ext cx="163195" cy="151130"/>
          </a:xfrm>
          <a:custGeom>
            <a:avLst/>
            <a:gdLst/>
            <a:ahLst/>
            <a:cxnLst/>
            <a:rect l="l" t="t" r="r" b="b"/>
            <a:pathLst>
              <a:path w="163195" h="151130">
                <a:moveTo>
                  <a:pt x="31635" y="45885"/>
                </a:moveTo>
                <a:lnTo>
                  <a:pt x="26187" y="45885"/>
                </a:lnTo>
                <a:lnTo>
                  <a:pt x="21374" y="46723"/>
                </a:lnTo>
                <a:lnTo>
                  <a:pt x="18440" y="47764"/>
                </a:lnTo>
                <a:lnTo>
                  <a:pt x="14033" y="49237"/>
                </a:lnTo>
                <a:lnTo>
                  <a:pt x="10058" y="54470"/>
                </a:lnTo>
                <a:lnTo>
                  <a:pt x="7327" y="57835"/>
                </a:lnTo>
                <a:lnTo>
                  <a:pt x="3771" y="62014"/>
                </a:lnTo>
                <a:lnTo>
                  <a:pt x="2095" y="63690"/>
                </a:lnTo>
                <a:lnTo>
                  <a:pt x="838" y="67462"/>
                </a:lnTo>
                <a:lnTo>
                  <a:pt x="635" y="69773"/>
                </a:lnTo>
                <a:lnTo>
                  <a:pt x="419" y="75425"/>
                </a:lnTo>
                <a:lnTo>
                  <a:pt x="0" y="84442"/>
                </a:lnTo>
                <a:lnTo>
                  <a:pt x="369" y="90728"/>
                </a:lnTo>
                <a:lnTo>
                  <a:pt x="467" y="91986"/>
                </a:lnTo>
                <a:lnTo>
                  <a:pt x="4406" y="125933"/>
                </a:lnTo>
                <a:lnTo>
                  <a:pt x="4406" y="128231"/>
                </a:lnTo>
                <a:lnTo>
                  <a:pt x="4610" y="131800"/>
                </a:lnTo>
                <a:lnTo>
                  <a:pt x="6286" y="133680"/>
                </a:lnTo>
                <a:lnTo>
                  <a:pt x="8597" y="136410"/>
                </a:lnTo>
                <a:lnTo>
                  <a:pt x="28917" y="150240"/>
                </a:lnTo>
                <a:lnTo>
                  <a:pt x="33731" y="150660"/>
                </a:lnTo>
                <a:lnTo>
                  <a:pt x="64338" y="127393"/>
                </a:lnTo>
                <a:lnTo>
                  <a:pt x="98921" y="93459"/>
                </a:lnTo>
                <a:lnTo>
                  <a:pt x="49250" y="93459"/>
                </a:lnTo>
                <a:lnTo>
                  <a:pt x="46304" y="91986"/>
                </a:lnTo>
                <a:lnTo>
                  <a:pt x="45262" y="90728"/>
                </a:lnTo>
                <a:lnTo>
                  <a:pt x="43370" y="88633"/>
                </a:lnTo>
                <a:lnTo>
                  <a:pt x="42951" y="84226"/>
                </a:lnTo>
                <a:lnTo>
                  <a:pt x="42532" y="81508"/>
                </a:lnTo>
                <a:lnTo>
                  <a:pt x="40589" y="69773"/>
                </a:lnTo>
                <a:lnTo>
                  <a:pt x="40017" y="66001"/>
                </a:lnTo>
                <a:lnTo>
                  <a:pt x="38557" y="58877"/>
                </a:lnTo>
                <a:lnTo>
                  <a:pt x="38557" y="51333"/>
                </a:lnTo>
                <a:lnTo>
                  <a:pt x="38341" y="50291"/>
                </a:lnTo>
                <a:lnTo>
                  <a:pt x="35623" y="47980"/>
                </a:lnTo>
                <a:lnTo>
                  <a:pt x="33528" y="46520"/>
                </a:lnTo>
                <a:lnTo>
                  <a:pt x="31635" y="45885"/>
                </a:lnTo>
                <a:close/>
              </a:path>
              <a:path w="163195" h="151130">
                <a:moveTo>
                  <a:pt x="162814" y="0"/>
                </a:moveTo>
                <a:lnTo>
                  <a:pt x="152336" y="0"/>
                </a:lnTo>
                <a:lnTo>
                  <a:pt x="150660" y="838"/>
                </a:lnTo>
                <a:lnTo>
                  <a:pt x="147942" y="2933"/>
                </a:lnTo>
                <a:lnTo>
                  <a:pt x="131800" y="16344"/>
                </a:lnTo>
                <a:lnTo>
                  <a:pt x="101625" y="45465"/>
                </a:lnTo>
                <a:lnTo>
                  <a:pt x="58877" y="87375"/>
                </a:lnTo>
                <a:lnTo>
                  <a:pt x="55321" y="90728"/>
                </a:lnTo>
                <a:lnTo>
                  <a:pt x="52590" y="93459"/>
                </a:lnTo>
                <a:lnTo>
                  <a:pt x="98921" y="93459"/>
                </a:lnTo>
                <a:lnTo>
                  <a:pt x="142494" y="47561"/>
                </a:lnTo>
                <a:lnTo>
                  <a:pt x="157162" y="31635"/>
                </a:lnTo>
                <a:lnTo>
                  <a:pt x="161772" y="27025"/>
                </a:lnTo>
                <a:lnTo>
                  <a:pt x="162814" y="27025"/>
                </a:lnTo>
                <a:lnTo>
                  <a:pt x="162814" y="0"/>
                </a:lnTo>
                <a:close/>
              </a:path>
            </a:pathLst>
          </a:custGeom>
          <a:solidFill>
            <a:srgbClr val="9C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724400" y="2514600"/>
            <a:ext cx="41090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lvl="0"/>
            <a:r>
              <a:rPr lang="ru-RU" sz="1200" spc="-10" dirty="0">
                <a:latin typeface="Century Gothic"/>
                <a:cs typeface="Century Gothic"/>
              </a:rPr>
              <a:t>Повысить прозрачность возможных карьерных путей</a:t>
            </a:r>
            <a:r>
              <a:rPr sz="1200" spc="-10" dirty="0">
                <a:latin typeface="Century Gothic"/>
                <a:cs typeface="Century Gothic"/>
              </a:rPr>
              <a:t>.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495800" y="2895600"/>
            <a:ext cx="163195" cy="151130"/>
          </a:xfrm>
          <a:custGeom>
            <a:avLst/>
            <a:gdLst/>
            <a:ahLst/>
            <a:cxnLst/>
            <a:rect l="l" t="t" r="r" b="b"/>
            <a:pathLst>
              <a:path w="163195" h="151130">
                <a:moveTo>
                  <a:pt x="31635" y="45885"/>
                </a:moveTo>
                <a:lnTo>
                  <a:pt x="26187" y="45885"/>
                </a:lnTo>
                <a:lnTo>
                  <a:pt x="21374" y="46723"/>
                </a:lnTo>
                <a:lnTo>
                  <a:pt x="18440" y="47764"/>
                </a:lnTo>
                <a:lnTo>
                  <a:pt x="14033" y="49237"/>
                </a:lnTo>
                <a:lnTo>
                  <a:pt x="10058" y="54470"/>
                </a:lnTo>
                <a:lnTo>
                  <a:pt x="7327" y="57835"/>
                </a:lnTo>
                <a:lnTo>
                  <a:pt x="3771" y="62014"/>
                </a:lnTo>
                <a:lnTo>
                  <a:pt x="2095" y="63690"/>
                </a:lnTo>
                <a:lnTo>
                  <a:pt x="838" y="67462"/>
                </a:lnTo>
                <a:lnTo>
                  <a:pt x="635" y="69773"/>
                </a:lnTo>
                <a:lnTo>
                  <a:pt x="419" y="75425"/>
                </a:lnTo>
                <a:lnTo>
                  <a:pt x="0" y="84442"/>
                </a:lnTo>
                <a:lnTo>
                  <a:pt x="369" y="90728"/>
                </a:lnTo>
                <a:lnTo>
                  <a:pt x="467" y="91986"/>
                </a:lnTo>
                <a:lnTo>
                  <a:pt x="4406" y="125933"/>
                </a:lnTo>
                <a:lnTo>
                  <a:pt x="4406" y="128231"/>
                </a:lnTo>
                <a:lnTo>
                  <a:pt x="4610" y="131800"/>
                </a:lnTo>
                <a:lnTo>
                  <a:pt x="6286" y="133680"/>
                </a:lnTo>
                <a:lnTo>
                  <a:pt x="8597" y="136410"/>
                </a:lnTo>
                <a:lnTo>
                  <a:pt x="28917" y="150240"/>
                </a:lnTo>
                <a:lnTo>
                  <a:pt x="33731" y="150660"/>
                </a:lnTo>
                <a:lnTo>
                  <a:pt x="64338" y="127393"/>
                </a:lnTo>
                <a:lnTo>
                  <a:pt x="98921" y="93459"/>
                </a:lnTo>
                <a:lnTo>
                  <a:pt x="49250" y="93459"/>
                </a:lnTo>
                <a:lnTo>
                  <a:pt x="46304" y="91986"/>
                </a:lnTo>
                <a:lnTo>
                  <a:pt x="45262" y="90728"/>
                </a:lnTo>
                <a:lnTo>
                  <a:pt x="43370" y="88633"/>
                </a:lnTo>
                <a:lnTo>
                  <a:pt x="42951" y="84226"/>
                </a:lnTo>
                <a:lnTo>
                  <a:pt x="42532" y="81508"/>
                </a:lnTo>
                <a:lnTo>
                  <a:pt x="40589" y="69773"/>
                </a:lnTo>
                <a:lnTo>
                  <a:pt x="40017" y="66001"/>
                </a:lnTo>
                <a:lnTo>
                  <a:pt x="38557" y="58877"/>
                </a:lnTo>
                <a:lnTo>
                  <a:pt x="38557" y="51333"/>
                </a:lnTo>
                <a:lnTo>
                  <a:pt x="38341" y="50291"/>
                </a:lnTo>
                <a:lnTo>
                  <a:pt x="35623" y="47980"/>
                </a:lnTo>
                <a:lnTo>
                  <a:pt x="33528" y="46520"/>
                </a:lnTo>
                <a:lnTo>
                  <a:pt x="31635" y="45885"/>
                </a:lnTo>
                <a:close/>
              </a:path>
              <a:path w="163195" h="151130">
                <a:moveTo>
                  <a:pt x="162814" y="0"/>
                </a:moveTo>
                <a:lnTo>
                  <a:pt x="152336" y="0"/>
                </a:lnTo>
                <a:lnTo>
                  <a:pt x="150660" y="838"/>
                </a:lnTo>
                <a:lnTo>
                  <a:pt x="147942" y="2933"/>
                </a:lnTo>
                <a:lnTo>
                  <a:pt x="131800" y="16344"/>
                </a:lnTo>
                <a:lnTo>
                  <a:pt x="101625" y="45465"/>
                </a:lnTo>
                <a:lnTo>
                  <a:pt x="58877" y="87375"/>
                </a:lnTo>
                <a:lnTo>
                  <a:pt x="55321" y="90728"/>
                </a:lnTo>
                <a:lnTo>
                  <a:pt x="52590" y="93459"/>
                </a:lnTo>
                <a:lnTo>
                  <a:pt x="98921" y="93459"/>
                </a:lnTo>
                <a:lnTo>
                  <a:pt x="142494" y="47561"/>
                </a:lnTo>
                <a:lnTo>
                  <a:pt x="157162" y="31635"/>
                </a:lnTo>
                <a:lnTo>
                  <a:pt x="161772" y="27025"/>
                </a:lnTo>
                <a:lnTo>
                  <a:pt x="162814" y="27025"/>
                </a:lnTo>
                <a:lnTo>
                  <a:pt x="162814" y="0"/>
                </a:lnTo>
                <a:close/>
              </a:path>
            </a:pathLst>
          </a:custGeom>
          <a:solidFill>
            <a:srgbClr val="9C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724400" y="2819400"/>
            <a:ext cx="4474210" cy="39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1100"/>
              </a:lnSpc>
            </a:pPr>
            <a:r>
              <a:rPr lang="ru-RU" sz="1200" spc="30" dirty="0">
                <a:latin typeface="Century Gothic"/>
                <a:cs typeface="Century Gothic"/>
              </a:rPr>
              <a:t>Сделать названия должностей более четкими и значимыми для внешних аудиторий.</a:t>
            </a:r>
          </a:p>
        </p:txBody>
      </p:sp>
      <p:sp>
        <p:nvSpPr>
          <p:cNvPr id="13" name="object 13"/>
          <p:cNvSpPr/>
          <p:nvPr/>
        </p:nvSpPr>
        <p:spPr>
          <a:xfrm>
            <a:off x="4495800" y="3352800"/>
            <a:ext cx="163195" cy="151130"/>
          </a:xfrm>
          <a:custGeom>
            <a:avLst/>
            <a:gdLst/>
            <a:ahLst/>
            <a:cxnLst/>
            <a:rect l="l" t="t" r="r" b="b"/>
            <a:pathLst>
              <a:path w="163195" h="151129">
                <a:moveTo>
                  <a:pt x="31635" y="45885"/>
                </a:moveTo>
                <a:lnTo>
                  <a:pt x="26187" y="45885"/>
                </a:lnTo>
                <a:lnTo>
                  <a:pt x="21374" y="46723"/>
                </a:lnTo>
                <a:lnTo>
                  <a:pt x="18440" y="47764"/>
                </a:lnTo>
                <a:lnTo>
                  <a:pt x="14033" y="49237"/>
                </a:lnTo>
                <a:lnTo>
                  <a:pt x="10058" y="54470"/>
                </a:lnTo>
                <a:lnTo>
                  <a:pt x="7327" y="57835"/>
                </a:lnTo>
                <a:lnTo>
                  <a:pt x="3771" y="62014"/>
                </a:lnTo>
                <a:lnTo>
                  <a:pt x="2095" y="63690"/>
                </a:lnTo>
                <a:lnTo>
                  <a:pt x="838" y="67462"/>
                </a:lnTo>
                <a:lnTo>
                  <a:pt x="635" y="69773"/>
                </a:lnTo>
                <a:lnTo>
                  <a:pt x="419" y="75425"/>
                </a:lnTo>
                <a:lnTo>
                  <a:pt x="0" y="84442"/>
                </a:lnTo>
                <a:lnTo>
                  <a:pt x="369" y="90728"/>
                </a:lnTo>
                <a:lnTo>
                  <a:pt x="467" y="91986"/>
                </a:lnTo>
                <a:lnTo>
                  <a:pt x="4406" y="125933"/>
                </a:lnTo>
                <a:lnTo>
                  <a:pt x="4406" y="128231"/>
                </a:lnTo>
                <a:lnTo>
                  <a:pt x="4610" y="131800"/>
                </a:lnTo>
                <a:lnTo>
                  <a:pt x="6286" y="133680"/>
                </a:lnTo>
                <a:lnTo>
                  <a:pt x="8597" y="136410"/>
                </a:lnTo>
                <a:lnTo>
                  <a:pt x="28917" y="150240"/>
                </a:lnTo>
                <a:lnTo>
                  <a:pt x="33731" y="150660"/>
                </a:lnTo>
                <a:lnTo>
                  <a:pt x="64338" y="127393"/>
                </a:lnTo>
                <a:lnTo>
                  <a:pt x="98921" y="93459"/>
                </a:lnTo>
                <a:lnTo>
                  <a:pt x="49250" y="93459"/>
                </a:lnTo>
                <a:lnTo>
                  <a:pt x="46304" y="91986"/>
                </a:lnTo>
                <a:lnTo>
                  <a:pt x="45262" y="90728"/>
                </a:lnTo>
                <a:lnTo>
                  <a:pt x="43370" y="88633"/>
                </a:lnTo>
                <a:lnTo>
                  <a:pt x="42951" y="84226"/>
                </a:lnTo>
                <a:lnTo>
                  <a:pt x="42532" y="81508"/>
                </a:lnTo>
                <a:lnTo>
                  <a:pt x="40589" y="69773"/>
                </a:lnTo>
                <a:lnTo>
                  <a:pt x="40017" y="66001"/>
                </a:lnTo>
                <a:lnTo>
                  <a:pt x="38557" y="58877"/>
                </a:lnTo>
                <a:lnTo>
                  <a:pt x="38557" y="51333"/>
                </a:lnTo>
                <a:lnTo>
                  <a:pt x="38341" y="50291"/>
                </a:lnTo>
                <a:lnTo>
                  <a:pt x="35623" y="47980"/>
                </a:lnTo>
                <a:lnTo>
                  <a:pt x="33528" y="46520"/>
                </a:lnTo>
                <a:lnTo>
                  <a:pt x="31635" y="45885"/>
                </a:lnTo>
                <a:close/>
              </a:path>
              <a:path w="163195" h="151129">
                <a:moveTo>
                  <a:pt x="162814" y="0"/>
                </a:moveTo>
                <a:lnTo>
                  <a:pt x="152336" y="0"/>
                </a:lnTo>
                <a:lnTo>
                  <a:pt x="150660" y="838"/>
                </a:lnTo>
                <a:lnTo>
                  <a:pt x="147942" y="2933"/>
                </a:lnTo>
                <a:lnTo>
                  <a:pt x="131800" y="16344"/>
                </a:lnTo>
                <a:lnTo>
                  <a:pt x="101625" y="45465"/>
                </a:lnTo>
                <a:lnTo>
                  <a:pt x="58877" y="87375"/>
                </a:lnTo>
                <a:lnTo>
                  <a:pt x="55321" y="90728"/>
                </a:lnTo>
                <a:lnTo>
                  <a:pt x="52590" y="93459"/>
                </a:lnTo>
                <a:lnTo>
                  <a:pt x="98921" y="93459"/>
                </a:lnTo>
                <a:lnTo>
                  <a:pt x="142494" y="47561"/>
                </a:lnTo>
                <a:lnTo>
                  <a:pt x="157162" y="31635"/>
                </a:lnTo>
                <a:lnTo>
                  <a:pt x="161772" y="27025"/>
                </a:lnTo>
                <a:lnTo>
                  <a:pt x="162814" y="27025"/>
                </a:lnTo>
                <a:lnTo>
                  <a:pt x="162814" y="0"/>
                </a:lnTo>
                <a:close/>
              </a:path>
            </a:pathLst>
          </a:custGeom>
          <a:solidFill>
            <a:srgbClr val="9C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724400" y="3276600"/>
            <a:ext cx="5105400" cy="3929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1100"/>
              </a:lnSpc>
            </a:pPr>
            <a:r>
              <a:rPr lang="ru-RU" sz="1200" spc="-25" dirty="0">
                <a:latin typeface="Century Gothic"/>
                <a:cs typeface="Century Gothic"/>
              </a:rPr>
              <a:t>Сократить разрыв между низшим и высшим уровнями</a:t>
            </a:r>
          </a:p>
          <a:p>
            <a:pPr marL="12700" marR="5080">
              <a:lnSpc>
                <a:spcPct val="111100"/>
              </a:lnSpc>
            </a:pPr>
            <a:r>
              <a:rPr lang="ru-RU" sz="1200" spc="-25" dirty="0">
                <a:latin typeface="Century Gothic"/>
                <a:cs typeface="Century Gothic"/>
              </a:rPr>
              <a:t>организации (сделать организационную структуру более плоской).</a:t>
            </a:r>
          </a:p>
        </p:txBody>
      </p:sp>
      <p:sp>
        <p:nvSpPr>
          <p:cNvPr id="15" name="object 15"/>
          <p:cNvSpPr/>
          <p:nvPr/>
        </p:nvSpPr>
        <p:spPr>
          <a:xfrm>
            <a:off x="4531866" y="3806659"/>
            <a:ext cx="163195" cy="151130"/>
          </a:xfrm>
          <a:custGeom>
            <a:avLst/>
            <a:gdLst/>
            <a:ahLst/>
            <a:cxnLst/>
            <a:rect l="l" t="t" r="r" b="b"/>
            <a:pathLst>
              <a:path w="163195" h="151129">
                <a:moveTo>
                  <a:pt x="31635" y="45885"/>
                </a:moveTo>
                <a:lnTo>
                  <a:pt x="26187" y="45885"/>
                </a:lnTo>
                <a:lnTo>
                  <a:pt x="21374" y="46723"/>
                </a:lnTo>
                <a:lnTo>
                  <a:pt x="18440" y="47764"/>
                </a:lnTo>
                <a:lnTo>
                  <a:pt x="14033" y="49237"/>
                </a:lnTo>
                <a:lnTo>
                  <a:pt x="10058" y="54470"/>
                </a:lnTo>
                <a:lnTo>
                  <a:pt x="7327" y="57835"/>
                </a:lnTo>
                <a:lnTo>
                  <a:pt x="3771" y="62014"/>
                </a:lnTo>
                <a:lnTo>
                  <a:pt x="2095" y="63690"/>
                </a:lnTo>
                <a:lnTo>
                  <a:pt x="838" y="67462"/>
                </a:lnTo>
                <a:lnTo>
                  <a:pt x="635" y="69773"/>
                </a:lnTo>
                <a:lnTo>
                  <a:pt x="419" y="75425"/>
                </a:lnTo>
                <a:lnTo>
                  <a:pt x="0" y="84442"/>
                </a:lnTo>
                <a:lnTo>
                  <a:pt x="369" y="90728"/>
                </a:lnTo>
                <a:lnTo>
                  <a:pt x="467" y="91986"/>
                </a:lnTo>
                <a:lnTo>
                  <a:pt x="4406" y="125933"/>
                </a:lnTo>
                <a:lnTo>
                  <a:pt x="4406" y="128231"/>
                </a:lnTo>
                <a:lnTo>
                  <a:pt x="4610" y="131800"/>
                </a:lnTo>
                <a:lnTo>
                  <a:pt x="6286" y="133680"/>
                </a:lnTo>
                <a:lnTo>
                  <a:pt x="8597" y="136410"/>
                </a:lnTo>
                <a:lnTo>
                  <a:pt x="28917" y="150240"/>
                </a:lnTo>
                <a:lnTo>
                  <a:pt x="33731" y="150660"/>
                </a:lnTo>
                <a:lnTo>
                  <a:pt x="64338" y="127393"/>
                </a:lnTo>
                <a:lnTo>
                  <a:pt x="98921" y="93459"/>
                </a:lnTo>
                <a:lnTo>
                  <a:pt x="49250" y="93459"/>
                </a:lnTo>
                <a:lnTo>
                  <a:pt x="46304" y="91986"/>
                </a:lnTo>
                <a:lnTo>
                  <a:pt x="45262" y="90728"/>
                </a:lnTo>
                <a:lnTo>
                  <a:pt x="43370" y="88633"/>
                </a:lnTo>
                <a:lnTo>
                  <a:pt x="42951" y="84226"/>
                </a:lnTo>
                <a:lnTo>
                  <a:pt x="42532" y="81508"/>
                </a:lnTo>
                <a:lnTo>
                  <a:pt x="40589" y="69773"/>
                </a:lnTo>
                <a:lnTo>
                  <a:pt x="40017" y="66001"/>
                </a:lnTo>
                <a:lnTo>
                  <a:pt x="38557" y="58877"/>
                </a:lnTo>
                <a:lnTo>
                  <a:pt x="38557" y="51333"/>
                </a:lnTo>
                <a:lnTo>
                  <a:pt x="38341" y="50291"/>
                </a:lnTo>
                <a:lnTo>
                  <a:pt x="35623" y="47980"/>
                </a:lnTo>
                <a:lnTo>
                  <a:pt x="33528" y="46520"/>
                </a:lnTo>
                <a:lnTo>
                  <a:pt x="31635" y="45885"/>
                </a:lnTo>
                <a:close/>
              </a:path>
              <a:path w="163195" h="151129">
                <a:moveTo>
                  <a:pt x="162814" y="0"/>
                </a:moveTo>
                <a:lnTo>
                  <a:pt x="152336" y="0"/>
                </a:lnTo>
                <a:lnTo>
                  <a:pt x="150660" y="838"/>
                </a:lnTo>
                <a:lnTo>
                  <a:pt x="147942" y="2933"/>
                </a:lnTo>
                <a:lnTo>
                  <a:pt x="131800" y="16344"/>
                </a:lnTo>
                <a:lnTo>
                  <a:pt x="101625" y="45465"/>
                </a:lnTo>
                <a:lnTo>
                  <a:pt x="58877" y="87375"/>
                </a:lnTo>
                <a:lnTo>
                  <a:pt x="55321" y="90728"/>
                </a:lnTo>
                <a:lnTo>
                  <a:pt x="52590" y="93459"/>
                </a:lnTo>
                <a:lnTo>
                  <a:pt x="98921" y="93459"/>
                </a:lnTo>
                <a:lnTo>
                  <a:pt x="142494" y="47561"/>
                </a:lnTo>
                <a:lnTo>
                  <a:pt x="157162" y="31635"/>
                </a:lnTo>
                <a:lnTo>
                  <a:pt x="161772" y="27025"/>
                </a:lnTo>
                <a:lnTo>
                  <a:pt x="162814" y="27025"/>
                </a:lnTo>
                <a:lnTo>
                  <a:pt x="162814" y="0"/>
                </a:lnTo>
                <a:close/>
              </a:path>
            </a:pathLst>
          </a:custGeom>
          <a:solidFill>
            <a:srgbClr val="9C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727705" y="3779520"/>
            <a:ext cx="414401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lvl="0"/>
            <a:r>
              <a:rPr lang="ru-RU" sz="1200" spc="-25" dirty="0">
                <a:latin typeface="Century Gothic"/>
                <a:cs typeface="Century Gothic"/>
              </a:rPr>
              <a:t>Избавиться от излишне узко специализированных ролей и должностей</a:t>
            </a:r>
            <a:r>
              <a:rPr sz="1200" spc="40" dirty="0">
                <a:latin typeface="Century Gothic"/>
                <a:cs typeface="Century Gothic"/>
              </a:rPr>
              <a:t>.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40991" y="2237738"/>
            <a:ext cx="1636395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70" dirty="0">
                <a:solidFill>
                  <a:srgbClr val="00AEEF"/>
                </a:solidFill>
                <a:latin typeface="Arial Black"/>
                <a:cs typeface="Arial Black"/>
              </a:rPr>
              <a:t>66%</a:t>
            </a:r>
            <a:endParaRPr sz="180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ru-RU" sz="1200" spc="25" dirty="0">
                <a:latin typeface="Century Gothic"/>
                <a:cs typeface="Century Gothic"/>
              </a:rPr>
              <a:t>организаций уже сократили или намереваются сократить количество разных должностей.</a:t>
            </a:r>
          </a:p>
        </p:txBody>
      </p:sp>
      <p:sp>
        <p:nvSpPr>
          <p:cNvPr id="18" name="object 18"/>
          <p:cNvSpPr/>
          <p:nvPr/>
        </p:nvSpPr>
        <p:spPr>
          <a:xfrm>
            <a:off x="614920" y="2092955"/>
            <a:ext cx="1473835" cy="1598295"/>
          </a:xfrm>
          <a:custGeom>
            <a:avLst/>
            <a:gdLst/>
            <a:ahLst/>
            <a:cxnLst/>
            <a:rect l="l" t="t" r="r" b="b"/>
            <a:pathLst>
              <a:path w="1473835" h="1598295">
                <a:moveTo>
                  <a:pt x="674725" y="0"/>
                </a:moveTo>
                <a:lnTo>
                  <a:pt x="674725" y="799109"/>
                </a:lnTo>
                <a:lnTo>
                  <a:pt x="0" y="1227277"/>
                </a:lnTo>
                <a:lnTo>
                  <a:pt x="28728" y="1269508"/>
                </a:lnTo>
                <a:lnTo>
                  <a:pt x="59856" y="1309534"/>
                </a:lnTo>
                <a:lnTo>
                  <a:pt x="93255" y="1347284"/>
                </a:lnTo>
                <a:lnTo>
                  <a:pt x="128794" y="1382684"/>
                </a:lnTo>
                <a:lnTo>
                  <a:pt x="166343" y="1415665"/>
                </a:lnTo>
                <a:lnTo>
                  <a:pt x="205771" y="1446153"/>
                </a:lnTo>
                <a:lnTo>
                  <a:pt x="246947" y="1474078"/>
                </a:lnTo>
                <a:lnTo>
                  <a:pt x="289742" y="1499368"/>
                </a:lnTo>
                <a:lnTo>
                  <a:pt x="334025" y="1521951"/>
                </a:lnTo>
                <a:lnTo>
                  <a:pt x="379666" y="1541755"/>
                </a:lnTo>
                <a:lnTo>
                  <a:pt x="426534" y="1558709"/>
                </a:lnTo>
                <a:lnTo>
                  <a:pt x="474500" y="1572741"/>
                </a:lnTo>
                <a:lnTo>
                  <a:pt x="523432" y="1583780"/>
                </a:lnTo>
                <a:lnTo>
                  <a:pt x="573200" y="1591754"/>
                </a:lnTo>
                <a:lnTo>
                  <a:pt x="623675" y="1596590"/>
                </a:lnTo>
                <a:lnTo>
                  <a:pt x="674725" y="1598218"/>
                </a:lnTo>
                <a:lnTo>
                  <a:pt x="723405" y="1596760"/>
                </a:lnTo>
                <a:lnTo>
                  <a:pt x="771313" y="1592441"/>
                </a:lnTo>
                <a:lnTo>
                  <a:pt x="818366" y="1585344"/>
                </a:lnTo>
                <a:lnTo>
                  <a:pt x="864481" y="1575553"/>
                </a:lnTo>
                <a:lnTo>
                  <a:pt x="909574" y="1563152"/>
                </a:lnTo>
                <a:lnTo>
                  <a:pt x="953561" y="1548224"/>
                </a:lnTo>
                <a:lnTo>
                  <a:pt x="996359" y="1530853"/>
                </a:lnTo>
                <a:lnTo>
                  <a:pt x="1037883" y="1511123"/>
                </a:lnTo>
                <a:lnTo>
                  <a:pt x="1078052" y="1489117"/>
                </a:lnTo>
                <a:lnTo>
                  <a:pt x="1116780" y="1464918"/>
                </a:lnTo>
                <a:lnTo>
                  <a:pt x="1153985" y="1438611"/>
                </a:lnTo>
                <a:lnTo>
                  <a:pt x="1189582" y="1410278"/>
                </a:lnTo>
                <a:lnTo>
                  <a:pt x="1223488" y="1380004"/>
                </a:lnTo>
                <a:lnTo>
                  <a:pt x="1255620" y="1347872"/>
                </a:lnTo>
                <a:lnTo>
                  <a:pt x="1285895" y="1313966"/>
                </a:lnTo>
                <a:lnTo>
                  <a:pt x="1314227" y="1278368"/>
                </a:lnTo>
                <a:lnTo>
                  <a:pt x="1340534" y="1241164"/>
                </a:lnTo>
                <a:lnTo>
                  <a:pt x="1364733" y="1202435"/>
                </a:lnTo>
                <a:lnTo>
                  <a:pt x="1386739" y="1162267"/>
                </a:lnTo>
                <a:lnTo>
                  <a:pt x="1406470" y="1120742"/>
                </a:lnTo>
                <a:lnTo>
                  <a:pt x="1423840" y="1077945"/>
                </a:lnTo>
                <a:lnTo>
                  <a:pt x="1438768" y="1033958"/>
                </a:lnTo>
                <a:lnTo>
                  <a:pt x="1451169" y="988865"/>
                </a:lnTo>
                <a:lnTo>
                  <a:pt x="1460960" y="942750"/>
                </a:lnTo>
                <a:lnTo>
                  <a:pt x="1468057" y="895697"/>
                </a:lnTo>
                <a:lnTo>
                  <a:pt x="1472376" y="847789"/>
                </a:lnTo>
                <a:lnTo>
                  <a:pt x="1473835" y="799109"/>
                </a:lnTo>
                <a:lnTo>
                  <a:pt x="1472376" y="750429"/>
                </a:lnTo>
                <a:lnTo>
                  <a:pt x="1468057" y="702521"/>
                </a:lnTo>
                <a:lnTo>
                  <a:pt x="1460960" y="655468"/>
                </a:lnTo>
                <a:lnTo>
                  <a:pt x="1451169" y="609353"/>
                </a:lnTo>
                <a:lnTo>
                  <a:pt x="1438768" y="564260"/>
                </a:lnTo>
                <a:lnTo>
                  <a:pt x="1423840" y="520273"/>
                </a:lnTo>
                <a:lnTo>
                  <a:pt x="1406470" y="477475"/>
                </a:lnTo>
                <a:lnTo>
                  <a:pt x="1386739" y="435951"/>
                </a:lnTo>
                <a:lnTo>
                  <a:pt x="1364733" y="395782"/>
                </a:lnTo>
                <a:lnTo>
                  <a:pt x="1340534" y="357054"/>
                </a:lnTo>
                <a:lnTo>
                  <a:pt x="1314227" y="319849"/>
                </a:lnTo>
                <a:lnTo>
                  <a:pt x="1285895" y="284252"/>
                </a:lnTo>
                <a:lnTo>
                  <a:pt x="1255620" y="250346"/>
                </a:lnTo>
                <a:lnTo>
                  <a:pt x="1223488" y="218214"/>
                </a:lnTo>
                <a:lnTo>
                  <a:pt x="1189582" y="187939"/>
                </a:lnTo>
                <a:lnTo>
                  <a:pt x="1153985" y="159607"/>
                </a:lnTo>
                <a:lnTo>
                  <a:pt x="1116780" y="133300"/>
                </a:lnTo>
                <a:lnTo>
                  <a:pt x="1078052" y="109101"/>
                </a:lnTo>
                <a:lnTo>
                  <a:pt x="1037883" y="87095"/>
                </a:lnTo>
                <a:lnTo>
                  <a:pt x="996359" y="67364"/>
                </a:lnTo>
                <a:lnTo>
                  <a:pt x="953561" y="49994"/>
                </a:lnTo>
                <a:lnTo>
                  <a:pt x="909574" y="35066"/>
                </a:lnTo>
                <a:lnTo>
                  <a:pt x="864481" y="22665"/>
                </a:lnTo>
                <a:lnTo>
                  <a:pt x="818366" y="12874"/>
                </a:lnTo>
                <a:lnTo>
                  <a:pt x="771313" y="5777"/>
                </a:lnTo>
                <a:lnTo>
                  <a:pt x="723405" y="1458"/>
                </a:lnTo>
                <a:lnTo>
                  <a:pt x="674725" y="0"/>
                </a:lnTo>
                <a:close/>
              </a:path>
            </a:pathLst>
          </a:custGeom>
          <a:solidFill>
            <a:srgbClr val="00B0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0623" y="2092955"/>
            <a:ext cx="799465" cy="1227455"/>
          </a:xfrm>
          <a:custGeom>
            <a:avLst/>
            <a:gdLst/>
            <a:ahLst/>
            <a:cxnLst/>
            <a:rect l="l" t="t" r="r" b="b"/>
            <a:pathLst>
              <a:path w="799465" h="1227454">
                <a:moveTo>
                  <a:pt x="799022" y="0"/>
                </a:moveTo>
                <a:lnTo>
                  <a:pt x="748616" y="1590"/>
                </a:lnTo>
                <a:lnTo>
                  <a:pt x="698585" y="6336"/>
                </a:lnTo>
                <a:lnTo>
                  <a:pt x="649072" y="14193"/>
                </a:lnTo>
                <a:lnTo>
                  <a:pt x="600219" y="25122"/>
                </a:lnTo>
                <a:lnTo>
                  <a:pt x="552169" y="39081"/>
                </a:lnTo>
                <a:lnTo>
                  <a:pt x="505065" y="56028"/>
                </a:lnTo>
                <a:lnTo>
                  <a:pt x="459049" y="75922"/>
                </a:lnTo>
                <a:lnTo>
                  <a:pt x="414265" y="98721"/>
                </a:lnTo>
                <a:lnTo>
                  <a:pt x="370854" y="124383"/>
                </a:lnTo>
                <a:lnTo>
                  <a:pt x="330534" y="151698"/>
                </a:lnTo>
                <a:lnTo>
                  <a:pt x="292398" y="181015"/>
                </a:lnTo>
                <a:lnTo>
                  <a:pt x="256473" y="212219"/>
                </a:lnTo>
                <a:lnTo>
                  <a:pt x="222783" y="245194"/>
                </a:lnTo>
                <a:lnTo>
                  <a:pt x="191354" y="279826"/>
                </a:lnTo>
                <a:lnTo>
                  <a:pt x="162213" y="315999"/>
                </a:lnTo>
                <a:lnTo>
                  <a:pt x="135385" y="353597"/>
                </a:lnTo>
                <a:lnTo>
                  <a:pt x="110896" y="392505"/>
                </a:lnTo>
                <a:lnTo>
                  <a:pt x="88771" y="432609"/>
                </a:lnTo>
                <a:lnTo>
                  <a:pt x="69037" y="473791"/>
                </a:lnTo>
                <a:lnTo>
                  <a:pt x="51719" y="515938"/>
                </a:lnTo>
                <a:lnTo>
                  <a:pt x="36844" y="558934"/>
                </a:lnTo>
                <a:lnTo>
                  <a:pt x="24436" y="602663"/>
                </a:lnTo>
                <a:lnTo>
                  <a:pt x="14522" y="647010"/>
                </a:lnTo>
                <a:lnTo>
                  <a:pt x="7127" y="691860"/>
                </a:lnTo>
                <a:lnTo>
                  <a:pt x="2278" y="737097"/>
                </a:lnTo>
                <a:lnTo>
                  <a:pt x="0" y="782606"/>
                </a:lnTo>
                <a:lnTo>
                  <a:pt x="318" y="828272"/>
                </a:lnTo>
                <a:lnTo>
                  <a:pt x="3259" y="873979"/>
                </a:lnTo>
                <a:lnTo>
                  <a:pt x="8848" y="919612"/>
                </a:lnTo>
                <a:lnTo>
                  <a:pt x="17112" y="965055"/>
                </a:lnTo>
                <a:lnTo>
                  <a:pt x="28076" y="1010194"/>
                </a:lnTo>
                <a:lnTo>
                  <a:pt x="41765" y="1054912"/>
                </a:lnTo>
                <a:lnTo>
                  <a:pt x="58206" y="1099095"/>
                </a:lnTo>
                <a:lnTo>
                  <a:pt x="77424" y="1142627"/>
                </a:lnTo>
                <a:lnTo>
                  <a:pt x="99446" y="1185393"/>
                </a:lnTo>
                <a:lnTo>
                  <a:pt x="124296" y="1227277"/>
                </a:lnTo>
                <a:lnTo>
                  <a:pt x="799022" y="799109"/>
                </a:lnTo>
                <a:lnTo>
                  <a:pt x="799022" y="0"/>
                </a:lnTo>
                <a:close/>
              </a:path>
            </a:pathLst>
          </a:custGeom>
          <a:solidFill>
            <a:srgbClr val="76D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0623" y="2092955"/>
            <a:ext cx="799465" cy="1227455"/>
          </a:xfrm>
          <a:custGeom>
            <a:avLst/>
            <a:gdLst/>
            <a:ahLst/>
            <a:cxnLst/>
            <a:rect l="l" t="t" r="r" b="b"/>
            <a:pathLst>
              <a:path w="799465" h="1227454">
                <a:moveTo>
                  <a:pt x="799022" y="799109"/>
                </a:moveTo>
                <a:lnTo>
                  <a:pt x="124296" y="1227277"/>
                </a:lnTo>
                <a:lnTo>
                  <a:pt x="99446" y="1185393"/>
                </a:lnTo>
                <a:lnTo>
                  <a:pt x="77424" y="1142627"/>
                </a:lnTo>
                <a:lnTo>
                  <a:pt x="58206" y="1099095"/>
                </a:lnTo>
                <a:lnTo>
                  <a:pt x="41765" y="1054912"/>
                </a:lnTo>
                <a:lnTo>
                  <a:pt x="28076" y="1010194"/>
                </a:lnTo>
                <a:lnTo>
                  <a:pt x="17112" y="965055"/>
                </a:lnTo>
                <a:lnTo>
                  <a:pt x="8848" y="919612"/>
                </a:lnTo>
                <a:lnTo>
                  <a:pt x="3259" y="873979"/>
                </a:lnTo>
                <a:lnTo>
                  <a:pt x="318" y="828272"/>
                </a:lnTo>
                <a:lnTo>
                  <a:pt x="0" y="782606"/>
                </a:lnTo>
                <a:lnTo>
                  <a:pt x="2278" y="737097"/>
                </a:lnTo>
                <a:lnTo>
                  <a:pt x="7127" y="691860"/>
                </a:lnTo>
                <a:lnTo>
                  <a:pt x="14522" y="647010"/>
                </a:lnTo>
                <a:lnTo>
                  <a:pt x="24436" y="602663"/>
                </a:lnTo>
                <a:lnTo>
                  <a:pt x="36844" y="558934"/>
                </a:lnTo>
                <a:lnTo>
                  <a:pt x="51719" y="515938"/>
                </a:lnTo>
                <a:lnTo>
                  <a:pt x="69037" y="473791"/>
                </a:lnTo>
                <a:lnTo>
                  <a:pt x="88771" y="432609"/>
                </a:lnTo>
                <a:lnTo>
                  <a:pt x="110896" y="392505"/>
                </a:lnTo>
                <a:lnTo>
                  <a:pt x="135385" y="353597"/>
                </a:lnTo>
                <a:lnTo>
                  <a:pt x="162213" y="315999"/>
                </a:lnTo>
                <a:lnTo>
                  <a:pt x="191354" y="279826"/>
                </a:lnTo>
                <a:lnTo>
                  <a:pt x="222783" y="245194"/>
                </a:lnTo>
                <a:lnTo>
                  <a:pt x="256473" y="212219"/>
                </a:lnTo>
                <a:lnTo>
                  <a:pt x="292398" y="181015"/>
                </a:lnTo>
                <a:lnTo>
                  <a:pt x="330534" y="151698"/>
                </a:lnTo>
                <a:lnTo>
                  <a:pt x="370854" y="124383"/>
                </a:lnTo>
                <a:lnTo>
                  <a:pt x="414265" y="98721"/>
                </a:lnTo>
                <a:lnTo>
                  <a:pt x="459049" y="75922"/>
                </a:lnTo>
                <a:lnTo>
                  <a:pt x="505065" y="56028"/>
                </a:lnTo>
                <a:lnTo>
                  <a:pt x="552169" y="39081"/>
                </a:lnTo>
                <a:lnTo>
                  <a:pt x="600219" y="25122"/>
                </a:lnTo>
                <a:lnTo>
                  <a:pt x="649072" y="14193"/>
                </a:lnTo>
                <a:lnTo>
                  <a:pt x="698585" y="6336"/>
                </a:lnTo>
                <a:lnTo>
                  <a:pt x="748616" y="1590"/>
                </a:lnTo>
                <a:lnTo>
                  <a:pt x="799022" y="0"/>
                </a:lnTo>
                <a:lnTo>
                  <a:pt x="799022" y="79910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35654" y="2283461"/>
            <a:ext cx="127635" cy="203835"/>
          </a:xfrm>
          <a:custGeom>
            <a:avLst/>
            <a:gdLst/>
            <a:ahLst/>
            <a:cxnLst/>
            <a:rect l="l" t="t" r="r" b="b"/>
            <a:pathLst>
              <a:path w="127635" h="203835">
                <a:moveTo>
                  <a:pt x="127076" y="0"/>
                </a:moveTo>
                <a:lnTo>
                  <a:pt x="0" y="101726"/>
                </a:lnTo>
                <a:lnTo>
                  <a:pt x="127076" y="203453"/>
                </a:lnTo>
                <a:lnTo>
                  <a:pt x="127076" y="0"/>
                </a:lnTo>
                <a:close/>
              </a:path>
            </a:pathLst>
          </a:custGeom>
          <a:solidFill>
            <a:srgbClr val="7FD6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0375" y="5060086"/>
            <a:ext cx="344170" cy="716915"/>
          </a:xfrm>
          <a:custGeom>
            <a:avLst/>
            <a:gdLst/>
            <a:ahLst/>
            <a:cxnLst/>
            <a:rect l="l" t="t" r="r" b="b"/>
            <a:pathLst>
              <a:path w="344170" h="716914">
                <a:moveTo>
                  <a:pt x="0" y="716305"/>
                </a:moveTo>
                <a:lnTo>
                  <a:pt x="343662" y="716305"/>
                </a:lnTo>
                <a:lnTo>
                  <a:pt x="343662" y="0"/>
                </a:lnTo>
                <a:lnTo>
                  <a:pt x="0" y="0"/>
                </a:lnTo>
                <a:lnTo>
                  <a:pt x="0" y="716305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6905" y="5103310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298" y="0"/>
                </a:move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6905" y="5103310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298" y="150596"/>
                </a:move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close/>
              </a:path>
            </a:pathLst>
          </a:custGeom>
          <a:ln w="164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56905" y="5340753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298" y="0"/>
                </a:move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close/>
              </a:path>
            </a:pathLst>
          </a:custGeom>
          <a:solidFill>
            <a:srgbClr val="EEAE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6905" y="5340753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298" y="150596"/>
                </a:move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close/>
              </a:path>
            </a:pathLst>
          </a:custGeom>
          <a:ln w="164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6905" y="5578198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298" y="0"/>
                </a:move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6905" y="5578198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298" y="150596"/>
                </a:move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close/>
              </a:path>
            </a:pathLst>
          </a:custGeom>
          <a:ln w="164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847788" y="5072773"/>
            <a:ext cx="8753475" cy="1535805"/>
          </a:xfrm>
          <a:prstGeom prst="rect">
            <a:avLst/>
          </a:prstGeom>
          <a:ln w="25400">
            <a:solidFill>
              <a:srgbClr val="7FD6F7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700"/>
              </a:spcBef>
            </a:pPr>
            <a:r>
              <a:rPr lang="ru-RU" sz="1000" b="1" spc="105" dirty="0">
                <a:latin typeface="Arial" pitchFamily="34" charset="0"/>
                <a:cs typeface="Arial" pitchFamily="34" charset="0"/>
              </a:rPr>
              <a:t>Наш взгляд: Найдите верный баланс между простотой системы и четкостью названий</a:t>
            </a:r>
          </a:p>
          <a:p>
            <a:pPr marL="114300" marR="202565">
              <a:lnSpc>
                <a:spcPct val="108300"/>
              </a:lnSpc>
              <a:spcBef>
                <a:spcPts val="450"/>
              </a:spcBef>
            </a:pPr>
            <a:r>
              <a:rPr lang="ru-RU" sz="1000" dirty="0">
                <a:latin typeface="Century Gothic"/>
                <a:cs typeface="Century Gothic"/>
              </a:rPr>
              <a:t>Сокращение количества разных должностей  в организации может принести ряд полезных результатов. Однако в то же время не следует забывать и о рисках. К примеру, сотрудники могут воспринять уменьшение количества разных должностей как сокращение возможностей для карьерного роста в связи с уплощением организационных структур. Кроме того, излишнее упрощение может привести к тому, что названия должностей станут невыразительными и расплывчатыми. Как следствие, сотрудникам организации (и внешним партнерам) будет сложно понять, чем занимаются их коллеги, какие задачи они решают и за что отвечают. </a:t>
            </a:r>
          </a:p>
          <a:p>
            <a:pPr marL="114300">
              <a:lnSpc>
                <a:spcPct val="100000"/>
              </a:lnSpc>
              <a:spcBef>
                <a:spcPts val="550"/>
              </a:spcBef>
            </a:pPr>
            <a:r>
              <a:rPr sz="1000" spc="30" dirty="0">
                <a:latin typeface="Century Gothic"/>
                <a:cs typeface="Century Gothic"/>
              </a:rPr>
              <a:t>Supporting </a:t>
            </a:r>
            <a:r>
              <a:rPr sz="1000" spc="5" dirty="0">
                <a:latin typeface="Century Gothic"/>
                <a:cs typeface="Century Gothic"/>
              </a:rPr>
              <a:t>Resource: </a:t>
            </a:r>
            <a:r>
              <a:rPr sz="1000" spc="-10" dirty="0">
                <a:solidFill>
                  <a:srgbClr val="0033CC"/>
                </a:solidFill>
                <a:latin typeface="Century Gothic"/>
                <a:cs typeface="Century Gothic"/>
                <a:hlinkClick r:id="rId2"/>
              </a:rPr>
              <a:t>Motivate </a:t>
            </a:r>
            <a:r>
              <a:rPr sz="1000" spc="15" dirty="0">
                <a:solidFill>
                  <a:srgbClr val="0033CC"/>
                </a:solidFill>
                <a:latin typeface="Century Gothic"/>
                <a:cs typeface="Century Gothic"/>
                <a:hlinkClick r:id="rId2"/>
              </a:rPr>
              <a:t>Employees </a:t>
            </a:r>
            <a:r>
              <a:rPr sz="1000" spc="40" dirty="0">
                <a:solidFill>
                  <a:srgbClr val="0033CC"/>
                </a:solidFill>
                <a:latin typeface="Century Gothic"/>
                <a:cs typeface="Century Gothic"/>
                <a:hlinkClick r:id="rId2"/>
              </a:rPr>
              <a:t>with </a:t>
            </a:r>
            <a:r>
              <a:rPr sz="1000" spc="15" dirty="0">
                <a:solidFill>
                  <a:srgbClr val="0033CC"/>
                </a:solidFill>
                <a:latin typeface="Century Gothic"/>
                <a:cs typeface="Century Gothic"/>
                <a:hlinkClick r:id="rId2"/>
              </a:rPr>
              <a:t>Employability, </a:t>
            </a:r>
            <a:r>
              <a:rPr sz="1000" spc="35" dirty="0">
                <a:solidFill>
                  <a:srgbClr val="0033CC"/>
                </a:solidFill>
                <a:latin typeface="Century Gothic"/>
                <a:cs typeface="Century Gothic"/>
                <a:hlinkClick r:id="rId2"/>
              </a:rPr>
              <a:t>Not </a:t>
            </a:r>
            <a:r>
              <a:rPr sz="1000" spc="60" dirty="0">
                <a:solidFill>
                  <a:srgbClr val="0033CC"/>
                </a:solidFill>
                <a:latin typeface="Century Gothic"/>
                <a:cs typeface="Century Gothic"/>
                <a:hlinkClick r:id="rId2"/>
              </a:rPr>
              <a:t>Title </a:t>
            </a:r>
            <a:r>
              <a:rPr sz="1000" spc="30" dirty="0">
                <a:solidFill>
                  <a:srgbClr val="0033CC"/>
                </a:solidFill>
                <a:latin typeface="Century Gothic"/>
                <a:cs typeface="Century Gothic"/>
                <a:hlinkClick r:id="rId2"/>
              </a:rPr>
              <a:t>Progression</a:t>
            </a:r>
            <a:r>
              <a:rPr lang="en-US" sz="900" spc="22" baseline="31746" dirty="0">
                <a:latin typeface="Tahoma"/>
                <a:cs typeface="Tahoma"/>
              </a:rPr>
              <a:t>*</a:t>
            </a:r>
            <a:r>
              <a:rPr sz="825" spc="44" baseline="35353" dirty="0">
                <a:solidFill>
                  <a:srgbClr val="0033CC"/>
                </a:solidFill>
                <a:latin typeface="Century Gothic"/>
                <a:cs typeface="Century Gothic"/>
              </a:rPr>
              <a:t> </a:t>
            </a:r>
            <a:r>
              <a:rPr sz="1000" spc="25" dirty="0">
                <a:latin typeface="Century Gothic"/>
                <a:cs typeface="Century Gothic"/>
              </a:rPr>
              <a:t>(</a:t>
            </a:r>
            <a:r>
              <a:rPr lang="ru-RU" sz="1000" spc="25" dirty="0">
                <a:solidFill>
                  <a:srgbClr val="0033CC"/>
                </a:solidFill>
                <a:latin typeface="Century Gothic"/>
                <a:cs typeface="Century Gothic"/>
                <a:hlinkClick r:id="rId3"/>
              </a:rPr>
              <a:t>доступно </a:t>
            </a:r>
            <a:r>
              <a:rPr lang="ru-RU" sz="1000" spc="25" dirty="0" err="1">
                <a:solidFill>
                  <a:srgbClr val="0033CC"/>
                </a:solidFill>
                <a:latin typeface="Century Gothic"/>
                <a:cs typeface="Century Gothic"/>
                <a:hlinkClick r:id="rId3"/>
              </a:rPr>
              <a:t>превью</a:t>
            </a:r>
            <a:r>
              <a:rPr sz="1000" spc="-20" dirty="0">
                <a:latin typeface="Century Gothic"/>
                <a:cs typeface="Century Gothic"/>
              </a:rPr>
              <a:t>)</a:t>
            </a:r>
            <a:endParaRPr sz="1000" dirty="0">
              <a:latin typeface="Century Gothic"/>
              <a:cs typeface="Century Gothic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963415" y="7415355"/>
            <a:ext cx="132080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z="800" spc="-20" dirty="0">
                <a:latin typeface="Tahoma"/>
                <a:cs typeface="Tahoma"/>
              </a:rPr>
              <a:t>1</a:t>
            </a:r>
            <a:r>
              <a:rPr lang="ru-RU" sz="800" spc="-20" dirty="0">
                <a:latin typeface="Tahoma"/>
                <a:cs typeface="Tahoma"/>
              </a:rPr>
              <a:t>1</a:t>
            </a:r>
            <a:endParaRPr sz="800" dirty="0">
              <a:latin typeface="Tahoma"/>
              <a:cs typeface="Tahoma"/>
            </a:endParaRPr>
          </a:p>
        </p:txBody>
      </p:sp>
      <p:sp>
        <p:nvSpPr>
          <p:cNvPr id="37" name="object 6"/>
          <p:cNvSpPr txBox="1">
            <a:spLocks noGrp="1"/>
          </p:cNvSpPr>
          <p:nvPr>
            <p:ph type="dt" sz="half" idx="6"/>
          </p:nvPr>
        </p:nvSpPr>
        <p:spPr>
          <a:xfrm>
            <a:off x="8736221" y="7418437"/>
            <a:ext cx="871854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lang="en-US" spc="100" dirty="0"/>
              <a:t>www.shl.ru</a:t>
            </a:r>
            <a:endParaRPr spc="100" dirty="0">
              <a:hlinkClick r:id="rId4"/>
            </a:endParaRPr>
          </a:p>
        </p:txBody>
      </p:sp>
      <p:sp>
        <p:nvSpPr>
          <p:cNvPr id="38" name="object 29"/>
          <p:cNvSpPr txBox="1"/>
          <p:nvPr/>
        </p:nvSpPr>
        <p:spPr>
          <a:xfrm>
            <a:off x="381000" y="6781800"/>
            <a:ext cx="297180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800" spc="20" dirty="0">
                <a:latin typeface="Tahoma"/>
                <a:cs typeface="Tahoma"/>
              </a:rPr>
              <a:t>* </a:t>
            </a:r>
            <a:r>
              <a:rPr lang="en-US" sz="800" spc="20" dirty="0" err="1">
                <a:latin typeface="Tahoma"/>
                <a:cs typeface="Tahoma"/>
              </a:rPr>
              <a:t>Только</a:t>
            </a:r>
            <a:r>
              <a:rPr lang="en-US" sz="800" spc="20" dirty="0">
                <a:latin typeface="Tahoma"/>
                <a:cs typeface="Tahoma"/>
              </a:rPr>
              <a:t> </a:t>
            </a:r>
            <a:r>
              <a:rPr lang="en-US" sz="800" spc="20" dirty="0" err="1">
                <a:latin typeface="Tahoma"/>
                <a:cs typeface="Tahoma"/>
              </a:rPr>
              <a:t>для</a:t>
            </a:r>
            <a:r>
              <a:rPr lang="en-US" sz="800" spc="20" dirty="0">
                <a:latin typeface="Tahoma"/>
                <a:cs typeface="Tahoma"/>
              </a:rPr>
              <a:t> </a:t>
            </a:r>
            <a:r>
              <a:rPr lang="en-US" sz="800" spc="20" dirty="0" err="1">
                <a:latin typeface="Tahoma"/>
                <a:cs typeface="Tahoma"/>
              </a:rPr>
              <a:t>членов</a:t>
            </a:r>
            <a:r>
              <a:rPr lang="en-US" sz="800" spc="20" dirty="0">
                <a:latin typeface="Tahoma"/>
                <a:cs typeface="Tahoma"/>
              </a:rPr>
              <a:t> CEB Corporate Leadership Council™</a:t>
            </a:r>
            <a:r>
              <a:rPr lang="ru-RU" sz="800" spc="20" dirty="0">
                <a:latin typeface="Tahoma"/>
                <a:cs typeface="Tahoma"/>
              </a:rPr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97216"/>
            <a:ext cx="74041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dirty="0"/>
              <a:t>6. Больше диалогов с сотрудниками – чтобы не отставать от происходящих изменений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3784851"/>
            <a:ext cx="1993900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dirty="0">
                <a:latin typeface="Century Gothic"/>
                <a:cs typeface="Century Gothic"/>
              </a:rPr>
              <a:t>n </a:t>
            </a:r>
            <a:r>
              <a:rPr sz="800" spc="-80" dirty="0">
                <a:latin typeface="Tahoma"/>
                <a:cs typeface="Tahoma"/>
              </a:rPr>
              <a:t>= </a:t>
            </a:r>
            <a:r>
              <a:rPr sz="800" spc="60" dirty="0">
                <a:latin typeface="Tahoma"/>
                <a:cs typeface="Tahoma"/>
              </a:rPr>
              <a:t>320 </a:t>
            </a:r>
            <a:r>
              <a:rPr lang="ru-RU" sz="800" spc="20" dirty="0">
                <a:latin typeface="Tahoma"/>
                <a:cs typeface="Tahoma"/>
              </a:rPr>
              <a:t>HR-директоров.</a:t>
            </a: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lang="ru-RU" sz="800" spc="20" dirty="0">
                <a:latin typeface="Tahoma"/>
                <a:cs typeface="Tahoma"/>
              </a:rPr>
              <a:t>Источник: Опрос HR о планах на ближайшее будущее (CEB, 2016).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30800" y="3772151"/>
            <a:ext cx="1803400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dirty="0">
                <a:latin typeface="Century Gothic"/>
                <a:cs typeface="Century Gothic"/>
              </a:rPr>
              <a:t>n </a:t>
            </a:r>
            <a:r>
              <a:rPr sz="800" spc="-80" dirty="0">
                <a:latin typeface="Tahoma"/>
                <a:cs typeface="Tahoma"/>
              </a:rPr>
              <a:t>=</a:t>
            </a:r>
            <a:r>
              <a:rPr sz="800" spc="-75" dirty="0">
                <a:latin typeface="Tahoma"/>
                <a:cs typeface="Tahoma"/>
              </a:rPr>
              <a:t> </a:t>
            </a:r>
            <a:r>
              <a:rPr sz="800" spc="25" dirty="0">
                <a:latin typeface="Tahoma"/>
                <a:cs typeface="Tahoma"/>
              </a:rPr>
              <a:t>296.</a:t>
            </a:r>
            <a:endParaRPr sz="800" dirty="0">
              <a:latin typeface="Tahoma"/>
              <a:cs typeface="Tahoma"/>
            </a:endParaRPr>
          </a:p>
          <a:p>
            <a:pPr marL="12700">
              <a:spcBef>
                <a:spcPts val="195"/>
              </a:spcBef>
            </a:pPr>
            <a:r>
              <a:rPr lang="ru-RU" sz="800" spc="20" dirty="0">
                <a:latin typeface="Tahoma"/>
                <a:cs typeface="Tahoma"/>
              </a:rPr>
              <a:t>Источник: Опрос HR о планах на ближайшее будущее (CEB, 2016).</a:t>
            </a:r>
            <a:endParaRPr sz="8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30800" y="1142705"/>
            <a:ext cx="4089400" cy="679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78460">
              <a:lnSpc>
                <a:spcPts val="1400"/>
              </a:lnSpc>
            </a:pPr>
            <a:r>
              <a:rPr lang="ru-RU" sz="1200" b="1" spc="-40" dirty="0">
                <a:latin typeface="Arial Black"/>
                <a:cs typeface="Arial Black"/>
              </a:rPr>
              <a:t>Увеличивается частота «вмешательств в работу» со стороны управления персоналом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ru-RU" sz="1000" i="1" spc="-20" dirty="0">
                <a:latin typeface="Century Gothic"/>
                <a:cs typeface="Century Gothic"/>
              </a:rPr>
              <a:t>Доля HR-директоров, увеличивших или намеревающихся увеличить частоту этих процедур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4500" y="1132545"/>
            <a:ext cx="399287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b="1" spc="-70" dirty="0">
                <a:latin typeface="Arial Black"/>
                <a:cs typeface="Arial Black"/>
              </a:rPr>
              <a:t>Управление персоналом не поспевает за изменениями</a:t>
            </a:r>
          </a:p>
        </p:txBody>
      </p:sp>
      <p:sp>
        <p:nvSpPr>
          <p:cNvPr id="7" name="object 7"/>
          <p:cNvSpPr/>
          <p:nvPr/>
        </p:nvSpPr>
        <p:spPr>
          <a:xfrm>
            <a:off x="6938543" y="2178050"/>
            <a:ext cx="1603375" cy="200025"/>
          </a:xfrm>
          <a:custGeom>
            <a:avLst/>
            <a:gdLst/>
            <a:ahLst/>
            <a:cxnLst/>
            <a:rect l="l" t="t" r="r" b="b"/>
            <a:pathLst>
              <a:path w="1603375" h="200025">
                <a:moveTo>
                  <a:pt x="0" y="200025"/>
                </a:moveTo>
                <a:lnTo>
                  <a:pt x="1603032" y="200025"/>
                </a:lnTo>
                <a:lnTo>
                  <a:pt x="1603032" y="0"/>
                </a:lnTo>
                <a:lnTo>
                  <a:pt x="0" y="0"/>
                </a:lnTo>
                <a:lnTo>
                  <a:pt x="0" y="200025"/>
                </a:lnTo>
                <a:close/>
              </a:path>
            </a:pathLst>
          </a:custGeom>
          <a:solidFill>
            <a:srgbClr val="00B0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38543" y="2578100"/>
            <a:ext cx="1845945" cy="200025"/>
          </a:xfrm>
          <a:custGeom>
            <a:avLst/>
            <a:gdLst/>
            <a:ahLst/>
            <a:cxnLst/>
            <a:rect l="l" t="t" r="r" b="b"/>
            <a:pathLst>
              <a:path w="1845945" h="200025">
                <a:moveTo>
                  <a:pt x="0" y="200025"/>
                </a:moveTo>
                <a:lnTo>
                  <a:pt x="1845919" y="200025"/>
                </a:lnTo>
                <a:lnTo>
                  <a:pt x="1845919" y="0"/>
                </a:lnTo>
                <a:lnTo>
                  <a:pt x="0" y="0"/>
                </a:lnTo>
                <a:lnTo>
                  <a:pt x="0" y="200025"/>
                </a:lnTo>
                <a:close/>
              </a:path>
            </a:pathLst>
          </a:custGeom>
          <a:solidFill>
            <a:srgbClr val="00B0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38543" y="2978150"/>
            <a:ext cx="1894839" cy="200025"/>
          </a:xfrm>
          <a:custGeom>
            <a:avLst/>
            <a:gdLst/>
            <a:ahLst/>
            <a:cxnLst/>
            <a:rect l="l" t="t" r="r" b="b"/>
            <a:pathLst>
              <a:path w="1894840" h="200025">
                <a:moveTo>
                  <a:pt x="0" y="200025"/>
                </a:moveTo>
                <a:lnTo>
                  <a:pt x="1894484" y="200025"/>
                </a:lnTo>
                <a:lnTo>
                  <a:pt x="1894484" y="0"/>
                </a:lnTo>
                <a:lnTo>
                  <a:pt x="0" y="0"/>
                </a:lnTo>
                <a:lnTo>
                  <a:pt x="0" y="200025"/>
                </a:lnTo>
                <a:close/>
              </a:path>
            </a:pathLst>
          </a:custGeom>
          <a:solidFill>
            <a:srgbClr val="00B0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38543" y="3378200"/>
            <a:ext cx="1943100" cy="200025"/>
          </a:xfrm>
          <a:custGeom>
            <a:avLst/>
            <a:gdLst/>
            <a:ahLst/>
            <a:cxnLst/>
            <a:rect l="l" t="t" r="r" b="b"/>
            <a:pathLst>
              <a:path w="1943100" h="200025">
                <a:moveTo>
                  <a:pt x="0" y="200025"/>
                </a:moveTo>
                <a:lnTo>
                  <a:pt x="1943100" y="200025"/>
                </a:lnTo>
                <a:lnTo>
                  <a:pt x="1943100" y="0"/>
                </a:lnTo>
                <a:lnTo>
                  <a:pt x="0" y="0"/>
                </a:lnTo>
                <a:lnTo>
                  <a:pt x="0" y="200025"/>
                </a:lnTo>
                <a:close/>
              </a:path>
            </a:pathLst>
          </a:custGeom>
          <a:solidFill>
            <a:srgbClr val="00B0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38539" y="2078037"/>
            <a:ext cx="0" cy="1534160"/>
          </a:xfrm>
          <a:custGeom>
            <a:avLst/>
            <a:gdLst/>
            <a:ahLst/>
            <a:cxnLst/>
            <a:rect l="l" t="t" r="r" b="b"/>
            <a:pathLst>
              <a:path h="1534160">
                <a:moveTo>
                  <a:pt x="0" y="1533842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531225" y="2188756"/>
            <a:ext cx="504825" cy="18923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9209">
              <a:lnSpc>
                <a:spcPct val="100000"/>
              </a:lnSpc>
              <a:spcBef>
                <a:spcPts val="5"/>
              </a:spcBef>
            </a:pPr>
            <a:r>
              <a:rPr sz="900" spc="125" dirty="0">
                <a:latin typeface="Calibri"/>
                <a:cs typeface="Calibri"/>
              </a:rPr>
              <a:t>66%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72893" y="2575051"/>
            <a:ext cx="504825" cy="18923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9209">
              <a:lnSpc>
                <a:spcPct val="100000"/>
              </a:lnSpc>
              <a:spcBef>
                <a:spcPts val="60"/>
              </a:spcBef>
            </a:pPr>
            <a:r>
              <a:rPr sz="900" spc="105" dirty="0">
                <a:latin typeface="Calibri"/>
                <a:cs typeface="Calibri"/>
              </a:rPr>
              <a:t>76%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24912" y="2984284"/>
            <a:ext cx="504825" cy="18923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40"/>
              </a:spcBef>
            </a:pPr>
            <a:r>
              <a:rPr sz="900" spc="100" dirty="0">
                <a:latin typeface="Calibri"/>
                <a:cs typeface="Calibri"/>
              </a:rPr>
              <a:t>78%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882062" y="3386620"/>
            <a:ext cx="504825" cy="189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955">
              <a:lnSpc>
                <a:spcPts val="1055"/>
              </a:lnSpc>
            </a:pPr>
            <a:r>
              <a:rPr sz="900" spc="140" dirty="0">
                <a:latin typeface="Calibri"/>
                <a:cs typeface="Calibri"/>
              </a:rPr>
              <a:t>80%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94661" y="2524073"/>
            <a:ext cx="21336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ru-RU" sz="1000" spc="15" dirty="0">
                <a:latin typeface="Century Gothic"/>
                <a:cs typeface="Century Gothic"/>
              </a:rPr>
              <a:t>Обсуждения и диалоги по теме преемственности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470400" y="2931559"/>
            <a:ext cx="235786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ru-RU" sz="1000" dirty="0">
                <a:latin typeface="Century Gothic"/>
                <a:cs typeface="Century Gothic"/>
              </a:rPr>
              <a:t>Обсуждения и диалоги по теме результативности и эффективности</a:t>
            </a:r>
            <a:endParaRPr sz="1000" dirty="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054865" y="3396030"/>
            <a:ext cx="177927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ru-RU" sz="1000" spc="-5" dirty="0">
                <a:latin typeface="Century Gothic"/>
                <a:cs typeface="Century Gothic"/>
              </a:rPr>
              <a:t>Измерения вовлеченности</a:t>
            </a:r>
            <a:endParaRPr sz="1000" dirty="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48200" y="2195195"/>
            <a:ext cx="2180061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ru-RU" sz="1000" spc="10" dirty="0">
                <a:latin typeface="Century Gothic"/>
                <a:cs typeface="Century Gothic"/>
              </a:rPr>
              <a:t>Аудиты/аттестации персонала</a:t>
            </a:r>
          </a:p>
        </p:txBody>
      </p:sp>
      <p:sp>
        <p:nvSpPr>
          <p:cNvPr id="20" name="object 20"/>
          <p:cNvSpPr/>
          <p:nvPr/>
        </p:nvSpPr>
        <p:spPr>
          <a:xfrm>
            <a:off x="8531225" y="2188756"/>
            <a:ext cx="504825" cy="189230"/>
          </a:xfrm>
          <a:custGeom>
            <a:avLst/>
            <a:gdLst/>
            <a:ahLst/>
            <a:cxnLst/>
            <a:rect l="l" t="t" r="r" b="b"/>
            <a:pathLst>
              <a:path w="504825" h="189230">
                <a:moveTo>
                  <a:pt x="0" y="188683"/>
                </a:moveTo>
                <a:lnTo>
                  <a:pt x="504825" y="188683"/>
                </a:lnTo>
                <a:lnTo>
                  <a:pt x="504825" y="0"/>
                </a:lnTo>
                <a:lnTo>
                  <a:pt x="0" y="0"/>
                </a:lnTo>
                <a:lnTo>
                  <a:pt x="0" y="1886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575675" y="2206899"/>
            <a:ext cx="307340" cy="169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00AEEF"/>
                </a:solidFill>
                <a:latin typeface="Arial Black"/>
                <a:cs typeface="Arial Black"/>
              </a:rPr>
              <a:t>6</a:t>
            </a:r>
            <a:r>
              <a:rPr sz="1000" b="1" spc="-5" dirty="0">
                <a:solidFill>
                  <a:srgbClr val="00AEEF"/>
                </a:solidFill>
                <a:latin typeface="Arial Black"/>
                <a:cs typeface="Arial Black"/>
              </a:rPr>
              <a:t>6</a:t>
            </a:r>
            <a:r>
              <a:rPr sz="1000" b="1" spc="-105" dirty="0">
                <a:solidFill>
                  <a:srgbClr val="00AEEF"/>
                </a:solidFill>
                <a:latin typeface="Arial Black"/>
                <a:cs typeface="Arial Black"/>
              </a:rPr>
              <a:t>%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772893" y="2575051"/>
            <a:ext cx="504825" cy="189230"/>
          </a:xfrm>
          <a:custGeom>
            <a:avLst/>
            <a:gdLst/>
            <a:ahLst/>
            <a:cxnLst/>
            <a:rect l="l" t="t" r="r" b="b"/>
            <a:pathLst>
              <a:path w="504825" h="189230">
                <a:moveTo>
                  <a:pt x="0" y="188683"/>
                </a:moveTo>
                <a:lnTo>
                  <a:pt x="504825" y="188683"/>
                </a:lnTo>
                <a:lnTo>
                  <a:pt x="504825" y="0"/>
                </a:lnTo>
                <a:lnTo>
                  <a:pt x="0" y="0"/>
                </a:lnTo>
                <a:lnTo>
                  <a:pt x="0" y="1886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817348" y="2593190"/>
            <a:ext cx="299085" cy="169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0" dirty="0">
                <a:solidFill>
                  <a:srgbClr val="00AEEF"/>
                </a:solidFill>
                <a:latin typeface="Arial Black"/>
                <a:cs typeface="Arial Black"/>
              </a:rPr>
              <a:t>7</a:t>
            </a:r>
            <a:r>
              <a:rPr sz="1000" b="1" spc="-30" dirty="0">
                <a:solidFill>
                  <a:srgbClr val="00AEEF"/>
                </a:solidFill>
                <a:latin typeface="Arial Black"/>
                <a:cs typeface="Arial Black"/>
              </a:rPr>
              <a:t>6</a:t>
            </a:r>
            <a:r>
              <a:rPr sz="1000" b="1" spc="-105" dirty="0">
                <a:solidFill>
                  <a:srgbClr val="00AEEF"/>
                </a:solidFill>
                <a:latin typeface="Arial Black"/>
                <a:cs typeface="Arial Black"/>
              </a:rPr>
              <a:t>%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824912" y="2984284"/>
            <a:ext cx="504825" cy="189230"/>
          </a:xfrm>
          <a:custGeom>
            <a:avLst/>
            <a:gdLst/>
            <a:ahLst/>
            <a:cxnLst/>
            <a:rect l="l" t="t" r="r" b="b"/>
            <a:pathLst>
              <a:path w="504825" h="189230">
                <a:moveTo>
                  <a:pt x="0" y="188683"/>
                </a:moveTo>
                <a:lnTo>
                  <a:pt x="504825" y="188683"/>
                </a:lnTo>
                <a:lnTo>
                  <a:pt x="504825" y="0"/>
                </a:lnTo>
                <a:lnTo>
                  <a:pt x="0" y="0"/>
                </a:lnTo>
                <a:lnTo>
                  <a:pt x="0" y="1886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869362" y="3002427"/>
            <a:ext cx="296545" cy="169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5" dirty="0">
                <a:solidFill>
                  <a:srgbClr val="00AEEF"/>
                </a:solidFill>
                <a:latin typeface="Arial Black"/>
                <a:cs typeface="Arial Black"/>
              </a:rPr>
              <a:t>7</a:t>
            </a:r>
            <a:r>
              <a:rPr sz="1000" b="1" spc="-45" dirty="0">
                <a:solidFill>
                  <a:srgbClr val="00AEEF"/>
                </a:solidFill>
                <a:latin typeface="Arial Black"/>
                <a:cs typeface="Arial Black"/>
              </a:rPr>
              <a:t>8</a:t>
            </a:r>
            <a:r>
              <a:rPr sz="1000" b="1" spc="-105" dirty="0">
                <a:solidFill>
                  <a:srgbClr val="00AEEF"/>
                </a:solidFill>
                <a:latin typeface="Arial Black"/>
                <a:cs typeface="Arial Black"/>
              </a:rPr>
              <a:t>%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882062" y="3386620"/>
            <a:ext cx="504825" cy="189230"/>
          </a:xfrm>
          <a:custGeom>
            <a:avLst/>
            <a:gdLst/>
            <a:ahLst/>
            <a:cxnLst/>
            <a:rect l="l" t="t" r="r" b="b"/>
            <a:pathLst>
              <a:path w="504825" h="189229">
                <a:moveTo>
                  <a:pt x="0" y="188683"/>
                </a:moveTo>
                <a:lnTo>
                  <a:pt x="504825" y="188683"/>
                </a:lnTo>
                <a:lnTo>
                  <a:pt x="504825" y="0"/>
                </a:lnTo>
                <a:lnTo>
                  <a:pt x="0" y="0"/>
                </a:lnTo>
                <a:lnTo>
                  <a:pt x="0" y="1886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8926512" y="3404763"/>
            <a:ext cx="312420" cy="169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25" dirty="0">
                <a:solidFill>
                  <a:srgbClr val="00AEEF"/>
                </a:solidFill>
                <a:latin typeface="Arial Black"/>
                <a:cs typeface="Arial Black"/>
              </a:rPr>
              <a:t>80%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286000" y="2209800"/>
            <a:ext cx="2159635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b="1" spc="-25" dirty="0">
                <a:solidFill>
                  <a:srgbClr val="00AEEF"/>
                </a:solidFill>
                <a:latin typeface="Arial Black"/>
                <a:cs typeface="Arial Black"/>
              </a:rPr>
              <a:t>Всего в </a:t>
            </a:r>
            <a:r>
              <a:rPr sz="1800" b="1" spc="-125" dirty="0">
                <a:solidFill>
                  <a:srgbClr val="00AEEF"/>
                </a:solidFill>
                <a:latin typeface="Arial Black"/>
                <a:cs typeface="Arial Black"/>
              </a:rPr>
              <a:t>5%</a:t>
            </a:r>
            <a:endParaRPr sz="180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ru-RU" sz="1200" spc="25" dirty="0">
                <a:latin typeface="Century Gothic"/>
                <a:cs typeface="Century Gothic"/>
              </a:rPr>
              <a:t>организаций процессы управления персоналом успешно помогают сотрудникам адаптироваться к изменениям</a:t>
            </a:r>
            <a:r>
              <a:rPr sz="1200" spc="-50" dirty="0">
                <a:latin typeface="Century Gothic"/>
                <a:cs typeface="Century Gothic"/>
              </a:rPr>
              <a:t>.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289645" y="2095785"/>
            <a:ext cx="247015" cy="799465"/>
          </a:xfrm>
          <a:custGeom>
            <a:avLst/>
            <a:gdLst/>
            <a:ahLst/>
            <a:cxnLst/>
            <a:rect l="l" t="t" r="r" b="b"/>
            <a:pathLst>
              <a:path w="247015" h="799464">
                <a:moveTo>
                  <a:pt x="0" y="0"/>
                </a:moveTo>
                <a:lnTo>
                  <a:pt x="0" y="799109"/>
                </a:lnTo>
                <a:lnTo>
                  <a:pt x="246938" y="39115"/>
                </a:lnTo>
                <a:lnTo>
                  <a:pt x="198681" y="25094"/>
                </a:lnTo>
                <a:lnTo>
                  <a:pt x="149712" y="14149"/>
                </a:lnTo>
                <a:lnTo>
                  <a:pt x="100179" y="6303"/>
                </a:lnTo>
                <a:lnTo>
                  <a:pt x="50226" y="1579"/>
                </a:lnTo>
                <a:lnTo>
                  <a:pt x="0" y="0"/>
                </a:lnTo>
                <a:close/>
              </a:path>
            </a:pathLst>
          </a:custGeom>
          <a:solidFill>
            <a:srgbClr val="00B0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0428" y="2095785"/>
            <a:ext cx="1598930" cy="1598930"/>
          </a:xfrm>
          <a:custGeom>
            <a:avLst/>
            <a:gdLst/>
            <a:ahLst/>
            <a:cxnLst/>
            <a:rect l="l" t="t" r="r" b="b"/>
            <a:pathLst>
              <a:path w="1598930" h="1598929">
                <a:moveTo>
                  <a:pt x="799217" y="0"/>
                </a:moveTo>
                <a:lnTo>
                  <a:pt x="750046" y="1503"/>
                </a:lnTo>
                <a:lnTo>
                  <a:pt x="701515" y="5965"/>
                </a:lnTo>
                <a:lnTo>
                  <a:pt x="653728" y="13308"/>
                </a:lnTo>
                <a:lnTo>
                  <a:pt x="606788" y="23457"/>
                </a:lnTo>
                <a:lnTo>
                  <a:pt x="560799" y="36338"/>
                </a:lnTo>
                <a:lnTo>
                  <a:pt x="515865" y="51873"/>
                </a:lnTo>
                <a:lnTo>
                  <a:pt x="472091" y="69989"/>
                </a:lnTo>
                <a:lnTo>
                  <a:pt x="429581" y="90608"/>
                </a:lnTo>
                <a:lnTo>
                  <a:pt x="388437" y="113656"/>
                </a:lnTo>
                <a:lnTo>
                  <a:pt x="348766" y="139058"/>
                </a:lnTo>
                <a:lnTo>
                  <a:pt x="310669" y="166736"/>
                </a:lnTo>
                <a:lnTo>
                  <a:pt x="274252" y="196617"/>
                </a:lnTo>
                <a:lnTo>
                  <a:pt x="239618" y="228624"/>
                </a:lnTo>
                <a:lnTo>
                  <a:pt x="206871" y="262683"/>
                </a:lnTo>
                <a:lnTo>
                  <a:pt x="176116" y="298716"/>
                </a:lnTo>
                <a:lnTo>
                  <a:pt x="147456" y="336649"/>
                </a:lnTo>
                <a:lnTo>
                  <a:pt x="120995" y="376407"/>
                </a:lnTo>
                <a:lnTo>
                  <a:pt x="96837" y="417914"/>
                </a:lnTo>
                <a:lnTo>
                  <a:pt x="75087" y="461093"/>
                </a:lnTo>
                <a:lnTo>
                  <a:pt x="55848" y="505871"/>
                </a:lnTo>
                <a:lnTo>
                  <a:pt x="39224" y="552170"/>
                </a:lnTo>
                <a:lnTo>
                  <a:pt x="25567" y="598918"/>
                </a:lnTo>
                <a:lnTo>
                  <a:pt x="14870" y="645816"/>
                </a:lnTo>
                <a:lnTo>
                  <a:pt x="7079" y="692759"/>
                </a:lnTo>
                <a:lnTo>
                  <a:pt x="2140" y="739642"/>
                </a:lnTo>
                <a:lnTo>
                  <a:pt x="0" y="786360"/>
                </a:lnTo>
                <a:lnTo>
                  <a:pt x="604" y="832807"/>
                </a:lnTo>
                <a:lnTo>
                  <a:pt x="3899" y="878878"/>
                </a:lnTo>
                <a:lnTo>
                  <a:pt x="9831" y="924468"/>
                </a:lnTo>
                <a:lnTo>
                  <a:pt x="18348" y="969470"/>
                </a:lnTo>
                <a:lnTo>
                  <a:pt x="29394" y="1013781"/>
                </a:lnTo>
                <a:lnTo>
                  <a:pt x="42917" y="1057294"/>
                </a:lnTo>
                <a:lnTo>
                  <a:pt x="58862" y="1099905"/>
                </a:lnTo>
                <a:lnTo>
                  <a:pt x="77177" y="1141507"/>
                </a:lnTo>
                <a:lnTo>
                  <a:pt x="97807" y="1181996"/>
                </a:lnTo>
                <a:lnTo>
                  <a:pt x="120699" y="1221266"/>
                </a:lnTo>
                <a:lnTo>
                  <a:pt x="145798" y="1259212"/>
                </a:lnTo>
                <a:lnTo>
                  <a:pt x="173101" y="1295786"/>
                </a:lnTo>
                <a:lnTo>
                  <a:pt x="202407" y="1330710"/>
                </a:lnTo>
                <a:lnTo>
                  <a:pt x="233809" y="1364052"/>
                </a:lnTo>
                <a:lnTo>
                  <a:pt x="267205" y="1395648"/>
                </a:lnTo>
                <a:lnTo>
                  <a:pt x="302540" y="1425394"/>
                </a:lnTo>
                <a:lnTo>
                  <a:pt x="339761" y="1453183"/>
                </a:lnTo>
                <a:lnTo>
                  <a:pt x="378814" y="1478911"/>
                </a:lnTo>
                <a:lnTo>
                  <a:pt x="419646" y="1502472"/>
                </a:lnTo>
                <a:lnTo>
                  <a:pt x="462203" y="1523762"/>
                </a:lnTo>
                <a:lnTo>
                  <a:pt x="506432" y="1542673"/>
                </a:lnTo>
                <a:lnTo>
                  <a:pt x="552278" y="1559102"/>
                </a:lnTo>
                <a:lnTo>
                  <a:pt x="599026" y="1572759"/>
                </a:lnTo>
                <a:lnTo>
                  <a:pt x="645924" y="1583456"/>
                </a:lnTo>
                <a:lnTo>
                  <a:pt x="692867" y="1591247"/>
                </a:lnTo>
                <a:lnTo>
                  <a:pt x="739751" y="1596186"/>
                </a:lnTo>
                <a:lnTo>
                  <a:pt x="786468" y="1598326"/>
                </a:lnTo>
                <a:lnTo>
                  <a:pt x="832915" y="1597722"/>
                </a:lnTo>
                <a:lnTo>
                  <a:pt x="878986" y="1594427"/>
                </a:lnTo>
                <a:lnTo>
                  <a:pt x="924576" y="1588495"/>
                </a:lnTo>
                <a:lnTo>
                  <a:pt x="969579" y="1579978"/>
                </a:lnTo>
                <a:lnTo>
                  <a:pt x="1013889" y="1568932"/>
                </a:lnTo>
                <a:lnTo>
                  <a:pt x="1057402" y="1555409"/>
                </a:lnTo>
                <a:lnTo>
                  <a:pt x="1100013" y="1539464"/>
                </a:lnTo>
                <a:lnTo>
                  <a:pt x="1141615" y="1521149"/>
                </a:lnTo>
                <a:lnTo>
                  <a:pt x="1182104" y="1500519"/>
                </a:lnTo>
                <a:lnTo>
                  <a:pt x="1221374" y="1477627"/>
                </a:lnTo>
                <a:lnTo>
                  <a:pt x="1259320" y="1452528"/>
                </a:lnTo>
                <a:lnTo>
                  <a:pt x="1295837" y="1425273"/>
                </a:lnTo>
                <a:lnTo>
                  <a:pt x="1330818" y="1395919"/>
                </a:lnTo>
                <a:lnTo>
                  <a:pt x="1364160" y="1364517"/>
                </a:lnTo>
                <a:lnTo>
                  <a:pt x="1395756" y="1331121"/>
                </a:lnTo>
                <a:lnTo>
                  <a:pt x="1425545" y="1295728"/>
                </a:lnTo>
                <a:lnTo>
                  <a:pt x="1453291" y="1258565"/>
                </a:lnTo>
                <a:lnTo>
                  <a:pt x="1479019" y="1219512"/>
                </a:lnTo>
                <a:lnTo>
                  <a:pt x="1502580" y="1178680"/>
                </a:lnTo>
                <a:lnTo>
                  <a:pt x="1523870" y="1136123"/>
                </a:lnTo>
                <a:lnTo>
                  <a:pt x="1542781" y="1091894"/>
                </a:lnTo>
                <a:lnTo>
                  <a:pt x="1559210" y="1046048"/>
                </a:lnTo>
                <a:lnTo>
                  <a:pt x="1572867" y="999300"/>
                </a:lnTo>
                <a:lnTo>
                  <a:pt x="1583564" y="952402"/>
                </a:lnTo>
                <a:lnTo>
                  <a:pt x="1591355" y="905459"/>
                </a:lnTo>
                <a:lnTo>
                  <a:pt x="1596294" y="858575"/>
                </a:lnTo>
                <a:lnTo>
                  <a:pt x="1598435" y="811857"/>
                </a:lnTo>
                <a:lnTo>
                  <a:pt x="1598269" y="799109"/>
                </a:lnTo>
                <a:lnTo>
                  <a:pt x="799217" y="799109"/>
                </a:lnTo>
                <a:lnTo>
                  <a:pt x="799217" y="0"/>
                </a:lnTo>
                <a:close/>
              </a:path>
              <a:path w="1598930" h="1598929">
                <a:moveTo>
                  <a:pt x="1046156" y="39115"/>
                </a:moveTo>
                <a:lnTo>
                  <a:pt x="799217" y="799109"/>
                </a:lnTo>
                <a:lnTo>
                  <a:pt x="1598269" y="799109"/>
                </a:lnTo>
                <a:lnTo>
                  <a:pt x="1594535" y="719340"/>
                </a:lnTo>
                <a:lnTo>
                  <a:pt x="1588603" y="673750"/>
                </a:lnTo>
                <a:lnTo>
                  <a:pt x="1580086" y="628747"/>
                </a:lnTo>
                <a:lnTo>
                  <a:pt x="1569040" y="584437"/>
                </a:lnTo>
                <a:lnTo>
                  <a:pt x="1555517" y="540924"/>
                </a:lnTo>
                <a:lnTo>
                  <a:pt x="1539572" y="498313"/>
                </a:lnTo>
                <a:lnTo>
                  <a:pt x="1521257" y="456711"/>
                </a:lnTo>
                <a:lnTo>
                  <a:pt x="1500627" y="416222"/>
                </a:lnTo>
                <a:lnTo>
                  <a:pt x="1477735" y="376952"/>
                </a:lnTo>
                <a:lnTo>
                  <a:pt x="1452636" y="339006"/>
                </a:lnTo>
                <a:lnTo>
                  <a:pt x="1425382" y="302489"/>
                </a:lnTo>
                <a:lnTo>
                  <a:pt x="1396027" y="267508"/>
                </a:lnTo>
                <a:lnTo>
                  <a:pt x="1364625" y="234166"/>
                </a:lnTo>
                <a:lnTo>
                  <a:pt x="1331229" y="202570"/>
                </a:lnTo>
                <a:lnTo>
                  <a:pt x="1295894" y="172824"/>
                </a:lnTo>
                <a:lnTo>
                  <a:pt x="1258673" y="145035"/>
                </a:lnTo>
                <a:lnTo>
                  <a:pt x="1219620" y="119307"/>
                </a:lnTo>
                <a:lnTo>
                  <a:pt x="1178788" y="95745"/>
                </a:lnTo>
                <a:lnTo>
                  <a:pt x="1136231" y="74456"/>
                </a:lnTo>
                <a:lnTo>
                  <a:pt x="1092002" y="55544"/>
                </a:lnTo>
                <a:lnTo>
                  <a:pt x="1046156" y="39115"/>
                </a:lnTo>
                <a:close/>
              </a:path>
            </a:pathLst>
          </a:custGeom>
          <a:solidFill>
            <a:srgbClr val="76D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133600" y="2209800"/>
            <a:ext cx="127635" cy="203835"/>
          </a:xfrm>
          <a:custGeom>
            <a:avLst/>
            <a:gdLst/>
            <a:ahLst/>
            <a:cxnLst/>
            <a:rect l="l" t="t" r="r" b="b"/>
            <a:pathLst>
              <a:path w="127635" h="203835">
                <a:moveTo>
                  <a:pt x="127076" y="0"/>
                </a:moveTo>
                <a:lnTo>
                  <a:pt x="0" y="101726"/>
                </a:lnTo>
                <a:lnTo>
                  <a:pt x="127076" y="203453"/>
                </a:lnTo>
                <a:lnTo>
                  <a:pt x="127076" y="0"/>
                </a:lnTo>
                <a:close/>
              </a:path>
            </a:pathLst>
          </a:custGeom>
          <a:solidFill>
            <a:srgbClr val="7FD6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60375" y="5060086"/>
            <a:ext cx="344170" cy="716915"/>
          </a:xfrm>
          <a:custGeom>
            <a:avLst/>
            <a:gdLst/>
            <a:ahLst/>
            <a:cxnLst/>
            <a:rect l="l" t="t" r="r" b="b"/>
            <a:pathLst>
              <a:path w="344170" h="716914">
                <a:moveTo>
                  <a:pt x="0" y="716305"/>
                </a:moveTo>
                <a:lnTo>
                  <a:pt x="343662" y="716305"/>
                </a:lnTo>
                <a:lnTo>
                  <a:pt x="343662" y="0"/>
                </a:lnTo>
                <a:lnTo>
                  <a:pt x="0" y="0"/>
                </a:lnTo>
                <a:lnTo>
                  <a:pt x="0" y="716305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56905" y="5103310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298" y="0"/>
                </a:move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56905" y="5103310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298" y="150596"/>
                </a:move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close/>
              </a:path>
            </a:pathLst>
          </a:custGeom>
          <a:ln w="164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56905" y="5340753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298" y="0"/>
                </a:move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close/>
              </a:path>
            </a:pathLst>
          </a:custGeom>
          <a:solidFill>
            <a:srgbClr val="EEAE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56905" y="5340753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298" y="150596"/>
                </a:move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close/>
              </a:path>
            </a:pathLst>
          </a:custGeom>
          <a:ln w="164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56905" y="5578198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298" y="0"/>
                </a:move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56905" y="5578198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298" y="150596"/>
                </a:move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close/>
              </a:path>
            </a:pathLst>
          </a:custGeom>
          <a:ln w="164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847788" y="5072773"/>
            <a:ext cx="8753475" cy="1920526"/>
          </a:xfrm>
          <a:prstGeom prst="rect">
            <a:avLst/>
          </a:prstGeom>
          <a:ln w="25400">
            <a:solidFill>
              <a:srgbClr val="7FD6F7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700"/>
              </a:spcBef>
            </a:pPr>
            <a:r>
              <a:rPr lang="ru-RU" sz="1000" b="1" spc="105" dirty="0">
                <a:latin typeface="Arial" pitchFamily="34" charset="0"/>
                <a:cs typeface="Arial" pitchFamily="34" charset="0"/>
              </a:rPr>
              <a:t>Наш взгляд: Диалоги с сотрудниками и другие элементы управления должны быть частью постоянного взаимодействия, а не формальными обособленными процедурами</a:t>
            </a:r>
          </a:p>
          <a:p>
            <a:pPr marL="114300" marR="388620">
              <a:lnSpc>
                <a:spcPct val="108300"/>
              </a:lnSpc>
              <a:spcBef>
                <a:spcPts val="450"/>
              </a:spcBef>
            </a:pPr>
            <a:r>
              <a:rPr lang="ru-RU" sz="1000" spc="-10" dirty="0">
                <a:latin typeface="Century Gothic"/>
                <a:cs typeface="Century Gothic"/>
              </a:rPr>
              <a:t>Более частые обсуждения персонала и диалоги с сотрудниками могут помочь HR и организации в целом более активно решать различные проблемы в области управления персоналом, адаптироваться к меняющимся потребностям бизнеса и сотрудников. Однако эти выгоды связаны не с тем, что рабочий процесс чаще прерывается ради формальных обособленных процедур (например, аудитов персонала или аттестаций по итогам какого-то периода), а с тем, что организации находят возможности для проведения более коротких и менее формальных обсуждений и диалогов, которые становятся интегральной частью обычного рабочего взаимодействия. </a:t>
            </a:r>
          </a:p>
          <a:p>
            <a:pPr marL="114300">
              <a:lnSpc>
                <a:spcPct val="100000"/>
              </a:lnSpc>
              <a:spcBef>
                <a:spcPts val="550"/>
              </a:spcBef>
            </a:pPr>
            <a:r>
              <a:rPr lang="ru-RU" sz="1000" spc="30" dirty="0">
                <a:latin typeface="Century Gothic"/>
                <a:cs typeface="Century Gothic"/>
              </a:rPr>
              <a:t>Дополнительные ресурсы: </a:t>
            </a:r>
            <a:r>
              <a:rPr sz="1000" spc="65" dirty="0">
                <a:solidFill>
                  <a:srgbClr val="0033CC"/>
                </a:solidFill>
                <a:latin typeface="Century Gothic"/>
                <a:cs typeface="Century Gothic"/>
                <a:hlinkClick r:id="rId2"/>
              </a:rPr>
              <a:t>CEB </a:t>
            </a:r>
            <a:r>
              <a:rPr sz="1000" spc="35" dirty="0" err="1">
                <a:solidFill>
                  <a:srgbClr val="0033CC"/>
                </a:solidFill>
                <a:latin typeface="Century Gothic"/>
                <a:cs typeface="Century Gothic"/>
                <a:hlinkClick r:id="rId2"/>
              </a:rPr>
              <a:t>Ignition</a:t>
            </a:r>
            <a:r>
              <a:rPr sz="825" spc="52" baseline="35353" dirty="0" err="1">
                <a:solidFill>
                  <a:srgbClr val="0033CC"/>
                </a:solidFill>
                <a:latin typeface="Century Gothic"/>
                <a:cs typeface="Century Gothic"/>
                <a:hlinkClick r:id="rId2"/>
              </a:rPr>
              <a:t>TM</a:t>
            </a:r>
            <a:r>
              <a:rPr sz="825" spc="52" baseline="35353" dirty="0">
                <a:solidFill>
                  <a:srgbClr val="0033CC"/>
                </a:solidFill>
                <a:latin typeface="Century Gothic"/>
                <a:cs typeface="Century Gothic"/>
                <a:hlinkClick r:id="rId2"/>
              </a:rPr>
              <a:t>  </a:t>
            </a:r>
            <a:r>
              <a:rPr sz="1000" spc="-5" dirty="0">
                <a:solidFill>
                  <a:srgbClr val="0033CC"/>
                </a:solidFill>
                <a:latin typeface="Century Gothic"/>
                <a:cs typeface="Century Gothic"/>
                <a:hlinkClick r:id="rId2"/>
              </a:rPr>
              <a:t>Guides</a:t>
            </a:r>
            <a:r>
              <a:rPr lang="en-US" sz="900" spc="22" baseline="31746" dirty="0">
                <a:latin typeface="Tahoma"/>
                <a:cs typeface="Tahoma"/>
              </a:rPr>
              <a:t>*</a:t>
            </a:r>
            <a:r>
              <a:rPr sz="825" spc="-7" baseline="35353" dirty="0">
                <a:latin typeface="Century Gothic"/>
                <a:cs typeface="Century Gothic"/>
              </a:rPr>
              <a:t> </a:t>
            </a:r>
            <a:r>
              <a:rPr sz="1000" spc="25" dirty="0">
                <a:solidFill>
                  <a:srgbClr val="0033CC"/>
                </a:solidFill>
                <a:latin typeface="Century Gothic"/>
                <a:cs typeface="Century Gothic"/>
                <a:hlinkClick r:id="rId3"/>
              </a:rPr>
              <a:t>(</a:t>
            </a:r>
            <a:r>
              <a:rPr lang="ru-RU" sz="1000" spc="25" dirty="0">
                <a:solidFill>
                  <a:srgbClr val="0033CC"/>
                </a:solidFill>
                <a:latin typeface="Century Gothic"/>
                <a:cs typeface="Century Gothic"/>
                <a:hlinkClick r:id="rId3"/>
              </a:rPr>
              <a:t>доступно </a:t>
            </a:r>
            <a:r>
              <a:rPr lang="ru-RU" sz="1000" spc="25" dirty="0" err="1">
                <a:solidFill>
                  <a:srgbClr val="0033CC"/>
                </a:solidFill>
                <a:latin typeface="Century Gothic"/>
                <a:cs typeface="Century Gothic"/>
                <a:hlinkClick r:id="rId3"/>
              </a:rPr>
              <a:t>превью</a:t>
            </a:r>
            <a:r>
              <a:rPr sz="1000" spc="-20" dirty="0">
                <a:solidFill>
                  <a:srgbClr val="0033CC"/>
                </a:solidFill>
                <a:latin typeface="Century Gothic"/>
                <a:cs typeface="Century Gothic"/>
                <a:hlinkClick r:id="rId3"/>
              </a:rPr>
              <a:t>)</a:t>
            </a:r>
            <a:endParaRPr sz="1000" dirty="0">
              <a:latin typeface="Century Gothic"/>
              <a:cs typeface="Century Gothic"/>
            </a:endParaRPr>
          </a:p>
          <a:p>
            <a:pPr marL="114300">
              <a:lnSpc>
                <a:spcPct val="100000"/>
              </a:lnSpc>
              <a:spcBef>
                <a:spcPts val="550"/>
              </a:spcBef>
            </a:pPr>
            <a:r>
              <a:rPr lang="ru-RU" sz="1000" i="1" spc="-30" dirty="0">
                <a:latin typeface="Century Gothic"/>
                <a:cs typeface="Century Gothic"/>
              </a:rPr>
              <a:t>Следующая публикация на эту тему: Исследование управления персоналом в условиях изменений. </a:t>
            </a:r>
          </a:p>
        </p:txBody>
      </p: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10"/>
              </a:lnSpc>
            </a:pPr>
            <a:fld id="{81D60167-4931-47E6-BA6A-407CBD079E47}" type="slidenum">
              <a:rPr spc="-40" dirty="0"/>
              <a:pPr marL="25400">
                <a:lnSpc>
                  <a:spcPts val="910"/>
                </a:lnSpc>
              </a:pPr>
              <a:t>17</a:t>
            </a:fld>
            <a:endParaRPr spc="-40" dirty="0"/>
          </a:p>
        </p:txBody>
      </p:sp>
      <p:sp>
        <p:nvSpPr>
          <p:cNvPr id="47" name="object 6"/>
          <p:cNvSpPr txBox="1">
            <a:spLocks noGrp="1"/>
          </p:cNvSpPr>
          <p:nvPr>
            <p:ph type="dt" sz="half" idx="6"/>
          </p:nvPr>
        </p:nvSpPr>
        <p:spPr>
          <a:xfrm>
            <a:off x="8736221" y="7418437"/>
            <a:ext cx="871854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lang="en-US" spc="100" dirty="0"/>
              <a:t>www.shl.ru</a:t>
            </a:r>
            <a:endParaRPr spc="100" dirty="0">
              <a:hlinkClick r:id="rId4"/>
            </a:endParaRPr>
          </a:p>
        </p:txBody>
      </p:sp>
      <p:sp>
        <p:nvSpPr>
          <p:cNvPr id="48" name="object 29"/>
          <p:cNvSpPr txBox="1"/>
          <p:nvPr/>
        </p:nvSpPr>
        <p:spPr>
          <a:xfrm>
            <a:off x="457200" y="7010400"/>
            <a:ext cx="297180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800" spc="20" dirty="0">
                <a:latin typeface="Tahoma"/>
                <a:cs typeface="Tahoma"/>
              </a:rPr>
              <a:t>* </a:t>
            </a:r>
            <a:r>
              <a:rPr lang="en-US" sz="800" spc="20" dirty="0" err="1">
                <a:latin typeface="Tahoma"/>
                <a:cs typeface="Tahoma"/>
              </a:rPr>
              <a:t>Только</a:t>
            </a:r>
            <a:r>
              <a:rPr lang="en-US" sz="800" spc="20" dirty="0">
                <a:latin typeface="Tahoma"/>
                <a:cs typeface="Tahoma"/>
              </a:rPr>
              <a:t> </a:t>
            </a:r>
            <a:r>
              <a:rPr lang="en-US" sz="800" spc="20" dirty="0" err="1">
                <a:latin typeface="Tahoma"/>
                <a:cs typeface="Tahoma"/>
              </a:rPr>
              <a:t>для</a:t>
            </a:r>
            <a:r>
              <a:rPr lang="en-US" sz="800" spc="20" dirty="0">
                <a:latin typeface="Tahoma"/>
                <a:cs typeface="Tahoma"/>
              </a:rPr>
              <a:t> </a:t>
            </a:r>
            <a:r>
              <a:rPr lang="en-US" sz="800" spc="20" dirty="0" err="1">
                <a:latin typeface="Tahoma"/>
                <a:cs typeface="Tahoma"/>
              </a:rPr>
              <a:t>членов</a:t>
            </a:r>
            <a:r>
              <a:rPr lang="en-US" sz="800" spc="20" dirty="0">
                <a:latin typeface="Tahoma"/>
                <a:cs typeface="Tahoma"/>
              </a:rPr>
              <a:t> CEB Corporate Leadership Council™</a:t>
            </a:r>
            <a:r>
              <a:rPr lang="ru-RU" sz="800" spc="20" dirty="0">
                <a:latin typeface="Tahoma"/>
                <a:cs typeface="Tahoma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2920" y="667763"/>
            <a:ext cx="9050813" cy="415498"/>
          </a:xfrm>
        </p:spPr>
        <p:txBody>
          <a:bodyPr/>
          <a:lstStyle/>
          <a:p>
            <a:r>
              <a:rPr lang="ru-RU" dirty="0"/>
              <a:t>Локальные данные: формализация процессов</a:t>
            </a: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502920" y="1536488"/>
          <a:ext cx="9038590" cy="5527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Овал 5"/>
          <p:cNvSpPr/>
          <p:nvPr/>
        </p:nvSpPr>
        <p:spPr bwMode="auto">
          <a:xfrm>
            <a:off x="2590805" y="1943086"/>
            <a:ext cx="1219199" cy="321888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numCol="1" rtlCol="0" anchor="ctr" anchorCtr="0" compatLnSpc="1">
            <a:prstTxWarp prst="textNoShape">
              <a:avLst/>
            </a:prstTxWarp>
          </a:bodyPr>
          <a:lstStyle/>
          <a:p>
            <a:pPr algn="ctr" defTabSz="1018824" fontAlgn="base">
              <a:spcBef>
                <a:spcPct val="0"/>
              </a:spcBef>
              <a:spcAft>
                <a:spcPct val="0"/>
              </a:spcAft>
            </a:pPr>
            <a:endParaRPr lang="ru-RU" sz="2000">
              <a:latin typeface="Arial" charset="0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914400" y="3124200"/>
            <a:ext cx="3032758" cy="459278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numCol="1" rtlCol="0" anchor="ctr" anchorCtr="0" compatLnSpc="1">
            <a:prstTxWarp prst="textNoShape">
              <a:avLst/>
            </a:prstTxWarp>
          </a:bodyPr>
          <a:lstStyle/>
          <a:p>
            <a:pPr algn="ctr" defTabSz="1018824" fontAlgn="base">
              <a:spcBef>
                <a:spcPct val="0"/>
              </a:spcBef>
              <a:spcAft>
                <a:spcPct val="0"/>
              </a:spcAft>
            </a:pPr>
            <a:endParaRPr lang="ru-RU" sz="2000">
              <a:latin typeface="Arial" charset="0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228600" y="5011417"/>
            <a:ext cx="4023360" cy="474983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numCol="1" rtlCol="0" anchor="ctr" anchorCtr="0" compatLnSpc="1">
            <a:prstTxWarp prst="textNoShape">
              <a:avLst/>
            </a:prstTxWarp>
          </a:bodyPr>
          <a:lstStyle/>
          <a:p>
            <a:pPr algn="ctr" defTabSz="1018824" fontAlgn="base">
              <a:spcBef>
                <a:spcPct val="0"/>
              </a:spcBef>
              <a:spcAft>
                <a:spcPct val="0"/>
              </a:spcAft>
            </a:pPr>
            <a:endParaRPr lang="ru-RU" sz="2000">
              <a:latin typeface="Arial" charset="0"/>
            </a:endParaRPr>
          </a:p>
        </p:txBody>
      </p:sp>
      <p:sp>
        <p:nvSpPr>
          <p:cNvPr id="9" name="object 6"/>
          <p:cNvSpPr txBox="1">
            <a:spLocks/>
          </p:cNvSpPr>
          <p:nvPr/>
        </p:nvSpPr>
        <p:spPr>
          <a:xfrm>
            <a:off x="8736221" y="7418437"/>
            <a:ext cx="871854" cy="1300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985"/>
              </a:lnSpc>
            </a:pPr>
            <a:r>
              <a:rPr lang="en-US" sz="900" spc="100" dirty="0"/>
              <a:t>www.shl.ru</a:t>
            </a:r>
            <a:endParaRPr lang="en-US" spc="1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090170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502920" y="1536488"/>
          <a:ext cx="9038590" cy="5527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2920" y="667763"/>
            <a:ext cx="9050813" cy="415498"/>
          </a:xfrm>
        </p:spPr>
        <p:txBody>
          <a:bodyPr/>
          <a:lstStyle/>
          <a:p>
            <a:r>
              <a:rPr lang="ru-RU" dirty="0"/>
              <a:t>Локальные данные: применение оценки</a:t>
            </a:r>
          </a:p>
        </p:txBody>
      </p:sp>
      <p:sp>
        <p:nvSpPr>
          <p:cNvPr id="5" name="Овал 4"/>
          <p:cNvSpPr/>
          <p:nvPr/>
        </p:nvSpPr>
        <p:spPr bwMode="auto">
          <a:xfrm>
            <a:off x="2558940" y="2288537"/>
            <a:ext cx="1219199" cy="321888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numCol="1" rtlCol="0" anchor="ctr" anchorCtr="0" compatLnSpc="1">
            <a:prstTxWarp prst="textNoShape">
              <a:avLst/>
            </a:prstTxWarp>
          </a:bodyPr>
          <a:lstStyle/>
          <a:p>
            <a:pPr algn="ctr" defTabSz="1018824" fontAlgn="base">
              <a:spcBef>
                <a:spcPct val="0"/>
              </a:spcBef>
              <a:spcAft>
                <a:spcPct val="0"/>
              </a:spcAft>
            </a:pPr>
            <a:endParaRPr lang="ru-RU" sz="2000">
              <a:latin typeface="Arial" charset="0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990600" y="2524066"/>
            <a:ext cx="3032758" cy="459278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numCol="1" rtlCol="0" anchor="ctr" anchorCtr="0" compatLnSpc="1">
            <a:prstTxWarp prst="textNoShape">
              <a:avLst/>
            </a:prstTxWarp>
          </a:bodyPr>
          <a:lstStyle/>
          <a:p>
            <a:pPr algn="ctr" defTabSz="1018824" fontAlgn="base">
              <a:spcBef>
                <a:spcPct val="0"/>
              </a:spcBef>
              <a:spcAft>
                <a:spcPct val="0"/>
              </a:spcAft>
            </a:pPr>
            <a:endParaRPr lang="ru-RU" sz="2000">
              <a:latin typeface="Arial" charset="0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457205" y="4419600"/>
            <a:ext cx="3352799" cy="474983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numCol="1" rtlCol="0" anchor="ctr" anchorCtr="0" compatLnSpc="1">
            <a:prstTxWarp prst="textNoShape">
              <a:avLst/>
            </a:prstTxWarp>
          </a:bodyPr>
          <a:lstStyle/>
          <a:p>
            <a:pPr algn="ctr" defTabSz="1018824" fontAlgn="base">
              <a:spcBef>
                <a:spcPct val="0"/>
              </a:spcBef>
              <a:spcAft>
                <a:spcPct val="0"/>
              </a:spcAft>
            </a:pPr>
            <a:endParaRPr lang="ru-RU" sz="2000">
              <a:latin typeface="Arial" charset="0"/>
            </a:endParaRPr>
          </a:p>
        </p:txBody>
      </p:sp>
      <p:sp>
        <p:nvSpPr>
          <p:cNvPr id="8" name="object 6"/>
          <p:cNvSpPr txBox="1">
            <a:spLocks/>
          </p:cNvSpPr>
          <p:nvPr/>
        </p:nvSpPr>
        <p:spPr>
          <a:xfrm>
            <a:off x="8736221" y="7418437"/>
            <a:ext cx="871854" cy="1300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985"/>
              </a:lnSpc>
            </a:pPr>
            <a:r>
              <a:rPr lang="en-US" sz="900" spc="100" dirty="0"/>
              <a:t>www.shl.ru</a:t>
            </a:r>
            <a:endParaRPr lang="en-US" spc="1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832766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4500" y="397216"/>
            <a:ext cx="9169400" cy="338554"/>
          </a:xfrm>
        </p:spPr>
        <p:txBody>
          <a:bodyPr/>
          <a:lstStyle/>
          <a:p>
            <a:r>
              <a:rPr lang="ru-RU" dirty="0"/>
              <a:t>Доброе утро!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3"/>
          </p:nvPr>
        </p:nvSpPr>
        <p:spPr>
          <a:xfrm>
            <a:off x="5063067" y="1571358"/>
            <a:ext cx="3881626" cy="2092881"/>
          </a:xfrm>
        </p:spPr>
        <p:txBody>
          <a:bodyPr/>
          <a:lstStyle/>
          <a:p>
            <a:r>
              <a:rPr lang="ru-RU" sz="3200" b="1" i="0" dirty="0">
                <a:solidFill>
                  <a:schemeClr val="tx2"/>
                </a:solidFill>
              </a:rPr>
              <a:t>Максим </a:t>
            </a:r>
            <a:r>
              <a:rPr lang="ru-RU" sz="3200" b="1" i="0" dirty="0" err="1">
                <a:solidFill>
                  <a:schemeClr val="tx2"/>
                </a:solidFill>
              </a:rPr>
              <a:t>Пескин</a:t>
            </a:r>
            <a:endParaRPr lang="ru-RU" sz="3200" b="1" i="0" dirty="0">
              <a:solidFill>
                <a:schemeClr val="tx2"/>
              </a:solidFill>
            </a:endParaRPr>
          </a:p>
          <a:p>
            <a:endParaRPr lang="en-US" sz="3200" b="1" i="0" dirty="0"/>
          </a:p>
          <a:p>
            <a:r>
              <a:rPr lang="ru-RU" sz="2400" b="1" i="0" dirty="0"/>
              <a:t>Консультант </a:t>
            </a:r>
            <a:r>
              <a:rPr lang="en-US" sz="2400" b="1" i="0" dirty="0"/>
              <a:t>R&amp;D</a:t>
            </a:r>
          </a:p>
          <a:p>
            <a:endParaRPr lang="en-US" sz="2400" b="1" i="0" dirty="0"/>
          </a:p>
          <a:p>
            <a:r>
              <a:rPr lang="en-US" sz="2400" b="1" i="0" dirty="0"/>
              <a:t>CEB SHL </a:t>
            </a:r>
            <a:r>
              <a:rPr lang="en-US" sz="2400" b="1" i="0" dirty="0" err="1"/>
              <a:t>Russia&amp;CIS</a:t>
            </a:r>
            <a:endParaRPr lang="ru-RU" sz="2400" b="1" i="0" dirty="0"/>
          </a:p>
        </p:txBody>
      </p:sp>
      <p:pic>
        <p:nvPicPr>
          <p:cNvPr id="7" name="Picture 2" descr="C:\MAXIM_PESKIN\Image archive\mpeskin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0" y="1571358"/>
            <a:ext cx="2832100" cy="4493424"/>
          </a:xfrm>
          <a:prstGeom prst="rect">
            <a:avLst/>
          </a:prstGeom>
          <a:noFill/>
        </p:spPr>
      </p:pic>
      <p:sp>
        <p:nvSpPr>
          <p:cNvPr id="5" name="object 6"/>
          <p:cNvSpPr txBox="1">
            <a:spLocks noGrp="1"/>
          </p:cNvSpPr>
          <p:nvPr>
            <p:ph type="dt" sz="half" idx="6"/>
          </p:nvPr>
        </p:nvSpPr>
        <p:spPr>
          <a:xfrm>
            <a:off x="8736221" y="7418437"/>
            <a:ext cx="871854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lang="en-US" spc="100" dirty="0"/>
              <a:t>www.shl.ru</a:t>
            </a:r>
            <a:endParaRPr spc="1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129327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1132545"/>
            <a:ext cx="5041900" cy="351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b="1" spc="-55" dirty="0" err="1">
                <a:latin typeface="Arial Black"/>
                <a:cs typeface="Arial Black"/>
              </a:rPr>
              <a:t>HiPo</a:t>
            </a:r>
            <a:r>
              <a:rPr lang="ru-RU" sz="1200" b="1" spc="-55" dirty="0">
                <a:latin typeface="Arial Black"/>
                <a:cs typeface="Arial Black"/>
              </a:rPr>
              <a:t> предлагаются различные возможности для развития</a:t>
            </a: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lang="ru-RU" sz="1000" i="1" spc="-20" dirty="0">
                <a:latin typeface="Century Gothic"/>
                <a:cs typeface="Century Gothic"/>
              </a:rPr>
              <a:t>Доля программ </a:t>
            </a:r>
            <a:r>
              <a:rPr lang="en-US" sz="1000" i="1" spc="-20" dirty="0" err="1">
                <a:latin typeface="Century Gothic"/>
                <a:cs typeface="Century Gothic"/>
              </a:rPr>
              <a:t>HiPo</a:t>
            </a:r>
            <a:endParaRPr lang="en-US" sz="1000" i="1" spc="-20" dirty="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397216"/>
            <a:ext cx="916940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dirty="0"/>
              <a:t>7. Больше возможностей для развития для </a:t>
            </a:r>
            <a:r>
              <a:rPr lang="en-US" dirty="0" err="1"/>
              <a:t>HiPo</a:t>
            </a:r>
            <a:endParaRPr lang="ru-RU" dirty="0"/>
          </a:p>
        </p:txBody>
      </p:sp>
      <p:sp>
        <p:nvSpPr>
          <p:cNvPr id="4" name="object 4"/>
          <p:cNvSpPr/>
          <p:nvPr/>
        </p:nvSpPr>
        <p:spPr>
          <a:xfrm>
            <a:off x="3770769" y="1680756"/>
            <a:ext cx="1973580" cy="228600"/>
          </a:xfrm>
          <a:custGeom>
            <a:avLst/>
            <a:gdLst/>
            <a:ahLst/>
            <a:cxnLst/>
            <a:rect l="l" t="t" r="r" b="b"/>
            <a:pathLst>
              <a:path w="1973579" h="228600">
                <a:moveTo>
                  <a:pt x="0" y="0"/>
                </a:moveTo>
                <a:lnTo>
                  <a:pt x="1973326" y="0"/>
                </a:lnTo>
                <a:lnTo>
                  <a:pt x="1973326" y="228130"/>
                </a:lnTo>
                <a:lnTo>
                  <a:pt x="0" y="228130"/>
                </a:lnTo>
                <a:lnTo>
                  <a:pt x="0" y="0"/>
                </a:lnTo>
                <a:close/>
              </a:path>
            </a:pathLst>
          </a:custGeom>
          <a:solidFill>
            <a:srgbClr val="00B0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70769" y="2135377"/>
            <a:ext cx="1973580" cy="226695"/>
          </a:xfrm>
          <a:custGeom>
            <a:avLst/>
            <a:gdLst/>
            <a:ahLst/>
            <a:cxnLst/>
            <a:rect l="l" t="t" r="r" b="b"/>
            <a:pathLst>
              <a:path w="1973579" h="226694">
                <a:moveTo>
                  <a:pt x="0" y="0"/>
                </a:moveTo>
                <a:lnTo>
                  <a:pt x="1973326" y="0"/>
                </a:lnTo>
                <a:lnTo>
                  <a:pt x="1973326" y="226504"/>
                </a:lnTo>
                <a:lnTo>
                  <a:pt x="0" y="226504"/>
                </a:lnTo>
                <a:lnTo>
                  <a:pt x="0" y="0"/>
                </a:lnTo>
                <a:close/>
              </a:path>
            </a:pathLst>
          </a:custGeom>
          <a:solidFill>
            <a:srgbClr val="00B0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70769" y="2588386"/>
            <a:ext cx="1869439" cy="228600"/>
          </a:xfrm>
          <a:custGeom>
            <a:avLst/>
            <a:gdLst/>
            <a:ahLst/>
            <a:cxnLst/>
            <a:rect l="l" t="t" r="r" b="b"/>
            <a:pathLst>
              <a:path w="1869439" h="228600">
                <a:moveTo>
                  <a:pt x="0" y="0"/>
                </a:moveTo>
                <a:lnTo>
                  <a:pt x="1869033" y="0"/>
                </a:lnTo>
                <a:lnTo>
                  <a:pt x="1869033" y="228130"/>
                </a:lnTo>
                <a:lnTo>
                  <a:pt x="0" y="228130"/>
                </a:lnTo>
                <a:lnTo>
                  <a:pt x="0" y="0"/>
                </a:lnTo>
                <a:close/>
              </a:path>
            </a:pathLst>
          </a:custGeom>
          <a:solidFill>
            <a:srgbClr val="00B0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70769" y="3043008"/>
            <a:ext cx="1090295" cy="226695"/>
          </a:xfrm>
          <a:custGeom>
            <a:avLst/>
            <a:gdLst/>
            <a:ahLst/>
            <a:cxnLst/>
            <a:rect l="l" t="t" r="r" b="b"/>
            <a:pathLst>
              <a:path w="1090295" h="226695">
                <a:moveTo>
                  <a:pt x="0" y="0"/>
                </a:moveTo>
                <a:lnTo>
                  <a:pt x="1090129" y="0"/>
                </a:lnTo>
                <a:lnTo>
                  <a:pt x="1090129" y="226504"/>
                </a:lnTo>
                <a:lnTo>
                  <a:pt x="0" y="226504"/>
                </a:lnTo>
                <a:lnTo>
                  <a:pt x="0" y="0"/>
                </a:lnTo>
                <a:close/>
              </a:path>
            </a:pathLst>
          </a:custGeom>
          <a:solidFill>
            <a:srgbClr val="0A41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70769" y="3497643"/>
            <a:ext cx="337820" cy="226695"/>
          </a:xfrm>
          <a:custGeom>
            <a:avLst/>
            <a:gdLst/>
            <a:ahLst/>
            <a:cxnLst/>
            <a:rect l="l" t="t" r="r" b="b"/>
            <a:pathLst>
              <a:path w="337820" h="226695">
                <a:moveTo>
                  <a:pt x="0" y="0"/>
                </a:moveTo>
                <a:lnTo>
                  <a:pt x="337312" y="0"/>
                </a:lnTo>
                <a:lnTo>
                  <a:pt x="337312" y="226504"/>
                </a:lnTo>
                <a:lnTo>
                  <a:pt x="0" y="226504"/>
                </a:lnTo>
                <a:lnTo>
                  <a:pt x="0" y="0"/>
                </a:lnTo>
                <a:close/>
              </a:path>
            </a:pathLst>
          </a:custGeom>
          <a:solidFill>
            <a:srgbClr val="0A41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70769" y="3950639"/>
            <a:ext cx="337820" cy="226695"/>
          </a:xfrm>
          <a:custGeom>
            <a:avLst/>
            <a:gdLst/>
            <a:ahLst/>
            <a:cxnLst/>
            <a:rect l="l" t="t" r="r" b="b"/>
            <a:pathLst>
              <a:path w="337820" h="226695">
                <a:moveTo>
                  <a:pt x="0" y="0"/>
                </a:moveTo>
                <a:lnTo>
                  <a:pt x="337312" y="0"/>
                </a:lnTo>
                <a:lnTo>
                  <a:pt x="337312" y="226504"/>
                </a:lnTo>
                <a:lnTo>
                  <a:pt x="0" y="226504"/>
                </a:lnTo>
                <a:lnTo>
                  <a:pt x="0" y="0"/>
                </a:lnTo>
                <a:close/>
              </a:path>
            </a:pathLst>
          </a:custGeom>
          <a:solidFill>
            <a:srgbClr val="0A41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70764" y="1561804"/>
            <a:ext cx="0" cy="2640965"/>
          </a:xfrm>
          <a:custGeom>
            <a:avLst/>
            <a:gdLst/>
            <a:ahLst/>
            <a:cxnLst/>
            <a:rect l="l" t="t" r="r" b="b"/>
            <a:pathLst>
              <a:path h="2640965">
                <a:moveTo>
                  <a:pt x="0" y="2640956"/>
                </a:moveTo>
                <a:lnTo>
                  <a:pt x="0" y="0"/>
                </a:lnTo>
              </a:path>
            </a:pathLst>
          </a:custGeom>
          <a:ln w="135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78753" y="1703513"/>
            <a:ext cx="299085" cy="169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0" dirty="0">
                <a:solidFill>
                  <a:srgbClr val="00AEEF"/>
                </a:solidFill>
                <a:latin typeface="Arial Black"/>
                <a:cs typeface="Arial Black"/>
              </a:rPr>
              <a:t>7</a:t>
            </a:r>
            <a:r>
              <a:rPr sz="1000" b="1" spc="-30" dirty="0">
                <a:solidFill>
                  <a:srgbClr val="00AEEF"/>
                </a:solidFill>
                <a:latin typeface="Arial Black"/>
                <a:cs typeface="Arial Black"/>
              </a:rPr>
              <a:t>6</a:t>
            </a:r>
            <a:r>
              <a:rPr sz="1000" b="1" spc="-105" dirty="0">
                <a:solidFill>
                  <a:srgbClr val="00AEEF"/>
                </a:solidFill>
                <a:latin typeface="Arial Black"/>
                <a:cs typeface="Arial Black"/>
              </a:rPr>
              <a:t>%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78753" y="2160205"/>
            <a:ext cx="299085" cy="169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0" dirty="0">
                <a:solidFill>
                  <a:srgbClr val="00AEEF"/>
                </a:solidFill>
                <a:latin typeface="Arial Black"/>
                <a:cs typeface="Arial Black"/>
              </a:rPr>
              <a:t>7</a:t>
            </a:r>
            <a:r>
              <a:rPr sz="1000" b="1" spc="-30" dirty="0">
                <a:solidFill>
                  <a:srgbClr val="00AEEF"/>
                </a:solidFill>
                <a:latin typeface="Arial Black"/>
                <a:cs typeface="Arial Black"/>
              </a:rPr>
              <a:t>6</a:t>
            </a:r>
            <a:r>
              <a:rPr sz="1000" b="1" spc="-105" dirty="0">
                <a:solidFill>
                  <a:srgbClr val="00AEEF"/>
                </a:solidFill>
                <a:latin typeface="Arial Black"/>
                <a:cs typeface="Arial Black"/>
              </a:rPr>
              <a:t>%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78551" y="2616897"/>
            <a:ext cx="295275" cy="169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70" dirty="0">
                <a:solidFill>
                  <a:srgbClr val="00AEEF"/>
                </a:solidFill>
                <a:latin typeface="Arial Black"/>
                <a:cs typeface="Arial Black"/>
              </a:rPr>
              <a:t>7</a:t>
            </a:r>
            <a:r>
              <a:rPr sz="1000" b="1" spc="-45" dirty="0">
                <a:solidFill>
                  <a:srgbClr val="00AEEF"/>
                </a:solidFill>
                <a:latin typeface="Arial Black"/>
                <a:cs typeface="Arial Black"/>
              </a:rPr>
              <a:t>2</a:t>
            </a:r>
            <a:r>
              <a:rPr sz="1000" b="1" spc="-105" dirty="0">
                <a:solidFill>
                  <a:srgbClr val="00AEEF"/>
                </a:solidFill>
                <a:latin typeface="Arial Black"/>
                <a:cs typeface="Arial Black"/>
              </a:rPr>
              <a:t>%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99152" y="3073589"/>
            <a:ext cx="306705" cy="169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45" dirty="0">
                <a:solidFill>
                  <a:srgbClr val="0A3F6B"/>
                </a:solidFill>
                <a:latin typeface="Arial Black"/>
                <a:cs typeface="Arial Black"/>
              </a:rPr>
              <a:t>42%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43502" y="3530281"/>
            <a:ext cx="272415" cy="169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35" dirty="0">
                <a:solidFill>
                  <a:srgbClr val="0A3F6B"/>
                </a:solidFill>
                <a:latin typeface="Arial Black"/>
                <a:cs typeface="Arial Black"/>
              </a:rPr>
              <a:t>13%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43502" y="3986973"/>
            <a:ext cx="272415" cy="169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35" dirty="0">
                <a:solidFill>
                  <a:srgbClr val="0A3F6B"/>
                </a:solidFill>
                <a:latin typeface="Arial Black"/>
                <a:cs typeface="Arial Black"/>
              </a:rPr>
              <a:t>13%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79056" y="2162672"/>
            <a:ext cx="1146937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ru-RU" sz="1000" spc="-15" dirty="0">
                <a:latin typeface="Century Gothic"/>
                <a:cs typeface="Century Gothic"/>
              </a:rPr>
              <a:t>Наставничество</a:t>
            </a:r>
            <a:endParaRPr sz="1000" dirty="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06235" y="1635944"/>
            <a:ext cx="312102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lang="ru-RU" sz="1000" spc="15" dirty="0">
                <a:latin typeface="Century Gothic"/>
                <a:cs typeface="Century Gothic"/>
              </a:rPr>
              <a:t>Внутренние ротации (в другое подразделение, функцию, на другую должность)</a:t>
            </a:r>
            <a:endParaRPr sz="1000" dirty="0">
              <a:latin typeface="Century Gothic"/>
              <a:cs typeface="Century Goth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5195" y="4444206"/>
            <a:ext cx="3589207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0" algn="r">
              <a:tabLst>
                <a:tab pos="3317875" algn="l"/>
              </a:tabLst>
            </a:pPr>
            <a:r>
              <a:rPr lang="ru-RU" sz="1000" spc="-10" dirty="0">
                <a:latin typeface="Century Gothic"/>
                <a:cs typeface="Century Gothic"/>
              </a:rPr>
              <a:t>Никакие; планируем закрыть нашу программу </a:t>
            </a:r>
            <a:r>
              <a:rPr lang="ru-RU" sz="1000" spc="-10" dirty="0" err="1">
                <a:latin typeface="Century Gothic"/>
                <a:cs typeface="Century Gothic"/>
              </a:rPr>
              <a:t>HiP</a:t>
            </a:r>
            <a:r>
              <a:rPr lang="en-US" sz="1000" spc="-10" dirty="0">
                <a:latin typeface="Century Gothic"/>
                <a:cs typeface="Century Gothic"/>
              </a:rPr>
              <a:t>o</a:t>
            </a:r>
            <a:endParaRPr sz="1000" dirty="0">
              <a:latin typeface="Arial Black"/>
              <a:cs typeface="Arial Black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348221" y="1718221"/>
            <a:ext cx="116205" cy="116205"/>
          </a:xfrm>
          <a:custGeom>
            <a:avLst/>
            <a:gdLst/>
            <a:ahLst/>
            <a:cxnLst/>
            <a:rect l="l" t="t" r="r" b="b"/>
            <a:pathLst>
              <a:path w="116204" h="116205">
                <a:moveTo>
                  <a:pt x="0" y="116204"/>
                </a:moveTo>
                <a:lnTo>
                  <a:pt x="116204" y="116204"/>
                </a:lnTo>
                <a:lnTo>
                  <a:pt x="116204" y="0"/>
                </a:lnTo>
                <a:lnTo>
                  <a:pt x="0" y="0"/>
                </a:lnTo>
                <a:lnTo>
                  <a:pt x="0" y="11620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500620" y="1686262"/>
            <a:ext cx="294817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spc="20" dirty="0">
                <a:latin typeface="Century Gothic"/>
                <a:cs typeface="Century Gothic"/>
              </a:rPr>
              <a:t>Традиционные решения по развитию </a:t>
            </a:r>
            <a:r>
              <a:rPr lang="ru-RU" sz="1000" spc="20" dirty="0" err="1">
                <a:latin typeface="Century Gothic"/>
                <a:cs typeface="Century Gothic"/>
              </a:rPr>
              <a:t>HiPo</a:t>
            </a:r>
            <a:r>
              <a:rPr lang="ru-RU" sz="1000" spc="20" dirty="0">
                <a:latin typeface="Century Gothic"/>
                <a:cs typeface="Century Gothic"/>
              </a:rPr>
              <a:t> применяются значительно чаще</a:t>
            </a:r>
          </a:p>
        </p:txBody>
      </p:sp>
      <p:sp>
        <p:nvSpPr>
          <p:cNvPr id="26" name="object 26"/>
          <p:cNvSpPr/>
          <p:nvPr/>
        </p:nvSpPr>
        <p:spPr>
          <a:xfrm>
            <a:off x="6348221" y="2022868"/>
            <a:ext cx="116205" cy="116205"/>
          </a:xfrm>
          <a:custGeom>
            <a:avLst/>
            <a:gdLst/>
            <a:ahLst/>
            <a:cxnLst/>
            <a:rect l="l" t="t" r="r" b="b"/>
            <a:pathLst>
              <a:path w="116204" h="116205">
                <a:moveTo>
                  <a:pt x="0" y="116204"/>
                </a:moveTo>
                <a:lnTo>
                  <a:pt x="116204" y="116204"/>
                </a:lnTo>
                <a:lnTo>
                  <a:pt x="116204" y="0"/>
                </a:lnTo>
                <a:lnTo>
                  <a:pt x="0" y="0"/>
                </a:lnTo>
                <a:lnTo>
                  <a:pt x="0" y="116204"/>
                </a:lnTo>
                <a:close/>
              </a:path>
            </a:pathLst>
          </a:custGeom>
          <a:solidFill>
            <a:srgbClr val="0A3F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500621" y="2005031"/>
            <a:ext cx="310705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spc="35" dirty="0">
                <a:latin typeface="Century Gothic"/>
                <a:cs typeface="Century Gothic"/>
              </a:rPr>
              <a:t>Новые возможности вызывают все больший интерес</a:t>
            </a:r>
          </a:p>
        </p:txBody>
      </p:sp>
      <p:sp>
        <p:nvSpPr>
          <p:cNvPr id="28" name="object 28"/>
          <p:cNvSpPr/>
          <p:nvPr/>
        </p:nvSpPr>
        <p:spPr>
          <a:xfrm>
            <a:off x="460375" y="5060086"/>
            <a:ext cx="344170" cy="716915"/>
          </a:xfrm>
          <a:custGeom>
            <a:avLst/>
            <a:gdLst/>
            <a:ahLst/>
            <a:cxnLst/>
            <a:rect l="l" t="t" r="r" b="b"/>
            <a:pathLst>
              <a:path w="344170" h="716914">
                <a:moveTo>
                  <a:pt x="0" y="716305"/>
                </a:moveTo>
                <a:lnTo>
                  <a:pt x="343662" y="716305"/>
                </a:lnTo>
                <a:lnTo>
                  <a:pt x="343662" y="0"/>
                </a:lnTo>
                <a:lnTo>
                  <a:pt x="0" y="0"/>
                </a:lnTo>
                <a:lnTo>
                  <a:pt x="0" y="716305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56905" y="5103310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298" y="0"/>
                </a:move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56905" y="5103310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298" y="150596"/>
                </a:move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close/>
              </a:path>
            </a:pathLst>
          </a:custGeom>
          <a:ln w="164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56905" y="5340753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298" y="0"/>
                </a:move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56905" y="5340753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298" y="150596"/>
                </a:move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close/>
              </a:path>
            </a:pathLst>
          </a:custGeom>
          <a:ln w="164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56905" y="5578198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298" y="0"/>
                </a:move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close/>
              </a:path>
            </a:pathLst>
          </a:custGeom>
          <a:solidFill>
            <a:srgbClr val="9C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56905" y="5578198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298" y="150596"/>
                </a:move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close/>
              </a:path>
            </a:pathLst>
          </a:custGeom>
          <a:ln w="164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847788" y="5072773"/>
            <a:ext cx="8905812" cy="1932837"/>
          </a:xfrm>
          <a:prstGeom prst="rect">
            <a:avLst/>
          </a:prstGeom>
          <a:ln w="25400">
            <a:solidFill>
              <a:srgbClr val="7FD6F7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700"/>
              </a:spcBef>
            </a:pPr>
            <a:r>
              <a:rPr lang="ru-RU" sz="1000" b="1" spc="105" dirty="0">
                <a:latin typeface="Arial" pitchFamily="34" charset="0"/>
                <a:cs typeface="Arial" pitchFamily="34" charset="0"/>
              </a:rPr>
              <a:t>Наш взгляд: Для развития </a:t>
            </a:r>
            <a:r>
              <a:rPr lang="ru-RU" sz="1000" b="1" spc="105" dirty="0" err="1">
                <a:latin typeface="Arial" pitchFamily="34" charset="0"/>
                <a:cs typeface="Arial" pitchFamily="34" charset="0"/>
              </a:rPr>
              <a:t>HiPo</a:t>
            </a:r>
            <a:r>
              <a:rPr lang="ru-RU" sz="1000" b="1" spc="105" dirty="0">
                <a:latin typeface="Arial" pitchFamily="34" charset="0"/>
                <a:cs typeface="Arial" pitchFamily="34" charset="0"/>
              </a:rPr>
              <a:t> прежде всего нужны сложные, амбициозные задачи и возможность «быть на виду»</a:t>
            </a:r>
          </a:p>
          <a:p>
            <a:pPr marL="114300" marR="296545">
              <a:lnSpc>
                <a:spcPct val="108300"/>
              </a:lnSpc>
              <a:spcBef>
                <a:spcPts val="450"/>
              </a:spcBef>
            </a:pPr>
            <a:r>
              <a:rPr lang="ru-RU" sz="1000" spc="5" dirty="0">
                <a:latin typeface="Century Gothic"/>
                <a:cs typeface="Century Gothic"/>
              </a:rPr>
              <a:t>Свыше 60% высокопотенциальных сотрудников не удовлетворены тем, как протекает их развитие. Две трети организаций в ближайшие три-пять лет столкнутся с нехваткой ключевых навыков и компетенций среди своих сотрудников. Привычные подходы к развитию </a:t>
            </a:r>
            <a:r>
              <a:rPr lang="ru-RU" sz="1000" spc="5" dirty="0" err="1">
                <a:latin typeface="Century Gothic"/>
                <a:cs typeface="Century Gothic"/>
              </a:rPr>
              <a:t>HiPo</a:t>
            </a:r>
            <a:r>
              <a:rPr lang="ru-RU" sz="1000" spc="5" dirty="0">
                <a:latin typeface="Century Gothic"/>
                <a:cs typeface="Century Gothic"/>
              </a:rPr>
              <a:t> (например, внутренние ротации) могут отвечать потребностям </a:t>
            </a:r>
            <a:r>
              <a:rPr lang="ru-RU" sz="1000" spc="5" dirty="0" err="1">
                <a:latin typeface="Century Gothic"/>
                <a:cs typeface="Century Gothic"/>
              </a:rPr>
              <a:t>некторых</a:t>
            </a:r>
            <a:r>
              <a:rPr lang="ru-RU" sz="1000" spc="5" dirty="0">
                <a:latin typeface="Century Gothic"/>
                <a:cs typeface="Century Gothic"/>
              </a:rPr>
              <a:t> </a:t>
            </a:r>
            <a:r>
              <a:rPr lang="ru-RU" sz="1000" spc="5" dirty="0" err="1">
                <a:latin typeface="Century Gothic"/>
                <a:cs typeface="Century Gothic"/>
              </a:rPr>
              <a:t>HiPo</a:t>
            </a:r>
            <a:r>
              <a:rPr lang="ru-RU" sz="1000" spc="5" dirty="0">
                <a:latin typeface="Century Gothic"/>
                <a:cs typeface="Century Gothic"/>
              </a:rPr>
              <a:t>, но другим будет полезнее воспользоваться теми возможностями для развития, которые открываются за пределами организации. В любом случае, необходимо убедиться в том, что индивидуальные планы развития </a:t>
            </a:r>
            <a:r>
              <a:rPr lang="ru-RU" sz="1000" spc="5" dirty="0" err="1">
                <a:latin typeface="Century Gothic"/>
                <a:cs typeface="Century Gothic"/>
              </a:rPr>
              <a:t>HiPo</a:t>
            </a:r>
            <a:r>
              <a:rPr lang="ru-RU" sz="1000" spc="5" dirty="0">
                <a:latin typeface="Century Gothic"/>
                <a:cs typeface="Century Gothic"/>
              </a:rPr>
              <a:t>, во-первых, дают им возможность решать важные для организации, сложные, сопряженные с высоким уровнем рисков задачи, оставаясь при этом «на виду», а во-вторых, соответствуют как карьерным целям  </a:t>
            </a:r>
            <a:r>
              <a:rPr lang="ru-RU" sz="1000" spc="5" dirty="0" err="1">
                <a:latin typeface="Century Gothic"/>
                <a:cs typeface="Century Gothic"/>
              </a:rPr>
              <a:t>HiPo</a:t>
            </a:r>
            <a:r>
              <a:rPr lang="ru-RU" sz="1000" spc="5" dirty="0">
                <a:latin typeface="Century Gothic"/>
                <a:cs typeface="Century Gothic"/>
              </a:rPr>
              <a:t>, так и их фактическим потребностям в развитии. </a:t>
            </a:r>
          </a:p>
          <a:p>
            <a:pPr marL="114300">
              <a:lnSpc>
                <a:spcPct val="100000"/>
              </a:lnSpc>
              <a:spcBef>
                <a:spcPts val="550"/>
              </a:spcBef>
            </a:pPr>
            <a:r>
              <a:rPr lang="ru-RU" sz="1000" spc="30" dirty="0">
                <a:latin typeface="Century Gothic"/>
                <a:cs typeface="Century Gothic"/>
              </a:rPr>
              <a:t>Дополнительные ресурсы</a:t>
            </a:r>
            <a:r>
              <a:rPr sz="1000" spc="15" dirty="0">
                <a:latin typeface="Century Gothic"/>
                <a:cs typeface="Century Gothic"/>
              </a:rPr>
              <a:t>: </a:t>
            </a:r>
            <a:r>
              <a:rPr sz="1000" spc="10" dirty="0">
                <a:solidFill>
                  <a:srgbClr val="0033CC"/>
                </a:solidFill>
                <a:latin typeface="Century Gothic"/>
                <a:cs typeface="Century Gothic"/>
                <a:hlinkClick r:id="rId2"/>
              </a:rPr>
              <a:t>Beyond </a:t>
            </a:r>
            <a:r>
              <a:rPr sz="1000" dirty="0">
                <a:solidFill>
                  <a:srgbClr val="0033CC"/>
                </a:solidFill>
                <a:latin typeface="Century Gothic"/>
                <a:cs typeface="Century Gothic"/>
                <a:hlinkClick r:id="rId2"/>
              </a:rPr>
              <a:t>the </a:t>
            </a:r>
            <a:r>
              <a:rPr sz="1000" spc="45" dirty="0">
                <a:solidFill>
                  <a:srgbClr val="0033CC"/>
                </a:solidFill>
                <a:latin typeface="Century Gothic"/>
                <a:cs typeface="Century Gothic"/>
                <a:hlinkClick r:id="rId2"/>
              </a:rPr>
              <a:t>HIPO </a:t>
            </a:r>
            <a:r>
              <a:rPr sz="1000" dirty="0">
                <a:solidFill>
                  <a:srgbClr val="0033CC"/>
                </a:solidFill>
                <a:latin typeface="Century Gothic"/>
                <a:cs typeface="Century Gothic"/>
                <a:hlinkClick r:id="rId2"/>
              </a:rPr>
              <a:t>Hype</a:t>
            </a:r>
            <a:r>
              <a:rPr lang="en-US" sz="900" spc="22" baseline="31746" dirty="0">
                <a:latin typeface="Tahoma"/>
                <a:cs typeface="Tahoma"/>
              </a:rPr>
              <a:t>*</a:t>
            </a:r>
            <a:r>
              <a:rPr sz="825" baseline="35353" dirty="0">
                <a:latin typeface="Century Gothic"/>
                <a:cs typeface="Century Gothic"/>
              </a:rPr>
              <a:t>  </a:t>
            </a:r>
            <a:r>
              <a:rPr lang="ru-RU" sz="1000" spc="-40" dirty="0">
                <a:latin typeface="Century Gothic"/>
                <a:cs typeface="Century Gothic"/>
              </a:rPr>
              <a:t>и</a:t>
            </a:r>
            <a:r>
              <a:rPr sz="1000" spc="-40" dirty="0">
                <a:latin typeface="Century Gothic"/>
                <a:cs typeface="Century Gothic"/>
              </a:rPr>
              <a:t> </a:t>
            </a:r>
            <a:r>
              <a:rPr sz="1000" spc="65" dirty="0">
                <a:solidFill>
                  <a:srgbClr val="0033CC"/>
                </a:solidFill>
                <a:latin typeface="Century Gothic"/>
                <a:cs typeface="Century Gothic"/>
                <a:hlinkClick r:id="rId3"/>
              </a:rPr>
              <a:t>CEB </a:t>
            </a:r>
            <a:r>
              <a:rPr sz="1000" spc="25" dirty="0">
                <a:solidFill>
                  <a:srgbClr val="0033CC"/>
                </a:solidFill>
                <a:latin typeface="Century Gothic"/>
                <a:cs typeface="Century Gothic"/>
                <a:hlinkClick r:id="rId3"/>
              </a:rPr>
              <a:t>High-Potential</a:t>
            </a:r>
            <a:r>
              <a:rPr sz="1000" spc="70" dirty="0">
                <a:solidFill>
                  <a:srgbClr val="0033CC"/>
                </a:solidFill>
                <a:latin typeface="Century Gothic"/>
                <a:cs typeface="Century Gothic"/>
                <a:hlinkClick r:id="rId3"/>
              </a:rPr>
              <a:t> </a:t>
            </a:r>
            <a:r>
              <a:rPr sz="1000" spc="40" dirty="0">
                <a:solidFill>
                  <a:srgbClr val="0033CC"/>
                </a:solidFill>
                <a:latin typeface="Century Gothic"/>
                <a:cs typeface="Century Gothic"/>
                <a:hlinkClick r:id="rId3"/>
              </a:rPr>
              <a:t>Solution</a:t>
            </a:r>
            <a:endParaRPr sz="1000" dirty="0">
              <a:latin typeface="Century Gothic"/>
              <a:cs typeface="Century Gothic"/>
            </a:endParaRPr>
          </a:p>
          <a:p>
            <a:pPr marL="114300">
              <a:lnSpc>
                <a:spcPct val="100000"/>
              </a:lnSpc>
              <a:spcBef>
                <a:spcPts val="550"/>
              </a:spcBef>
            </a:pPr>
            <a:r>
              <a:rPr lang="ru-RU" sz="1000" i="1" spc="-30" dirty="0">
                <a:latin typeface="Century Gothic"/>
                <a:cs typeface="Century Gothic"/>
              </a:rPr>
              <a:t>Следующая публикация на эту тему: Исследование программ </a:t>
            </a:r>
            <a:r>
              <a:rPr lang="ru-RU" sz="1000" i="1" spc="-30" dirty="0" err="1">
                <a:latin typeface="Century Gothic"/>
                <a:cs typeface="Century Gothic"/>
              </a:rPr>
              <a:t>HiPo</a:t>
            </a:r>
            <a:r>
              <a:rPr lang="ru-RU" sz="1000" i="1" spc="-30" dirty="0">
                <a:latin typeface="Century Gothic"/>
                <a:cs typeface="Century Gothic"/>
              </a:rPr>
              <a:t>. </a:t>
            </a: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10"/>
              </a:lnSpc>
            </a:pPr>
            <a:fld id="{81D60167-4931-47E6-BA6A-407CBD079E47}" type="slidenum">
              <a:rPr spc="-40" dirty="0"/>
              <a:pPr marL="25400">
                <a:lnSpc>
                  <a:spcPts val="910"/>
                </a:lnSpc>
              </a:pPr>
              <a:t>20</a:t>
            </a:fld>
            <a:endParaRPr spc="-40" dirty="0"/>
          </a:p>
        </p:txBody>
      </p:sp>
      <p:sp>
        <p:nvSpPr>
          <p:cNvPr id="43" name="object 6"/>
          <p:cNvSpPr txBox="1">
            <a:spLocks noGrp="1"/>
          </p:cNvSpPr>
          <p:nvPr>
            <p:ph type="dt" sz="half" idx="6"/>
          </p:nvPr>
        </p:nvSpPr>
        <p:spPr>
          <a:xfrm>
            <a:off x="8736221" y="7418437"/>
            <a:ext cx="871854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lang="en-US" spc="100" dirty="0"/>
              <a:t>www.shl.ru</a:t>
            </a:r>
            <a:endParaRPr spc="100" dirty="0">
              <a:hlinkClick r:id="rId4"/>
            </a:endParaRPr>
          </a:p>
        </p:txBody>
      </p:sp>
      <p:sp>
        <p:nvSpPr>
          <p:cNvPr id="44" name="object 29"/>
          <p:cNvSpPr txBox="1"/>
          <p:nvPr/>
        </p:nvSpPr>
        <p:spPr>
          <a:xfrm>
            <a:off x="457200" y="7162800"/>
            <a:ext cx="297180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800" spc="20" dirty="0">
                <a:latin typeface="Tahoma"/>
                <a:cs typeface="Tahoma"/>
              </a:rPr>
              <a:t>* </a:t>
            </a:r>
            <a:r>
              <a:rPr lang="en-US" sz="800" spc="20" dirty="0" err="1">
                <a:latin typeface="Tahoma"/>
                <a:cs typeface="Tahoma"/>
              </a:rPr>
              <a:t>Только</a:t>
            </a:r>
            <a:r>
              <a:rPr lang="en-US" sz="800" spc="20" dirty="0">
                <a:latin typeface="Tahoma"/>
                <a:cs typeface="Tahoma"/>
              </a:rPr>
              <a:t> </a:t>
            </a:r>
            <a:r>
              <a:rPr lang="en-US" sz="800" spc="20" dirty="0" err="1">
                <a:latin typeface="Tahoma"/>
                <a:cs typeface="Tahoma"/>
              </a:rPr>
              <a:t>для</a:t>
            </a:r>
            <a:r>
              <a:rPr lang="en-US" sz="800" spc="20" dirty="0">
                <a:latin typeface="Tahoma"/>
                <a:cs typeface="Tahoma"/>
              </a:rPr>
              <a:t> </a:t>
            </a:r>
            <a:r>
              <a:rPr lang="en-US" sz="800" spc="20" dirty="0" err="1">
                <a:latin typeface="Tahoma"/>
                <a:cs typeface="Tahoma"/>
              </a:rPr>
              <a:t>членов</a:t>
            </a:r>
            <a:r>
              <a:rPr lang="en-US" sz="800" spc="20" dirty="0">
                <a:latin typeface="Tahoma"/>
                <a:cs typeface="Tahoma"/>
              </a:rPr>
              <a:t> CEB Corporate Leadership Council™</a:t>
            </a:r>
            <a:r>
              <a:rPr lang="ru-RU" sz="800" spc="20" dirty="0">
                <a:latin typeface="Tahoma"/>
                <a:cs typeface="Tahoma"/>
              </a:rPr>
              <a:t>.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6248400" y="4495800"/>
            <a:ext cx="3200400" cy="364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8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</a:t>
            </a:r>
            <a:r>
              <a:rPr lang="ru-RU" sz="8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800" spc="-80" dirty="0">
                <a:latin typeface="Tahoma" pitchFamily="34" charset="0"/>
                <a:ea typeface="Tahoma" pitchFamily="34" charset="0"/>
                <a:cs typeface="Tahoma" pitchFamily="34" charset="0"/>
              </a:rPr>
              <a:t>= </a:t>
            </a:r>
            <a:r>
              <a:rPr lang="ru-RU" sz="800" spc="35" dirty="0">
                <a:latin typeface="Tahoma" pitchFamily="34" charset="0"/>
                <a:ea typeface="Tahoma" pitchFamily="34" charset="0"/>
                <a:cs typeface="Tahoma" pitchFamily="34" charset="0"/>
              </a:rPr>
              <a:t>78 </a:t>
            </a:r>
            <a:r>
              <a:rPr lang="ru-RU" sz="800" spc="65" dirty="0">
                <a:latin typeface="Tahoma" pitchFamily="34" charset="0"/>
                <a:ea typeface="Tahoma" pitchFamily="34" charset="0"/>
                <a:cs typeface="Tahoma" pitchFamily="34" charset="0"/>
              </a:rPr>
              <a:t>HR</a:t>
            </a:r>
            <a:r>
              <a:rPr lang="ru-RU" sz="800" spc="-50" dirty="0">
                <a:latin typeface="Tahoma" pitchFamily="34" charset="0"/>
                <a:ea typeface="Tahoma" pitchFamily="34" charset="0"/>
                <a:cs typeface="Tahoma" pitchFamily="34" charset="0"/>
              </a:rPr>
              <a:t>-специалистов</a:t>
            </a:r>
            <a:r>
              <a:rPr lang="ru-RU" sz="800" spc="3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lang="ru-RU" sz="800" spc="20" dirty="0">
                <a:latin typeface="Tahoma" pitchFamily="34" charset="0"/>
                <a:ea typeface="Tahoma" pitchFamily="34" charset="0"/>
                <a:cs typeface="Tahoma" pitchFamily="34" charset="0"/>
              </a:rPr>
              <a:t>Источник: Краткие опросы и информация с форумов CEB. </a:t>
            </a:r>
          </a:p>
        </p:txBody>
      </p:sp>
      <p:sp>
        <p:nvSpPr>
          <p:cNvPr id="40" name="object 20"/>
          <p:cNvSpPr txBox="1"/>
          <p:nvPr/>
        </p:nvSpPr>
        <p:spPr>
          <a:xfrm>
            <a:off x="906593" y="2632554"/>
            <a:ext cx="28194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ru-RU" sz="1000" spc="15" dirty="0" err="1">
                <a:latin typeface="Century Gothic"/>
                <a:cs typeface="Century Gothic"/>
              </a:rPr>
              <a:t>Коучинг</a:t>
            </a:r>
            <a:r>
              <a:rPr lang="ru-RU" sz="1000" spc="15" dirty="0">
                <a:latin typeface="Century Gothic"/>
                <a:cs typeface="Century Gothic"/>
              </a:rPr>
              <a:t> для будущих лидеров/директоров</a:t>
            </a:r>
          </a:p>
        </p:txBody>
      </p:sp>
      <p:sp>
        <p:nvSpPr>
          <p:cNvPr id="41" name="object 21"/>
          <p:cNvSpPr txBox="1"/>
          <p:nvPr/>
        </p:nvSpPr>
        <p:spPr>
          <a:xfrm>
            <a:off x="227012" y="2999431"/>
            <a:ext cx="349739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ru-RU" sz="1000" spc="10" dirty="0">
                <a:latin typeface="Century Gothic"/>
                <a:cs typeface="Century Gothic"/>
              </a:rPr>
              <a:t>Продолжение обучения (выделение времени / средств на получение дипломов, сертификатов)</a:t>
            </a:r>
          </a:p>
        </p:txBody>
      </p:sp>
      <p:sp>
        <p:nvSpPr>
          <p:cNvPr id="42" name="object 18"/>
          <p:cNvSpPr txBox="1"/>
          <p:nvPr/>
        </p:nvSpPr>
        <p:spPr>
          <a:xfrm>
            <a:off x="809053" y="3456858"/>
            <a:ext cx="2916937" cy="319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0" algn="r">
              <a:lnSpc>
                <a:spcPct val="108300"/>
              </a:lnSpc>
            </a:pPr>
            <a:r>
              <a:rPr lang="ru-RU" sz="1000" spc="35" dirty="0">
                <a:latin typeface="Century Gothic"/>
                <a:cs typeface="Century Gothic"/>
              </a:rPr>
              <a:t>Внешние ротации (другая организация – поставщик, клиент, партнер)</a:t>
            </a:r>
          </a:p>
        </p:txBody>
      </p:sp>
      <p:sp>
        <p:nvSpPr>
          <p:cNvPr id="47" name="object 19"/>
          <p:cNvSpPr txBox="1"/>
          <p:nvPr/>
        </p:nvSpPr>
        <p:spPr>
          <a:xfrm>
            <a:off x="547507" y="3827324"/>
            <a:ext cx="3176895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ru-RU" sz="1000" spc="35" dirty="0">
                <a:latin typeface="Century Gothic"/>
                <a:cs typeface="Century Gothic"/>
              </a:rPr>
              <a:t>Волонтерская деятельность (оказание бесплатных консалтинговых услуг, обучение, презентации для внешних аудиторий)</a:t>
            </a:r>
            <a:endParaRPr sz="1000" dirty="0">
              <a:latin typeface="Century Gothic"/>
              <a:cs typeface="Century Gothic"/>
            </a:endParaRPr>
          </a:p>
        </p:txBody>
      </p:sp>
      <p:sp>
        <p:nvSpPr>
          <p:cNvPr id="48" name="object 23"/>
          <p:cNvSpPr txBox="1"/>
          <p:nvPr/>
        </p:nvSpPr>
        <p:spPr>
          <a:xfrm>
            <a:off x="4090294" y="4443665"/>
            <a:ext cx="37883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0">
              <a:tabLst>
                <a:tab pos="3317875" algn="l"/>
              </a:tabLst>
            </a:pPr>
            <a:r>
              <a:rPr sz="1000" b="1" spc="-20" dirty="0">
                <a:latin typeface="Arial Black"/>
                <a:cs typeface="Arial Black"/>
              </a:rPr>
              <a:t>0%</a:t>
            </a:r>
            <a:endParaRPr sz="100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293908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1132545"/>
            <a:ext cx="3937635" cy="536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b="1" spc="-40" dirty="0">
                <a:latin typeface="Arial Black"/>
                <a:cs typeface="Arial Black"/>
              </a:rPr>
              <a:t>О модных практиках в области баланса между работой и личной жизнью пишет пресса</a:t>
            </a: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lang="ru-RU" sz="1000" i="1" dirty="0">
                <a:latin typeface="Century Gothic"/>
                <a:cs typeface="Century Gothic"/>
              </a:rPr>
              <a:t>Примеры заголовков</a:t>
            </a:r>
            <a:endParaRPr sz="1000" dirty="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30800" y="1121023"/>
            <a:ext cx="4241800" cy="5220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6300"/>
              </a:lnSpc>
            </a:pPr>
            <a:r>
              <a:rPr lang="ru-RU" sz="1200" b="1" spc="-65" dirty="0">
                <a:latin typeface="Arial Black"/>
                <a:cs typeface="Arial Black"/>
              </a:rPr>
              <a:t>Большинство организаций не следуют этому тренду</a:t>
            </a:r>
          </a:p>
          <a:p>
            <a:pPr marL="12700" marR="5080">
              <a:lnSpc>
                <a:spcPct val="106300"/>
              </a:lnSpc>
            </a:pPr>
            <a:r>
              <a:rPr lang="ru-RU" sz="1000" i="1" spc="-20" dirty="0">
                <a:latin typeface="Century Gothic"/>
                <a:cs typeface="Century Gothic"/>
              </a:rPr>
              <a:t>Доля HR-директоров, внедривших или намеревающихся внедрить эти новации в ближайшем будущем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4500" y="397216"/>
            <a:ext cx="91694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dirty="0"/>
              <a:t>8. Ограниченное внедрение модных идей в области баланса между работой и личной жизнью</a:t>
            </a:r>
            <a:endParaRPr spc="-120" dirty="0"/>
          </a:p>
        </p:txBody>
      </p:sp>
      <p:sp>
        <p:nvSpPr>
          <p:cNvPr id="5" name="object 5"/>
          <p:cNvSpPr txBox="1"/>
          <p:nvPr/>
        </p:nvSpPr>
        <p:spPr>
          <a:xfrm>
            <a:off x="5581650" y="1778383"/>
            <a:ext cx="432435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6088" indent="-433388"/>
            <a:r>
              <a:rPr sz="1800" b="1" spc="-100" dirty="0">
                <a:solidFill>
                  <a:srgbClr val="00AEEF"/>
                </a:solidFill>
                <a:latin typeface="Arial Black"/>
                <a:cs typeface="Arial Black"/>
              </a:rPr>
              <a:t>9%</a:t>
            </a:r>
            <a:r>
              <a:rPr sz="1800" b="1" spc="-370" dirty="0">
                <a:solidFill>
                  <a:srgbClr val="00AEEF"/>
                </a:solidFill>
                <a:latin typeface="Arial Black"/>
                <a:cs typeface="Arial Black"/>
              </a:rPr>
              <a:t> </a:t>
            </a:r>
            <a:r>
              <a:rPr lang="ru-RU" sz="1800" b="1" spc="-370" dirty="0">
                <a:solidFill>
                  <a:srgbClr val="00AEEF"/>
                </a:solidFill>
                <a:latin typeface="Arial Black"/>
                <a:cs typeface="Arial Black"/>
              </a:rPr>
              <a:t>  </a:t>
            </a:r>
            <a:r>
              <a:rPr lang="ru-RU" sz="1150" spc="20" dirty="0">
                <a:latin typeface="Century Gothic"/>
                <a:cs typeface="Century Gothic"/>
              </a:rPr>
              <a:t>Предоставлять сотрудникам бессрочный отпуск по уходу за ребенком</a:t>
            </a:r>
            <a:endParaRPr sz="1150" dirty="0">
              <a:latin typeface="Century Gothic"/>
              <a:cs typeface="Century Gothic"/>
            </a:endParaRPr>
          </a:p>
          <a:p>
            <a:pPr marL="446088" indent="-433388">
              <a:spcBef>
                <a:spcPts val="400"/>
              </a:spcBef>
            </a:pPr>
            <a:r>
              <a:rPr sz="1800" b="1" spc="-100" dirty="0">
                <a:solidFill>
                  <a:srgbClr val="00AEEF"/>
                </a:solidFill>
                <a:latin typeface="Arial Black"/>
                <a:cs typeface="Arial Black"/>
              </a:rPr>
              <a:t>9% </a:t>
            </a:r>
            <a:r>
              <a:rPr lang="ru-RU" sz="1150" spc="35" dirty="0">
                <a:latin typeface="Century Gothic"/>
                <a:cs typeface="Century Gothic"/>
              </a:rPr>
              <a:t>Разрешать сотрудникам брать неограниченный отпуск</a:t>
            </a:r>
          </a:p>
        </p:txBody>
      </p:sp>
      <p:sp>
        <p:nvSpPr>
          <p:cNvPr id="6" name="object 6"/>
          <p:cNvSpPr/>
          <p:nvPr/>
        </p:nvSpPr>
        <p:spPr>
          <a:xfrm>
            <a:off x="5181600" y="2895600"/>
            <a:ext cx="4450715" cy="2061210"/>
          </a:xfrm>
          <a:custGeom>
            <a:avLst/>
            <a:gdLst/>
            <a:ahLst/>
            <a:cxnLst/>
            <a:rect l="l" t="t" r="r" b="b"/>
            <a:pathLst>
              <a:path w="4450715" h="2061210">
                <a:moveTo>
                  <a:pt x="4450346" y="168719"/>
                </a:moveTo>
                <a:lnTo>
                  <a:pt x="2426944" y="168719"/>
                </a:lnTo>
                <a:lnTo>
                  <a:pt x="2225166" y="0"/>
                </a:lnTo>
                <a:lnTo>
                  <a:pt x="2023402" y="168719"/>
                </a:lnTo>
                <a:lnTo>
                  <a:pt x="0" y="168719"/>
                </a:lnTo>
                <a:lnTo>
                  <a:pt x="0" y="2061019"/>
                </a:lnTo>
                <a:lnTo>
                  <a:pt x="4450346" y="2061019"/>
                </a:lnTo>
                <a:lnTo>
                  <a:pt x="4450346" y="168719"/>
                </a:lnTo>
                <a:close/>
              </a:path>
            </a:pathLst>
          </a:custGeom>
          <a:ln w="25399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10200" y="3429000"/>
            <a:ext cx="163195" cy="151130"/>
          </a:xfrm>
          <a:custGeom>
            <a:avLst/>
            <a:gdLst/>
            <a:ahLst/>
            <a:cxnLst/>
            <a:rect l="l" t="t" r="r" b="b"/>
            <a:pathLst>
              <a:path w="163195" h="151129">
                <a:moveTo>
                  <a:pt x="31635" y="45885"/>
                </a:moveTo>
                <a:lnTo>
                  <a:pt x="26187" y="45885"/>
                </a:lnTo>
                <a:lnTo>
                  <a:pt x="21374" y="46723"/>
                </a:lnTo>
                <a:lnTo>
                  <a:pt x="18440" y="47764"/>
                </a:lnTo>
                <a:lnTo>
                  <a:pt x="14033" y="49237"/>
                </a:lnTo>
                <a:lnTo>
                  <a:pt x="10058" y="54470"/>
                </a:lnTo>
                <a:lnTo>
                  <a:pt x="7327" y="57835"/>
                </a:lnTo>
                <a:lnTo>
                  <a:pt x="3771" y="62014"/>
                </a:lnTo>
                <a:lnTo>
                  <a:pt x="2095" y="63690"/>
                </a:lnTo>
                <a:lnTo>
                  <a:pt x="838" y="67462"/>
                </a:lnTo>
                <a:lnTo>
                  <a:pt x="635" y="69773"/>
                </a:lnTo>
                <a:lnTo>
                  <a:pt x="419" y="75425"/>
                </a:lnTo>
                <a:lnTo>
                  <a:pt x="0" y="84442"/>
                </a:lnTo>
                <a:lnTo>
                  <a:pt x="369" y="90728"/>
                </a:lnTo>
                <a:lnTo>
                  <a:pt x="467" y="91986"/>
                </a:lnTo>
                <a:lnTo>
                  <a:pt x="4406" y="125933"/>
                </a:lnTo>
                <a:lnTo>
                  <a:pt x="4406" y="128231"/>
                </a:lnTo>
                <a:lnTo>
                  <a:pt x="4610" y="131800"/>
                </a:lnTo>
                <a:lnTo>
                  <a:pt x="6286" y="133680"/>
                </a:lnTo>
                <a:lnTo>
                  <a:pt x="8597" y="136410"/>
                </a:lnTo>
                <a:lnTo>
                  <a:pt x="28917" y="150240"/>
                </a:lnTo>
                <a:lnTo>
                  <a:pt x="33731" y="150660"/>
                </a:lnTo>
                <a:lnTo>
                  <a:pt x="64338" y="127393"/>
                </a:lnTo>
                <a:lnTo>
                  <a:pt x="98921" y="93459"/>
                </a:lnTo>
                <a:lnTo>
                  <a:pt x="49250" y="93459"/>
                </a:lnTo>
                <a:lnTo>
                  <a:pt x="46304" y="91986"/>
                </a:lnTo>
                <a:lnTo>
                  <a:pt x="45262" y="90728"/>
                </a:lnTo>
                <a:lnTo>
                  <a:pt x="43370" y="88633"/>
                </a:lnTo>
                <a:lnTo>
                  <a:pt x="42951" y="84226"/>
                </a:lnTo>
                <a:lnTo>
                  <a:pt x="42532" y="81508"/>
                </a:lnTo>
                <a:lnTo>
                  <a:pt x="40589" y="69773"/>
                </a:lnTo>
                <a:lnTo>
                  <a:pt x="40017" y="66001"/>
                </a:lnTo>
                <a:lnTo>
                  <a:pt x="38557" y="58877"/>
                </a:lnTo>
                <a:lnTo>
                  <a:pt x="38557" y="51333"/>
                </a:lnTo>
                <a:lnTo>
                  <a:pt x="38341" y="50291"/>
                </a:lnTo>
                <a:lnTo>
                  <a:pt x="35623" y="47980"/>
                </a:lnTo>
                <a:lnTo>
                  <a:pt x="33528" y="46520"/>
                </a:lnTo>
                <a:lnTo>
                  <a:pt x="31635" y="45885"/>
                </a:lnTo>
                <a:close/>
              </a:path>
              <a:path w="163195" h="151129">
                <a:moveTo>
                  <a:pt x="162814" y="0"/>
                </a:moveTo>
                <a:lnTo>
                  <a:pt x="152336" y="0"/>
                </a:lnTo>
                <a:lnTo>
                  <a:pt x="150660" y="838"/>
                </a:lnTo>
                <a:lnTo>
                  <a:pt x="147942" y="2933"/>
                </a:lnTo>
                <a:lnTo>
                  <a:pt x="131800" y="16344"/>
                </a:lnTo>
                <a:lnTo>
                  <a:pt x="101625" y="45465"/>
                </a:lnTo>
                <a:lnTo>
                  <a:pt x="58877" y="87375"/>
                </a:lnTo>
                <a:lnTo>
                  <a:pt x="55321" y="90728"/>
                </a:lnTo>
                <a:lnTo>
                  <a:pt x="52590" y="93459"/>
                </a:lnTo>
                <a:lnTo>
                  <a:pt x="98921" y="93459"/>
                </a:lnTo>
                <a:lnTo>
                  <a:pt x="142494" y="47561"/>
                </a:lnTo>
                <a:lnTo>
                  <a:pt x="157162" y="31635"/>
                </a:lnTo>
                <a:lnTo>
                  <a:pt x="161772" y="27025"/>
                </a:lnTo>
                <a:lnTo>
                  <a:pt x="162814" y="27025"/>
                </a:lnTo>
                <a:lnTo>
                  <a:pt x="162814" y="0"/>
                </a:lnTo>
                <a:close/>
              </a:path>
            </a:pathLst>
          </a:custGeom>
          <a:solidFill>
            <a:srgbClr val="9C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10200" y="3810000"/>
            <a:ext cx="163195" cy="151130"/>
          </a:xfrm>
          <a:custGeom>
            <a:avLst/>
            <a:gdLst/>
            <a:ahLst/>
            <a:cxnLst/>
            <a:rect l="l" t="t" r="r" b="b"/>
            <a:pathLst>
              <a:path w="163195" h="151129">
                <a:moveTo>
                  <a:pt x="31635" y="45885"/>
                </a:moveTo>
                <a:lnTo>
                  <a:pt x="26187" y="45885"/>
                </a:lnTo>
                <a:lnTo>
                  <a:pt x="21374" y="46723"/>
                </a:lnTo>
                <a:lnTo>
                  <a:pt x="18440" y="47764"/>
                </a:lnTo>
                <a:lnTo>
                  <a:pt x="14033" y="49237"/>
                </a:lnTo>
                <a:lnTo>
                  <a:pt x="10058" y="54470"/>
                </a:lnTo>
                <a:lnTo>
                  <a:pt x="7327" y="57835"/>
                </a:lnTo>
                <a:lnTo>
                  <a:pt x="3771" y="62014"/>
                </a:lnTo>
                <a:lnTo>
                  <a:pt x="2095" y="63690"/>
                </a:lnTo>
                <a:lnTo>
                  <a:pt x="838" y="67462"/>
                </a:lnTo>
                <a:lnTo>
                  <a:pt x="635" y="69773"/>
                </a:lnTo>
                <a:lnTo>
                  <a:pt x="419" y="75425"/>
                </a:lnTo>
                <a:lnTo>
                  <a:pt x="0" y="84442"/>
                </a:lnTo>
                <a:lnTo>
                  <a:pt x="369" y="90728"/>
                </a:lnTo>
                <a:lnTo>
                  <a:pt x="467" y="91986"/>
                </a:lnTo>
                <a:lnTo>
                  <a:pt x="4406" y="125933"/>
                </a:lnTo>
                <a:lnTo>
                  <a:pt x="4406" y="128231"/>
                </a:lnTo>
                <a:lnTo>
                  <a:pt x="4610" y="131800"/>
                </a:lnTo>
                <a:lnTo>
                  <a:pt x="6286" y="133680"/>
                </a:lnTo>
                <a:lnTo>
                  <a:pt x="8597" y="136410"/>
                </a:lnTo>
                <a:lnTo>
                  <a:pt x="28917" y="150240"/>
                </a:lnTo>
                <a:lnTo>
                  <a:pt x="33731" y="150660"/>
                </a:lnTo>
                <a:lnTo>
                  <a:pt x="64338" y="127393"/>
                </a:lnTo>
                <a:lnTo>
                  <a:pt x="98921" y="93459"/>
                </a:lnTo>
                <a:lnTo>
                  <a:pt x="49250" y="93459"/>
                </a:lnTo>
                <a:lnTo>
                  <a:pt x="46304" y="91986"/>
                </a:lnTo>
                <a:lnTo>
                  <a:pt x="45262" y="90728"/>
                </a:lnTo>
                <a:lnTo>
                  <a:pt x="43370" y="88633"/>
                </a:lnTo>
                <a:lnTo>
                  <a:pt x="42951" y="84226"/>
                </a:lnTo>
                <a:lnTo>
                  <a:pt x="42532" y="81508"/>
                </a:lnTo>
                <a:lnTo>
                  <a:pt x="40589" y="69773"/>
                </a:lnTo>
                <a:lnTo>
                  <a:pt x="40017" y="66001"/>
                </a:lnTo>
                <a:lnTo>
                  <a:pt x="38557" y="58877"/>
                </a:lnTo>
                <a:lnTo>
                  <a:pt x="38557" y="51333"/>
                </a:lnTo>
                <a:lnTo>
                  <a:pt x="38341" y="50291"/>
                </a:lnTo>
                <a:lnTo>
                  <a:pt x="35623" y="47980"/>
                </a:lnTo>
                <a:lnTo>
                  <a:pt x="33528" y="46520"/>
                </a:lnTo>
                <a:lnTo>
                  <a:pt x="31635" y="45885"/>
                </a:lnTo>
                <a:close/>
              </a:path>
              <a:path w="163195" h="151129">
                <a:moveTo>
                  <a:pt x="162814" y="0"/>
                </a:moveTo>
                <a:lnTo>
                  <a:pt x="152336" y="0"/>
                </a:lnTo>
                <a:lnTo>
                  <a:pt x="150660" y="838"/>
                </a:lnTo>
                <a:lnTo>
                  <a:pt x="147942" y="2933"/>
                </a:lnTo>
                <a:lnTo>
                  <a:pt x="131800" y="16344"/>
                </a:lnTo>
                <a:lnTo>
                  <a:pt x="101625" y="45465"/>
                </a:lnTo>
                <a:lnTo>
                  <a:pt x="58877" y="87375"/>
                </a:lnTo>
                <a:lnTo>
                  <a:pt x="55321" y="90728"/>
                </a:lnTo>
                <a:lnTo>
                  <a:pt x="52590" y="93459"/>
                </a:lnTo>
                <a:lnTo>
                  <a:pt x="98921" y="93459"/>
                </a:lnTo>
                <a:lnTo>
                  <a:pt x="142494" y="47561"/>
                </a:lnTo>
                <a:lnTo>
                  <a:pt x="157162" y="31635"/>
                </a:lnTo>
                <a:lnTo>
                  <a:pt x="161772" y="27025"/>
                </a:lnTo>
                <a:lnTo>
                  <a:pt x="162814" y="27025"/>
                </a:lnTo>
                <a:lnTo>
                  <a:pt x="162814" y="0"/>
                </a:lnTo>
                <a:close/>
              </a:path>
            </a:pathLst>
          </a:custGeom>
          <a:solidFill>
            <a:srgbClr val="9C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10200" y="4114800"/>
            <a:ext cx="163195" cy="151130"/>
          </a:xfrm>
          <a:custGeom>
            <a:avLst/>
            <a:gdLst/>
            <a:ahLst/>
            <a:cxnLst/>
            <a:rect l="l" t="t" r="r" b="b"/>
            <a:pathLst>
              <a:path w="163195" h="151129">
                <a:moveTo>
                  <a:pt x="31635" y="45885"/>
                </a:moveTo>
                <a:lnTo>
                  <a:pt x="26187" y="45885"/>
                </a:lnTo>
                <a:lnTo>
                  <a:pt x="21374" y="46723"/>
                </a:lnTo>
                <a:lnTo>
                  <a:pt x="18440" y="47764"/>
                </a:lnTo>
                <a:lnTo>
                  <a:pt x="14033" y="49237"/>
                </a:lnTo>
                <a:lnTo>
                  <a:pt x="10058" y="54470"/>
                </a:lnTo>
                <a:lnTo>
                  <a:pt x="7327" y="57835"/>
                </a:lnTo>
                <a:lnTo>
                  <a:pt x="3771" y="62014"/>
                </a:lnTo>
                <a:lnTo>
                  <a:pt x="2095" y="63690"/>
                </a:lnTo>
                <a:lnTo>
                  <a:pt x="838" y="67462"/>
                </a:lnTo>
                <a:lnTo>
                  <a:pt x="635" y="69773"/>
                </a:lnTo>
                <a:lnTo>
                  <a:pt x="419" y="75425"/>
                </a:lnTo>
                <a:lnTo>
                  <a:pt x="0" y="84442"/>
                </a:lnTo>
                <a:lnTo>
                  <a:pt x="369" y="90728"/>
                </a:lnTo>
                <a:lnTo>
                  <a:pt x="467" y="91986"/>
                </a:lnTo>
                <a:lnTo>
                  <a:pt x="4406" y="125933"/>
                </a:lnTo>
                <a:lnTo>
                  <a:pt x="4406" y="128231"/>
                </a:lnTo>
                <a:lnTo>
                  <a:pt x="4610" y="131800"/>
                </a:lnTo>
                <a:lnTo>
                  <a:pt x="6286" y="133680"/>
                </a:lnTo>
                <a:lnTo>
                  <a:pt x="8597" y="136410"/>
                </a:lnTo>
                <a:lnTo>
                  <a:pt x="28917" y="150240"/>
                </a:lnTo>
                <a:lnTo>
                  <a:pt x="33731" y="150660"/>
                </a:lnTo>
                <a:lnTo>
                  <a:pt x="64338" y="127393"/>
                </a:lnTo>
                <a:lnTo>
                  <a:pt x="98921" y="93459"/>
                </a:lnTo>
                <a:lnTo>
                  <a:pt x="49250" y="93459"/>
                </a:lnTo>
                <a:lnTo>
                  <a:pt x="46304" y="91986"/>
                </a:lnTo>
                <a:lnTo>
                  <a:pt x="45262" y="90728"/>
                </a:lnTo>
                <a:lnTo>
                  <a:pt x="43370" y="88633"/>
                </a:lnTo>
                <a:lnTo>
                  <a:pt x="42951" y="84226"/>
                </a:lnTo>
                <a:lnTo>
                  <a:pt x="42532" y="81508"/>
                </a:lnTo>
                <a:lnTo>
                  <a:pt x="40589" y="69773"/>
                </a:lnTo>
                <a:lnTo>
                  <a:pt x="40017" y="66001"/>
                </a:lnTo>
                <a:lnTo>
                  <a:pt x="38557" y="58877"/>
                </a:lnTo>
                <a:lnTo>
                  <a:pt x="38557" y="51333"/>
                </a:lnTo>
                <a:lnTo>
                  <a:pt x="38341" y="50291"/>
                </a:lnTo>
                <a:lnTo>
                  <a:pt x="35623" y="47980"/>
                </a:lnTo>
                <a:lnTo>
                  <a:pt x="33528" y="46520"/>
                </a:lnTo>
                <a:lnTo>
                  <a:pt x="31635" y="45885"/>
                </a:lnTo>
                <a:close/>
              </a:path>
              <a:path w="163195" h="151129">
                <a:moveTo>
                  <a:pt x="162814" y="0"/>
                </a:moveTo>
                <a:lnTo>
                  <a:pt x="152336" y="0"/>
                </a:lnTo>
                <a:lnTo>
                  <a:pt x="150660" y="838"/>
                </a:lnTo>
                <a:lnTo>
                  <a:pt x="147942" y="2933"/>
                </a:lnTo>
                <a:lnTo>
                  <a:pt x="131800" y="16344"/>
                </a:lnTo>
                <a:lnTo>
                  <a:pt x="101625" y="45465"/>
                </a:lnTo>
                <a:lnTo>
                  <a:pt x="58877" y="87375"/>
                </a:lnTo>
                <a:lnTo>
                  <a:pt x="55321" y="90728"/>
                </a:lnTo>
                <a:lnTo>
                  <a:pt x="52590" y="93459"/>
                </a:lnTo>
                <a:lnTo>
                  <a:pt x="98921" y="93459"/>
                </a:lnTo>
                <a:lnTo>
                  <a:pt x="142494" y="47561"/>
                </a:lnTo>
                <a:lnTo>
                  <a:pt x="157162" y="31635"/>
                </a:lnTo>
                <a:lnTo>
                  <a:pt x="161772" y="27025"/>
                </a:lnTo>
                <a:lnTo>
                  <a:pt x="162814" y="27025"/>
                </a:lnTo>
                <a:lnTo>
                  <a:pt x="162814" y="0"/>
                </a:lnTo>
                <a:close/>
              </a:path>
            </a:pathLst>
          </a:custGeom>
          <a:solidFill>
            <a:srgbClr val="9C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10200" y="4495800"/>
            <a:ext cx="163195" cy="151130"/>
          </a:xfrm>
          <a:custGeom>
            <a:avLst/>
            <a:gdLst/>
            <a:ahLst/>
            <a:cxnLst/>
            <a:rect l="l" t="t" r="r" b="b"/>
            <a:pathLst>
              <a:path w="163195" h="151129">
                <a:moveTo>
                  <a:pt x="31635" y="45885"/>
                </a:moveTo>
                <a:lnTo>
                  <a:pt x="26187" y="45885"/>
                </a:lnTo>
                <a:lnTo>
                  <a:pt x="21374" y="46723"/>
                </a:lnTo>
                <a:lnTo>
                  <a:pt x="18440" y="47764"/>
                </a:lnTo>
                <a:lnTo>
                  <a:pt x="14033" y="49237"/>
                </a:lnTo>
                <a:lnTo>
                  <a:pt x="10058" y="54470"/>
                </a:lnTo>
                <a:lnTo>
                  <a:pt x="7327" y="57835"/>
                </a:lnTo>
                <a:lnTo>
                  <a:pt x="3771" y="62014"/>
                </a:lnTo>
                <a:lnTo>
                  <a:pt x="2095" y="63690"/>
                </a:lnTo>
                <a:lnTo>
                  <a:pt x="838" y="67462"/>
                </a:lnTo>
                <a:lnTo>
                  <a:pt x="635" y="69773"/>
                </a:lnTo>
                <a:lnTo>
                  <a:pt x="419" y="75425"/>
                </a:lnTo>
                <a:lnTo>
                  <a:pt x="0" y="84442"/>
                </a:lnTo>
                <a:lnTo>
                  <a:pt x="369" y="90728"/>
                </a:lnTo>
                <a:lnTo>
                  <a:pt x="467" y="91986"/>
                </a:lnTo>
                <a:lnTo>
                  <a:pt x="4406" y="125933"/>
                </a:lnTo>
                <a:lnTo>
                  <a:pt x="4406" y="128231"/>
                </a:lnTo>
                <a:lnTo>
                  <a:pt x="4610" y="131800"/>
                </a:lnTo>
                <a:lnTo>
                  <a:pt x="6286" y="133680"/>
                </a:lnTo>
                <a:lnTo>
                  <a:pt x="8597" y="136410"/>
                </a:lnTo>
                <a:lnTo>
                  <a:pt x="28917" y="150240"/>
                </a:lnTo>
                <a:lnTo>
                  <a:pt x="33731" y="150660"/>
                </a:lnTo>
                <a:lnTo>
                  <a:pt x="64338" y="127393"/>
                </a:lnTo>
                <a:lnTo>
                  <a:pt x="98921" y="93459"/>
                </a:lnTo>
                <a:lnTo>
                  <a:pt x="49250" y="93459"/>
                </a:lnTo>
                <a:lnTo>
                  <a:pt x="46304" y="91986"/>
                </a:lnTo>
                <a:lnTo>
                  <a:pt x="45262" y="90728"/>
                </a:lnTo>
                <a:lnTo>
                  <a:pt x="43370" y="88633"/>
                </a:lnTo>
                <a:lnTo>
                  <a:pt x="42951" y="84226"/>
                </a:lnTo>
                <a:lnTo>
                  <a:pt x="42532" y="81508"/>
                </a:lnTo>
                <a:lnTo>
                  <a:pt x="40589" y="69773"/>
                </a:lnTo>
                <a:lnTo>
                  <a:pt x="40017" y="66001"/>
                </a:lnTo>
                <a:lnTo>
                  <a:pt x="38557" y="58877"/>
                </a:lnTo>
                <a:lnTo>
                  <a:pt x="38557" y="51333"/>
                </a:lnTo>
                <a:lnTo>
                  <a:pt x="38341" y="50291"/>
                </a:lnTo>
                <a:lnTo>
                  <a:pt x="35623" y="47980"/>
                </a:lnTo>
                <a:lnTo>
                  <a:pt x="33528" y="46520"/>
                </a:lnTo>
                <a:lnTo>
                  <a:pt x="31635" y="45885"/>
                </a:lnTo>
                <a:close/>
              </a:path>
              <a:path w="163195" h="151129">
                <a:moveTo>
                  <a:pt x="162814" y="0"/>
                </a:moveTo>
                <a:lnTo>
                  <a:pt x="152336" y="0"/>
                </a:lnTo>
                <a:lnTo>
                  <a:pt x="150660" y="838"/>
                </a:lnTo>
                <a:lnTo>
                  <a:pt x="147942" y="2933"/>
                </a:lnTo>
                <a:lnTo>
                  <a:pt x="131800" y="16344"/>
                </a:lnTo>
                <a:lnTo>
                  <a:pt x="101625" y="45465"/>
                </a:lnTo>
                <a:lnTo>
                  <a:pt x="58877" y="87375"/>
                </a:lnTo>
                <a:lnTo>
                  <a:pt x="55321" y="90728"/>
                </a:lnTo>
                <a:lnTo>
                  <a:pt x="52590" y="93459"/>
                </a:lnTo>
                <a:lnTo>
                  <a:pt x="98921" y="93459"/>
                </a:lnTo>
                <a:lnTo>
                  <a:pt x="142494" y="47561"/>
                </a:lnTo>
                <a:lnTo>
                  <a:pt x="157162" y="31635"/>
                </a:lnTo>
                <a:lnTo>
                  <a:pt x="161772" y="27025"/>
                </a:lnTo>
                <a:lnTo>
                  <a:pt x="162814" y="27025"/>
                </a:lnTo>
                <a:lnTo>
                  <a:pt x="162814" y="0"/>
                </a:lnTo>
                <a:close/>
              </a:path>
            </a:pathLst>
          </a:custGeom>
          <a:solidFill>
            <a:srgbClr val="9C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34000" y="2590800"/>
            <a:ext cx="4338320" cy="2304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sz="800" i="1" dirty="0">
                <a:latin typeface="Tahoma" pitchFamily="34" charset="0"/>
                <a:ea typeface="Tahoma" pitchFamily="34" charset="0"/>
                <a:cs typeface="Tahoma" pitchFamily="34" charset="0"/>
              </a:rPr>
              <a:t>n </a:t>
            </a:r>
            <a:r>
              <a:rPr sz="800" spc="-80" dirty="0">
                <a:latin typeface="Tahoma" pitchFamily="34" charset="0"/>
                <a:ea typeface="Tahoma" pitchFamily="34" charset="0"/>
                <a:cs typeface="Tahoma" pitchFamily="34" charset="0"/>
              </a:rPr>
              <a:t>=</a:t>
            </a:r>
            <a:r>
              <a:rPr sz="800" spc="-75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800" spc="25" dirty="0">
                <a:latin typeface="Tahoma" pitchFamily="34" charset="0"/>
                <a:ea typeface="Tahoma" pitchFamily="34" charset="0"/>
                <a:cs typeface="Tahoma" pitchFamily="34" charset="0"/>
              </a:rPr>
              <a:t>296.</a:t>
            </a:r>
            <a:endParaRPr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93763" indent="-881063" algn="r">
              <a:lnSpc>
                <a:spcPct val="100000"/>
              </a:lnSpc>
              <a:spcBef>
                <a:spcPts val="195"/>
              </a:spcBef>
            </a:pPr>
            <a:r>
              <a:rPr lang="ru-RU" sz="800" spc="20" dirty="0">
                <a:latin typeface="Tahoma" pitchFamily="34" charset="0"/>
                <a:ea typeface="Tahoma" pitchFamily="34" charset="0"/>
                <a:cs typeface="Tahoma" pitchFamily="34" charset="0"/>
              </a:rPr>
              <a:t>Источник: Опрос HR о планах на</a:t>
            </a:r>
          </a:p>
          <a:p>
            <a:pPr marL="893763" indent="-881063" algn="r">
              <a:lnSpc>
                <a:spcPct val="100000"/>
              </a:lnSpc>
              <a:spcBef>
                <a:spcPts val="195"/>
              </a:spcBef>
            </a:pPr>
            <a:r>
              <a:rPr lang="ru-RU" sz="800" spc="20" dirty="0">
                <a:latin typeface="Tahoma" pitchFamily="34" charset="0"/>
                <a:ea typeface="Tahoma" pitchFamily="34" charset="0"/>
                <a:cs typeface="Tahoma" pitchFamily="34" charset="0"/>
              </a:rPr>
              <a:t>ближайшее будущее (CEB, 2016). </a:t>
            </a:r>
          </a:p>
          <a:p>
            <a:pPr>
              <a:lnSpc>
                <a:spcPct val="100000"/>
              </a:lnSpc>
            </a:pPr>
            <a:endParaRPr sz="600" dirty="0">
              <a:latin typeface="Times New Roman"/>
              <a:cs typeface="Times New Roman"/>
            </a:endParaRPr>
          </a:p>
          <a:p>
            <a:pPr marL="127000">
              <a:lnSpc>
                <a:spcPct val="100000"/>
              </a:lnSpc>
              <a:spcBef>
                <a:spcPts val="450"/>
              </a:spcBef>
            </a:pPr>
            <a:r>
              <a:rPr lang="ru-RU" sz="1200" b="1" spc="-5" dirty="0">
                <a:latin typeface="Arial Black"/>
                <a:cs typeface="Arial Black"/>
              </a:rPr>
              <a:t>Какие альтернативные решения предлагаются? </a:t>
            </a:r>
          </a:p>
          <a:p>
            <a:pPr marL="335280" marR="5080">
              <a:lnSpc>
                <a:spcPct val="111100"/>
              </a:lnSpc>
              <a:spcBef>
                <a:spcPts val="215"/>
              </a:spcBef>
            </a:pPr>
            <a:r>
              <a:rPr lang="ru-RU" sz="1200" spc="30" dirty="0">
                <a:latin typeface="Century Gothic"/>
                <a:cs typeface="Century Gothic"/>
              </a:rPr>
              <a:t>Релевантные и реалистичные возможности карьерного и профессионального роста</a:t>
            </a:r>
          </a:p>
          <a:p>
            <a:pPr marL="335280">
              <a:lnSpc>
                <a:spcPct val="100000"/>
              </a:lnSpc>
              <a:spcBef>
                <a:spcPts val="375"/>
              </a:spcBef>
            </a:pPr>
            <a:r>
              <a:rPr lang="ru-RU" sz="1200" spc="25" dirty="0">
                <a:latin typeface="Century Gothic"/>
                <a:cs typeface="Century Gothic"/>
              </a:rPr>
              <a:t>Гибкий график работы</a:t>
            </a:r>
            <a:endParaRPr sz="1200" dirty="0">
              <a:latin typeface="Century Gothic"/>
              <a:cs typeface="Century Gothic"/>
            </a:endParaRPr>
          </a:p>
          <a:p>
            <a:pPr marL="335280" marR="201295">
              <a:lnSpc>
                <a:spcPct val="111100"/>
              </a:lnSpc>
              <a:spcBef>
                <a:spcPts val="215"/>
              </a:spcBef>
            </a:pPr>
            <a:r>
              <a:rPr lang="ru-RU" sz="1200" spc="-10" dirty="0">
                <a:latin typeface="Century Gothic"/>
                <a:cs typeface="Century Gothic"/>
              </a:rPr>
              <a:t>Изменения условий работы, соответствующие текущей стратегии бизнеса и EVP</a:t>
            </a:r>
          </a:p>
          <a:p>
            <a:pPr marL="335280" marR="401320">
              <a:lnSpc>
                <a:spcPct val="111100"/>
              </a:lnSpc>
              <a:spcBef>
                <a:spcPts val="215"/>
              </a:spcBef>
            </a:pPr>
            <a:r>
              <a:rPr lang="ru-RU" sz="1200" spc="30" dirty="0">
                <a:latin typeface="Century Gothic"/>
                <a:cs typeface="Century Gothic"/>
              </a:rPr>
              <a:t>Контроль уровня стресса сотрудников и работа со стрессом</a:t>
            </a:r>
          </a:p>
        </p:txBody>
      </p:sp>
      <p:sp>
        <p:nvSpPr>
          <p:cNvPr id="12" name="object 12"/>
          <p:cNvSpPr/>
          <p:nvPr/>
        </p:nvSpPr>
        <p:spPr>
          <a:xfrm>
            <a:off x="5313426" y="1776343"/>
            <a:ext cx="90805" cy="168910"/>
          </a:xfrm>
          <a:custGeom>
            <a:avLst/>
            <a:gdLst/>
            <a:ahLst/>
            <a:cxnLst/>
            <a:rect l="l" t="t" r="r" b="b"/>
            <a:pathLst>
              <a:path w="90804" h="168910">
                <a:moveTo>
                  <a:pt x="0" y="0"/>
                </a:moveTo>
                <a:lnTo>
                  <a:pt x="0" y="168376"/>
                </a:lnTo>
                <a:lnTo>
                  <a:pt x="90220" y="26212"/>
                </a:lnTo>
                <a:lnTo>
                  <a:pt x="69231" y="14894"/>
                </a:lnTo>
                <a:lnTo>
                  <a:pt x="46972" y="6686"/>
                </a:lnTo>
                <a:lnTo>
                  <a:pt x="23782" y="1688"/>
                </a:lnTo>
                <a:lnTo>
                  <a:pt x="0" y="0"/>
                </a:lnTo>
                <a:close/>
              </a:path>
            </a:pathLst>
          </a:custGeom>
          <a:solidFill>
            <a:srgbClr val="00B0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45138" y="1776343"/>
            <a:ext cx="337185" cy="337185"/>
          </a:xfrm>
          <a:custGeom>
            <a:avLst/>
            <a:gdLst/>
            <a:ahLst/>
            <a:cxnLst/>
            <a:rect l="l" t="t" r="r" b="b"/>
            <a:pathLst>
              <a:path w="337185" h="337185">
                <a:moveTo>
                  <a:pt x="168287" y="0"/>
                </a:moveTo>
                <a:lnTo>
                  <a:pt x="126098" y="5368"/>
                </a:lnTo>
                <a:lnTo>
                  <a:pt x="87170" y="20827"/>
                </a:lnTo>
                <a:lnTo>
                  <a:pt x="53260" y="45412"/>
                </a:lnTo>
                <a:lnTo>
                  <a:pt x="26123" y="78155"/>
                </a:lnTo>
                <a:lnTo>
                  <a:pt x="7219" y="119174"/>
                </a:lnTo>
                <a:lnTo>
                  <a:pt x="0" y="162231"/>
                </a:lnTo>
                <a:lnTo>
                  <a:pt x="3969" y="205111"/>
                </a:lnTo>
                <a:lnTo>
                  <a:pt x="18634" y="245599"/>
                </a:lnTo>
                <a:lnTo>
                  <a:pt x="43498" y="281480"/>
                </a:lnTo>
                <a:lnTo>
                  <a:pt x="78066" y="310540"/>
                </a:lnTo>
                <a:lnTo>
                  <a:pt x="119085" y="329444"/>
                </a:lnTo>
                <a:lnTo>
                  <a:pt x="162142" y="336663"/>
                </a:lnTo>
                <a:lnTo>
                  <a:pt x="205021" y="332693"/>
                </a:lnTo>
                <a:lnTo>
                  <a:pt x="245509" y="318029"/>
                </a:lnTo>
                <a:lnTo>
                  <a:pt x="281391" y="293165"/>
                </a:lnTo>
                <a:lnTo>
                  <a:pt x="310451" y="258597"/>
                </a:lnTo>
                <a:lnTo>
                  <a:pt x="329354" y="217578"/>
                </a:lnTo>
                <a:lnTo>
                  <a:pt x="336574" y="174521"/>
                </a:lnTo>
                <a:lnTo>
                  <a:pt x="336005" y="168376"/>
                </a:lnTo>
                <a:lnTo>
                  <a:pt x="168287" y="168376"/>
                </a:lnTo>
                <a:lnTo>
                  <a:pt x="168287" y="0"/>
                </a:lnTo>
                <a:close/>
              </a:path>
              <a:path w="337185" h="337185">
                <a:moveTo>
                  <a:pt x="258508" y="26212"/>
                </a:moveTo>
                <a:lnTo>
                  <a:pt x="168287" y="168376"/>
                </a:lnTo>
                <a:lnTo>
                  <a:pt x="336005" y="168376"/>
                </a:lnTo>
                <a:lnTo>
                  <a:pt x="332604" y="131641"/>
                </a:lnTo>
                <a:lnTo>
                  <a:pt x="317940" y="91154"/>
                </a:lnTo>
                <a:lnTo>
                  <a:pt x="293076" y="55272"/>
                </a:lnTo>
                <a:lnTo>
                  <a:pt x="258508" y="26212"/>
                </a:lnTo>
                <a:close/>
              </a:path>
            </a:pathLst>
          </a:custGeom>
          <a:solidFill>
            <a:srgbClr val="76D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15458" y="2203484"/>
            <a:ext cx="90805" cy="168910"/>
          </a:xfrm>
          <a:custGeom>
            <a:avLst/>
            <a:gdLst/>
            <a:ahLst/>
            <a:cxnLst/>
            <a:rect l="l" t="t" r="r" b="b"/>
            <a:pathLst>
              <a:path w="90804" h="168910">
                <a:moveTo>
                  <a:pt x="0" y="0"/>
                </a:moveTo>
                <a:lnTo>
                  <a:pt x="0" y="168376"/>
                </a:lnTo>
                <a:lnTo>
                  <a:pt x="90220" y="26212"/>
                </a:lnTo>
                <a:lnTo>
                  <a:pt x="69231" y="14894"/>
                </a:lnTo>
                <a:lnTo>
                  <a:pt x="46972" y="6686"/>
                </a:lnTo>
                <a:lnTo>
                  <a:pt x="23782" y="1688"/>
                </a:lnTo>
                <a:lnTo>
                  <a:pt x="0" y="0"/>
                </a:lnTo>
                <a:close/>
              </a:path>
            </a:pathLst>
          </a:custGeom>
          <a:solidFill>
            <a:srgbClr val="00B0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47170" y="2203484"/>
            <a:ext cx="337185" cy="337185"/>
          </a:xfrm>
          <a:custGeom>
            <a:avLst/>
            <a:gdLst/>
            <a:ahLst/>
            <a:cxnLst/>
            <a:rect l="l" t="t" r="r" b="b"/>
            <a:pathLst>
              <a:path w="337185" h="337185">
                <a:moveTo>
                  <a:pt x="168287" y="0"/>
                </a:moveTo>
                <a:lnTo>
                  <a:pt x="126098" y="5368"/>
                </a:lnTo>
                <a:lnTo>
                  <a:pt x="87170" y="20827"/>
                </a:lnTo>
                <a:lnTo>
                  <a:pt x="53260" y="45412"/>
                </a:lnTo>
                <a:lnTo>
                  <a:pt x="26123" y="78155"/>
                </a:lnTo>
                <a:lnTo>
                  <a:pt x="7219" y="119174"/>
                </a:lnTo>
                <a:lnTo>
                  <a:pt x="0" y="162231"/>
                </a:lnTo>
                <a:lnTo>
                  <a:pt x="3969" y="205111"/>
                </a:lnTo>
                <a:lnTo>
                  <a:pt x="18634" y="245599"/>
                </a:lnTo>
                <a:lnTo>
                  <a:pt x="43498" y="281480"/>
                </a:lnTo>
                <a:lnTo>
                  <a:pt x="78066" y="310540"/>
                </a:lnTo>
                <a:lnTo>
                  <a:pt x="119085" y="329444"/>
                </a:lnTo>
                <a:lnTo>
                  <a:pt x="162142" y="336663"/>
                </a:lnTo>
                <a:lnTo>
                  <a:pt x="205021" y="332693"/>
                </a:lnTo>
                <a:lnTo>
                  <a:pt x="245509" y="318029"/>
                </a:lnTo>
                <a:lnTo>
                  <a:pt x="281391" y="293165"/>
                </a:lnTo>
                <a:lnTo>
                  <a:pt x="310451" y="258597"/>
                </a:lnTo>
                <a:lnTo>
                  <a:pt x="329354" y="217578"/>
                </a:lnTo>
                <a:lnTo>
                  <a:pt x="336574" y="174521"/>
                </a:lnTo>
                <a:lnTo>
                  <a:pt x="336005" y="168376"/>
                </a:lnTo>
                <a:lnTo>
                  <a:pt x="168287" y="168376"/>
                </a:lnTo>
                <a:lnTo>
                  <a:pt x="168287" y="0"/>
                </a:lnTo>
                <a:close/>
              </a:path>
              <a:path w="337185" h="337185">
                <a:moveTo>
                  <a:pt x="258508" y="26212"/>
                </a:moveTo>
                <a:lnTo>
                  <a:pt x="168287" y="168376"/>
                </a:lnTo>
                <a:lnTo>
                  <a:pt x="336005" y="168376"/>
                </a:lnTo>
                <a:lnTo>
                  <a:pt x="332604" y="131641"/>
                </a:lnTo>
                <a:lnTo>
                  <a:pt x="317940" y="91154"/>
                </a:lnTo>
                <a:lnTo>
                  <a:pt x="293076" y="55272"/>
                </a:lnTo>
                <a:lnTo>
                  <a:pt x="258508" y="26212"/>
                </a:lnTo>
                <a:close/>
              </a:path>
            </a:pathLst>
          </a:custGeom>
          <a:solidFill>
            <a:srgbClr val="76D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74199" y="2136936"/>
            <a:ext cx="469900" cy="1224915"/>
          </a:xfrm>
          <a:custGeom>
            <a:avLst/>
            <a:gdLst/>
            <a:ahLst/>
            <a:cxnLst/>
            <a:rect l="l" t="t" r="r" b="b"/>
            <a:pathLst>
              <a:path w="469900" h="1224914">
                <a:moveTo>
                  <a:pt x="59503" y="1224762"/>
                </a:moveTo>
                <a:lnTo>
                  <a:pt x="87496" y="1188106"/>
                </a:lnTo>
                <a:lnTo>
                  <a:pt x="109283" y="1126953"/>
                </a:lnTo>
                <a:lnTo>
                  <a:pt x="134509" y="1050369"/>
                </a:lnTo>
                <a:lnTo>
                  <a:pt x="150350" y="1002050"/>
                </a:lnTo>
                <a:lnTo>
                  <a:pt x="167969" y="948202"/>
                </a:lnTo>
                <a:lnTo>
                  <a:pt x="187085" y="889690"/>
                </a:lnTo>
                <a:lnTo>
                  <a:pt x="207419" y="827380"/>
                </a:lnTo>
                <a:lnTo>
                  <a:pt x="228691" y="762137"/>
                </a:lnTo>
                <a:lnTo>
                  <a:pt x="250621" y="694829"/>
                </a:lnTo>
                <a:lnTo>
                  <a:pt x="272928" y="626320"/>
                </a:lnTo>
                <a:lnTo>
                  <a:pt x="295333" y="557477"/>
                </a:lnTo>
                <a:lnTo>
                  <a:pt x="317555" y="489165"/>
                </a:lnTo>
                <a:lnTo>
                  <a:pt x="339314" y="422251"/>
                </a:lnTo>
                <a:lnTo>
                  <a:pt x="360330" y="357600"/>
                </a:lnTo>
                <a:lnTo>
                  <a:pt x="380323" y="296078"/>
                </a:lnTo>
                <a:lnTo>
                  <a:pt x="399013" y="238552"/>
                </a:lnTo>
                <a:lnTo>
                  <a:pt x="416120" y="185886"/>
                </a:lnTo>
                <a:lnTo>
                  <a:pt x="431364" y="138947"/>
                </a:lnTo>
                <a:lnTo>
                  <a:pt x="444464" y="98600"/>
                </a:lnTo>
                <a:lnTo>
                  <a:pt x="463113" y="41149"/>
                </a:lnTo>
                <a:lnTo>
                  <a:pt x="469828" y="20459"/>
                </a:lnTo>
                <a:lnTo>
                  <a:pt x="304321" y="0"/>
                </a:lnTo>
                <a:lnTo>
                  <a:pt x="293280" y="40824"/>
                </a:lnTo>
                <a:lnTo>
                  <a:pt x="280870" y="86710"/>
                </a:lnTo>
                <a:lnTo>
                  <a:pt x="267264" y="137021"/>
                </a:lnTo>
                <a:lnTo>
                  <a:pt x="252632" y="191121"/>
                </a:lnTo>
                <a:lnTo>
                  <a:pt x="237148" y="248372"/>
                </a:lnTo>
                <a:lnTo>
                  <a:pt x="220984" y="308137"/>
                </a:lnTo>
                <a:lnTo>
                  <a:pt x="204312" y="369779"/>
                </a:lnTo>
                <a:lnTo>
                  <a:pt x="187304" y="432662"/>
                </a:lnTo>
                <a:lnTo>
                  <a:pt x="170133" y="496148"/>
                </a:lnTo>
                <a:lnTo>
                  <a:pt x="152970" y="559601"/>
                </a:lnTo>
                <a:lnTo>
                  <a:pt x="135988" y="622384"/>
                </a:lnTo>
                <a:lnTo>
                  <a:pt x="119358" y="683859"/>
                </a:lnTo>
                <a:lnTo>
                  <a:pt x="103254" y="743390"/>
                </a:lnTo>
                <a:lnTo>
                  <a:pt x="87847" y="800340"/>
                </a:lnTo>
                <a:lnTo>
                  <a:pt x="73309" y="854072"/>
                </a:lnTo>
                <a:lnTo>
                  <a:pt x="59813" y="903948"/>
                </a:lnTo>
                <a:lnTo>
                  <a:pt x="47531" y="949333"/>
                </a:lnTo>
                <a:lnTo>
                  <a:pt x="36635" y="989589"/>
                </a:lnTo>
                <a:lnTo>
                  <a:pt x="19689" y="1052167"/>
                </a:lnTo>
                <a:lnTo>
                  <a:pt x="10354" y="1086586"/>
                </a:lnTo>
                <a:lnTo>
                  <a:pt x="0" y="1146140"/>
                </a:lnTo>
                <a:lnTo>
                  <a:pt x="4068" y="1193579"/>
                </a:lnTo>
                <a:lnTo>
                  <a:pt x="23567" y="1222066"/>
                </a:lnTo>
                <a:lnTo>
                  <a:pt x="59503" y="1224762"/>
                </a:lnTo>
                <a:close/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3100" y="1769736"/>
            <a:ext cx="2463800" cy="1623695"/>
          </a:xfrm>
          <a:custGeom>
            <a:avLst/>
            <a:gdLst/>
            <a:ahLst/>
            <a:cxnLst/>
            <a:rect l="l" t="t" r="r" b="b"/>
            <a:pathLst>
              <a:path w="2463800" h="1623695">
                <a:moveTo>
                  <a:pt x="350758" y="0"/>
                </a:moveTo>
                <a:lnTo>
                  <a:pt x="19758" y="1235519"/>
                </a:lnTo>
                <a:lnTo>
                  <a:pt x="3900" y="1292266"/>
                </a:lnTo>
                <a:lnTo>
                  <a:pt x="0" y="1327412"/>
                </a:lnTo>
                <a:lnTo>
                  <a:pt x="11775" y="1347208"/>
                </a:lnTo>
                <a:lnTo>
                  <a:pt x="42945" y="1357906"/>
                </a:lnTo>
                <a:lnTo>
                  <a:pt x="97228" y="1365758"/>
                </a:lnTo>
                <a:lnTo>
                  <a:pt x="2083228" y="1615681"/>
                </a:lnTo>
                <a:lnTo>
                  <a:pt x="2119163" y="1623305"/>
                </a:lnTo>
                <a:lnTo>
                  <a:pt x="2142150" y="1623379"/>
                </a:lnTo>
                <a:lnTo>
                  <a:pt x="2162099" y="1613682"/>
                </a:lnTo>
                <a:lnTo>
                  <a:pt x="2188918" y="1591995"/>
                </a:lnTo>
                <a:lnTo>
                  <a:pt x="2152835" y="1589294"/>
                </a:lnTo>
                <a:lnTo>
                  <a:pt x="2133257" y="1560795"/>
                </a:lnTo>
                <a:lnTo>
                  <a:pt x="2129171" y="1513335"/>
                </a:lnTo>
                <a:lnTo>
                  <a:pt x="2139565" y="1453756"/>
                </a:lnTo>
                <a:lnTo>
                  <a:pt x="2463517" y="260476"/>
                </a:lnTo>
                <a:lnTo>
                  <a:pt x="3507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3100" y="1769736"/>
            <a:ext cx="2463800" cy="1623695"/>
          </a:xfrm>
          <a:custGeom>
            <a:avLst/>
            <a:gdLst/>
            <a:ahLst/>
            <a:cxnLst/>
            <a:rect l="l" t="t" r="r" b="b"/>
            <a:pathLst>
              <a:path w="2463800" h="1623695">
                <a:moveTo>
                  <a:pt x="2139565" y="1453756"/>
                </a:moveTo>
                <a:lnTo>
                  <a:pt x="2150784" y="1412530"/>
                </a:lnTo>
                <a:lnTo>
                  <a:pt x="2171570" y="1336031"/>
                </a:lnTo>
                <a:lnTo>
                  <a:pt x="2184922" y="1286869"/>
                </a:lnTo>
                <a:lnTo>
                  <a:pt x="2199913" y="1231666"/>
                </a:lnTo>
                <a:lnTo>
                  <a:pt x="2216290" y="1171348"/>
                </a:lnTo>
                <a:lnTo>
                  <a:pt x="2233803" y="1106840"/>
                </a:lnTo>
                <a:lnTo>
                  <a:pt x="2252201" y="1039070"/>
                </a:lnTo>
                <a:lnTo>
                  <a:pt x="2271232" y="968961"/>
                </a:lnTo>
                <a:lnTo>
                  <a:pt x="2290646" y="897442"/>
                </a:lnTo>
                <a:lnTo>
                  <a:pt x="2310190" y="825436"/>
                </a:lnTo>
                <a:lnTo>
                  <a:pt x="2329614" y="753870"/>
                </a:lnTo>
                <a:lnTo>
                  <a:pt x="2348667" y="683671"/>
                </a:lnTo>
                <a:lnTo>
                  <a:pt x="2367098" y="615762"/>
                </a:lnTo>
                <a:lnTo>
                  <a:pt x="2384655" y="551072"/>
                </a:lnTo>
                <a:lnTo>
                  <a:pt x="2401087" y="490524"/>
                </a:lnTo>
                <a:lnTo>
                  <a:pt x="2416143" y="435046"/>
                </a:lnTo>
                <a:lnTo>
                  <a:pt x="2429572" y="385563"/>
                </a:lnTo>
                <a:lnTo>
                  <a:pt x="2441122" y="343001"/>
                </a:lnTo>
                <a:lnTo>
                  <a:pt x="2457583" y="282342"/>
                </a:lnTo>
                <a:lnTo>
                  <a:pt x="2463517" y="260476"/>
                </a:lnTo>
                <a:lnTo>
                  <a:pt x="350758" y="0"/>
                </a:lnTo>
                <a:lnTo>
                  <a:pt x="19758" y="1235519"/>
                </a:lnTo>
                <a:lnTo>
                  <a:pt x="3900" y="1292266"/>
                </a:lnTo>
                <a:lnTo>
                  <a:pt x="11775" y="1347208"/>
                </a:lnTo>
                <a:lnTo>
                  <a:pt x="97228" y="1365758"/>
                </a:lnTo>
                <a:lnTo>
                  <a:pt x="156321" y="1373220"/>
                </a:lnTo>
                <a:lnTo>
                  <a:pt x="224913" y="1381865"/>
                </a:lnTo>
                <a:lnTo>
                  <a:pt x="266882" y="1387152"/>
                </a:lnTo>
                <a:lnTo>
                  <a:pt x="313484" y="1393020"/>
                </a:lnTo>
                <a:lnTo>
                  <a:pt x="364355" y="1399426"/>
                </a:lnTo>
                <a:lnTo>
                  <a:pt x="419134" y="1406322"/>
                </a:lnTo>
                <a:lnTo>
                  <a:pt x="477459" y="1413664"/>
                </a:lnTo>
                <a:lnTo>
                  <a:pt x="538967" y="1421406"/>
                </a:lnTo>
                <a:lnTo>
                  <a:pt x="603297" y="1429502"/>
                </a:lnTo>
                <a:lnTo>
                  <a:pt x="670085" y="1437907"/>
                </a:lnTo>
                <a:lnTo>
                  <a:pt x="738971" y="1446576"/>
                </a:lnTo>
                <a:lnTo>
                  <a:pt x="809591" y="1455462"/>
                </a:lnTo>
                <a:lnTo>
                  <a:pt x="881584" y="1464520"/>
                </a:lnTo>
                <a:lnTo>
                  <a:pt x="954587" y="1473706"/>
                </a:lnTo>
                <a:lnTo>
                  <a:pt x="1028239" y="1482972"/>
                </a:lnTo>
                <a:lnTo>
                  <a:pt x="1102176" y="1492274"/>
                </a:lnTo>
                <a:lnTo>
                  <a:pt x="1176037" y="1501567"/>
                </a:lnTo>
                <a:lnTo>
                  <a:pt x="1249460" y="1510804"/>
                </a:lnTo>
                <a:lnTo>
                  <a:pt x="1322083" y="1519940"/>
                </a:lnTo>
                <a:lnTo>
                  <a:pt x="1393542" y="1528929"/>
                </a:lnTo>
                <a:lnTo>
                  <a:pt x="1463477" y="1537727"/>
                </a:lnTo>
                <a:lnTo>
                  <a:pt x="1531525" y="1546286"/>
                </a:lnTo>
                <a:lnTo>
                  <a:pt x="1597323" y="1554563"/>
                </a:lnTo>
                <a:lnTo>
                  <a:pt x="1660510" y="1562511"/>
                </a:lnTo>
                <a:lnTo>
                  <a:pt x="1720724" y="1570085"/>
                </a:lnTo>
                <a:lnTo>
                  <a:pt x="1777601" y="1577240"/>
                </a:lnTo>
                <a:lnTo>
                  <a:pt x="1830781" y="1583929"/>
                </a:lnTo>
                <a:lnTo>
                  <a:pt x="1879901" y="1590107"/>
                </a:lnTo>
                <a:lnTo>
                  <a:pt x="1924598" y="1595729"/>
                </a:lnTo>
                <a:lnTo>
                  <a:pt x="1964510" y="1600749"/>
                </a:lnTo>
                <a:lnTo>
                  <a:pt x="2028533" y="1608802"/>
                </a:lnTo>
                <a:lnTo>
                  <a:pt x="2069072" y="1613900"/>
                </a:lnTo>
                <a:lnTo>
                  <a:pt x="2083228" y="1615681"/>
                </a:lnTo>
                <a:lnTo>
                  <a:pt x="2119163" y="1623305"/>
                </a:lnTo>
                <a:lnTo>
                  <a:pt x="2142150" y="1623379"/>
                </a:lnTo>
                <a:lnTo>
                  <a:pt x="2162099" y="1613682"/>
                </a:lnTo>
                <a:lnTo>
                  <a:pt x="2188918" y="1591995"/>
                </a:lnTo>
                <a:lnTo>
                  <a:pt x="2152835" y="1589294"/>
                </a:lnTo>
                <a:lnTo>
                  <a:pt x="2133257" y="1560795"/>
                </a:lnTo>
                <a:lnTo>
                  <a:pt x="2129171" y="1513335"/>
                </a:lnTo>
                <a:lnTo>
                  <a:pt x="2139565" y="1453756"/>
                </a:lnTo>
                <a:close/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73936" y="2117491"/>
            <a:ext cx="455930" cy="1224915"/>
          </a:xfrm>
          <a:custGeom>
            <a:avLst/>
            <a:gdLst/>
            <a:ahLst/>
            <a:cxnLst/>
            <a:rect l="l" t="t" r="r" b="b"/>
            <a:pathLst>
              <a:path w="455930" h="1224914">
                <a:moveTo>
                  <a:pt x="309782" y="0"/>
                </a:moveTo>
                <a:lnTo>
                  <a:pt x="10608" y="1105992"/>
                </a:lnTo>
                <a:lnTo>
                  <a:pt x="4748" y="1131133"/>
                </a:lnTo>
                <a:lnTo>
                  <a:pt x="1197" y="1154809"/>
                </a:lnTo>
                <a:lnTo>
                  <a:pt x="0" y="1176692"/>
                </a:lnTo>
                <a:lnTo>
                  <a:pt x="1197" y="1196454"/>
                </a:lnTo>
                <a:lnTo>
                  <a:pt x="10051" y="1210752"/>
                </a:lnTo>
                <a:lnTo>
                  <a:pt x="20874" y="1220384"/>
                </a:lnTo>
                <a:lnTo>
                  <a:pt x="33296" y="1224543"/>
                </a:lnTo>
                <a:lnTo>
                  <a:pt x="46943" y="1222425"/>
                </a:lnTo>
                <a:lnTo>
                  <a:pt x="74369" y="1186839"/>
                </a:lnTo>
                <a:lnTo>
                  <a:pt x="87761" y="1151151"/>
                </a:lnTo>
                <a:lnTo>
                  <a:pt x="107961" y="1089955"/>
                </a:lnTo>
                <a:lnTo>
                  <a:pt x="137483" y="999714"/>
                </a:lnTo>
                <a:lnTo>
                  <a:pt x="281975" y="555140"/>
                </a:lnTo>
                <a:lnTo>
                  <a:pt x="455883" y="18122"/>
                </a:lnTo>
                <a:lnTo>
                  <a:pt x="3097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73936" y="2117491"/>
            <a:ext cx="455930" cy="1224915"/>
          </a:xfrm>
          <a:custGeom>
            <a:avLst/>
            <a:gdLst/>
            <a:ahLst/>
            <a:cxnLst/>
            <a:rect l="l" t="t" r="r" b="b"/>
            <a:pathLst>
              <a:path w="455930" h="1224914">
                <a:moveTo>
                  <a:pt x="1197" y="1196454"/>
                </a:moveTo>
                <a:lnTo>
                  <a:pt x="10051" y="1210752"/>
                </a:lnTo>
                <a:lnTo>
                  <a:pt x="20874" y="1220384"/>
                </a:lnTo>
                <a:lnTo>
                  <a:pt x="33296" y="1224543"/>
                </a:lnTo>
                <a:lnTo>
                  <a:pt x="46943" y="1222425"/>
                </a:lnTo>
                <a:lnTo>
                  <a:pt x="74369" y="1186839"/>
                </a:lnTo>
                <a:lnTo>
                  <a:pt x="87761" y="1151151"/>
                </a:lnTo>
                <a:lnTo>
                  <a:pt x="107961" y="1089955"/>
                </a:lnTo>
                <a:lnTo>
                  <a:pt x="121696" y="1048032"/>
                </a:lnTo>
                <a:lnTo>
                  <a:pt x="137483" y="999714"/>
                </a:lnTo>
                <a:lnTo>
                  <a:pt x="155041" y="945865"/>
                </a:lnTo>
                <a:lnTo>
                  <a:pt x="174093" y="887353"/>
                </a:lnTo>
                <a:lnTo>
                  <a:pt x="194359" y="825043"/>
                </a:lnTo>
                <a:lnTo>
                  <a:pt x="215559" y="759801"/>
                </a:lnTo>
                <a:lnTo>
                  <a:pt x="237414" y="692492"/>
                </a:lnTo>
                <a:lnTo>
                  <a:pt x="259646" y="623983"/>
                </a:lnTo>
                <a:lnTo>
                  <a:pt x="281975" y="555140"/>
                </a:lnTo>
                <a:lnTo>
                  <a:pt x="304122" y="486829"/>
                </a:lnTo>
                <a:lnTo>
                  <a:pt x="325808" y="419914"/>
                </a:lnTo>
                <a:lnTo>
                  <a:pt x="346753" y="355263"/>
                </a:lnTo>
                <a:lnTo>
                  <a:pt x="366679" y="293742"/>
                </a:lnTo>
                <a:lnTo>
                  <a:pt x="385306" y="236215"/>
                </a:lnTo>
                <a:lnTo>
                  <a:pt x="402356" y="183549"/>
                </a:lnTo>
                <a:lnTo>
                  <a:pt x="417548" y="136610"/>
                </a:lnTo>
                <a:lnTo>
                  <a:pt x="430604" y="96263"/>
                </a:lnTo>
                <a:lnTo>
                  <a:pt x="449191" y="38812"/>
                </a:lnTo>
                <a:lnTo>
                  <a:pt x="455883" y="18122"/>
                </a:lnTo>
                <a:lnTo>
                  <a:pt x="309782" y="0"/>
                </a:lnTo>
                <a:lnTo>
                  <a:pt x="299776" y="37006"/>
                </a:lnTo>
                <a:lnTo>
                  <a:pt x="288364" y="79214"/>
                </a:lnTo>
                <a:lnTo>
                  <a:pt x="275706" y="126025"/>
                </a:lnTo>
                <a:lnTo>
                  <a:pt x="261966" y="176840"/>
                </a:lnTo>
                <a:lnTo>
                  <a:pt x="247305" y="231059"/>
                </a:lnTo>
                <a:lnTo>
                  <a:pt x="231885" y="288083"/>
                </a:lnTo>
                <a:lnTo>
                  <a:pt x="215868" y="347313"/>
                </a:lnTo>
                <a:lnTo>
                  <a:pt x="199416" y="408149"/>
                </a:lnTo>
                <a:lnTo>
                  <a:pt x="182692" y="469993"/>
                </a:lnTo>
                <a:lnTo>
                  <a:pt x="165856" y="532244"/>
                </a:lnTo>
                <a:lnTo>
                  <a:pt x="149072" y="594305"/>
                </a:lnTo>
                <a:lnTo>
                  <a:pt x="132501" y="655575"/>
                </a:lnTo>
                <a:lnTo>
                  <a:pt x="116304" y="715455"/>
                </a:lnTo>
                <a:lnTo>
                  <a:pt x="100645" y="773347"/>
                </a:lnTo>
                <a:lnTo>
                  <a:pt x="85685" y="828650"/>
                </a:lnTo>
                <a:lnTo>
                  <a:pt x="71586" y="880766"/>
                </a:lnTo>
                <a:lnTo>
                  <a:pt x="58510" y="929095"/>
                </a:lnTo>
                <a:lnTo>
                  <a:pt x="46619" y="973038"/>
                </a:lnTo>
                <a:lnTo>
                  <a:pt x="36075" y="1011996"/>
                </a:lnTo>
                <a:lnTo>
                  <a:pt x="19675" y="1072560"/>
                </a:lnTo>
                <a:lnTo>
                  <a:pt x="10608" y="1105992"/>
                </a:lnTo>
                <a:lnTo>
                  <a:pt x="4748" y="1131133"/>
                </a:lnTo>
                <a:lnTo>
                  <a:pt x="1197" y="1154809"/>
                </a:lnTo>
                <a:lnTo>
                  <a:pt x="0" y="1176692"/>
                </a:lnTo>
                <a:lnTo>
                  <a:pt x="1197" y="1196454"/>
                </a:lnTo>
                <a:close/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73879" y="2096632"/>
            <a:ext cx="438150" cy="1221740"/>
          </a:xfrm>
          <a:custGeom>
            <a:avLst/>
            <a:gdLst/>
            <a:ahLst/>
            <a:cxnLst/>
            <a:rect l="l" t="t" r="r" b="b"/>
            <a:pathLst>
              <a:path w="438150" h="1221739">
                <a:moveTo>
                  <a:pt x="315407" y="0"/>
                </a:moveTo>
                <a:lnTo>
                  <a:pt x="10670" y="1126807"/>
                </a:lnTo>
                <a:lnTo>
                  <a:pt x="4845" y="1151783"/>
                </a:lnTo>
                <a:lnTo>
                  <a:pt x="1271" y="1175445"/>
                </a:lnTo>
                <a:lnTo>
                  <a:pt x="0" y="1197359"/>
                </a:lnTo>
                <a:lnTo>
                  <a:pt x="1082" y="1217091"/>
                </a:lnTo>
                <a:lnTo>
                  <a:pt x="7474" y="1220247"/>
                </a:lnTo>
                <a:lnTo>
                  <a:pt x="14315" y="1221744"/>
                </a:lnTo>
                <a:lnTo>
                  <a:pt x="21510" y="1221515"/>
                </a:lnTo>
                <a:lnTo>
                  <a:pt x="56374" y="1183907"/>
                </a:lnTo>
                <a:lnTo>
                  <a:pt x="69764" y="1148217"/>
                </a:lnTo>
                <a:lnTo>
                  <a:pt x="89961" y="1087022"/>
                </a:lnTo>
                <a:lnTo>
                  <a:pt x="119479" y="996781"/>
                </a:lnTo>
                <a:lnTo>
                  <a:pt x="286090" y="483902"/>
                </a:lnTo>
                <a:lnTo>
                  <a:pt x="437822" y="15201"/>
                </a:lnTo>
                <a:lnTo>
                  <a:pt x="3154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73879" y="2096632"/>
            <a:ext cx="438150" cy="1221740"/>
          </a:xfrm>
          <a:custGeom>
            <a:avLst/>
            <a:gdLst/>
            <a:ahLst/>
            <a:cxnLst/>
            <a:rect l="l" t="t" r="r" b="b"/>
            <a:pathLst>
              <a:path w="438150" h="1221739">
                <a:moveTo>
                  <a:pt x="1082" y="1217091"/>
                </a:moveTo>
                <a:lnTo>
                  <a:pt x="7474" y="1220247"/>
                </a:lnTo>
                <a:lnTo>
                  <a:pt x="14315" y="1221744"/>
                </a:lnTo>
                <a:lnTo>
                  <a:pt x="21510" y="1221515"/>
                </a:lnTo>
                <a:lnTo>
                  <a:pt x="56374" y="1183907"/>
                </a:lnTo>
                <a:lnTo>
                  <a:pt x="69764" y="1148217"/>
                </a:lnTo>
                <a:lnTo>
                  <a:pt x="89961" y="1087022"/>
                </a:lnTo>
                <a:lnTo>
                  <a:pt x="103695" y="1045099"/>
                </a:lnTo>
                <a:lnTo>
                  <a:pt x="119479" y="996781"/>
                </a:lnTo>
                <a:lnTo>
                  <a:pt x="137035" y="942933"/>
                </a:lnTo>
                <a:lnTo>
                  <a:pt x="156083" y="884422"/>
                </a:lnTo>
                <a:lnTo>
                  <a:pt x="176345" y="822112"/>
                </a:lnTo>
                <a:lnTo>
                  <a:pt x="197542" y="756871"/>
                </a:lnTo>
                <a:lnTo>
                  <a:pt x="219394" y="689563"/>
                </a:lnTo>
                <a:lnTo>
                  <a:pt x="241622" y="621055"/>
                </a:lnTo>
                <a:lnTo>
                  <a:pt x="263947" y="552213"/>
                </a:lnTo>
                <a:lnTo>
                  <a:pt x="286090" y="483902"/>
                </a:lnTo>
                <a:lnTo>
                  <a:pt x="307771" y="416989"/>
                </a:lnTo>
                <a:lnTo>
                  <a:pt x="328713" y="352338"/>
                </a:lnTo>
                <a:lnTo>
                  <a:pt x="348635" y="290817"/>
                </a:lnTo>
                <a:lnTo>
                  <a:pt x="367259" y="233291"/>
                </a:lnTo>
                <a:lnTo>
                  <a:pt x="384305" y="180626"/>
                </a:lnTo>
                <a:lnTo>
                  <a:pt x="399495" y="133687"/>
                </a:lnTo>
                <a:lnTo>
                  <a:pt x="412548" y="93341"/>
                </a:lnTo>
                <a:lnTo>
                  <a:pt x="431132" y="35891"/>
                </a:lnTo>
                <a:lnTo>
                  <a:pt x="437822" y="15201"/>
                </a:lnTo>
                <a:lnTo>
                  <a:pt x="315407" y="0"/>
                </a:lnTo>
                <a:lnTo>
                  <a:pt x="306118" y="34359"/>
                </a:lnTo>
                <a:lnTo>
                  <a:pt x="295237" y="74606"/>
                </a:lnTo>
                <a:lnTo>
                  <a:pt x="282940" y="120088"/>
                </a:lnTo>
                <a:lnTo>
                  <a:pt x="269404" y="170156"/>
                </a:lnTo>
                <a:lnTo>
                  <a:pt x="254804" y="224158"/>
                </a:lnTo>
                <a:lnTo>
                  <a:pt x="239317" y="281443"/>
                </a:lnTo>
                <a:lnTo>
                  <a:pt x="223117" y="341360"/>
                </a:lnTo>
                <a:lnTo>
                  <a:pt x="206382" y="403259"/>
                </a:lnTo>
                <a:lnTo>
                  <a:pt x="189286" y="466487"/>
                </a:lnTo>
                <a:lnTo>
                  <a:pt x="172007" y="530395"/>
                </a:lnTo>
                <a:lnTo>
                  <a:pt x="154719" y="594331"/>
                </a:lnTo>
                <a:lnTo>
                  <a:pt x="137599" y="657644"/>
                </a:lnTo>
                <a:lnTo>
                  <a:pt x="120823" y="719684"/>
                </a:lnTo>
                <a:lnTo>
                  <a:pt x="104566" y="779799"/>
                </a:lnTo>
                <a:lnTo>
                  <a:pt x="89006" y="837338"/>
                </a:lnTo>
                <a:lnTo>
                  <a:pt x="74316" y="891650"/>
                </a:lnTo>
                <a:lnTo>
                  <a:pt x="60674" y="942085"/>
                </a:lnTo>
                <a:lnTo>
                  <a:pt x="48256" y="987991"/>
                </a:lnTo>
                <a:lnTo>
                  <a:pt x="37236" y="1028718"/>
                </a:lnTo>
                <a:lnTo>
                  <a:pt x="20099" y="1092027"/>
                </a:lnTo>
                <a:lnTo>
                  <a:pt x="10670" y="1126807"/>
                </a:lnTo>
                <a:lnTo>
                  <a:pt x="4845" y="1151783"/>
                </a:lnTo>
                <a:lnTo>
                  <a:pt x="1271" y="1175445"/>
                </a:lnTo>
                <a:lnTo>
                  <a:pt x="0" y="1197359"/>
                </a:lnTo>
                <a:lnTo>
                  <a:pt x="1082" y="1217091"/>
                </a:lnTo>
                <a:close/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73933" y="2078233"/>
            <a:ext cx="420370" cy="1218565"/>
          </a:xfrm>
          <a:custGeom>
            <a:avLst/>
            <a:gdLst/>
            <a:ahLst/>
            <a:cxnLst/>
            <a:rect l="l" t="t" r="r" b="b"/>
            <a:pathLst>
              <a:path w="420369" h="1218564">
                <a:moveTo>
                  <a:pt x="320243" y="0"/>
                </a:moveTo>
                <a:lnTo>
                  <a:pt x="10565" y="1145361"/>
                </a:lnTo>
                <a:lnTo>
                  <a:pt x="2508" y="1183651"/>
                </a:lnTo>
                <a:lnTo>
                  <a:pt x="0" y="1218336"/>
                </a:lnTo>
                <a:lnTo>
                  <a:pt x="3543" y="1218247"/>
                </a:lnTo>
                <a:lnTo>
                  <a:pt x="38586" y="1181055"/>
                </a:lnTo>
                <a:lnTo>
                  <a:pt x="52039" y="1145146"/>
                </a:lnTo>
                <a:lnTo>
                  <a:pt x="72162" y="1084169"/>
                </a:lnTo>
                <a:lnTo>
                  <a:pt x="101675" y="993932"/>
                </a:lnTo>
                <a:lnTo>
                  <a:pt x="268251" y="481063"/>
                </a:lnTo>
                <a:lnTo>
                  <a:pt x="419950" y="12369"/>
                </a:lnTo>
                <a:lnTo>
                  <a:pt x="320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73933" y="2078233"/>
            <a:ext cx="420370" cy="1218565"/>
          </a:xfrm>
          <a:custGeom>
            <a:avLst/>
            <a:gdLst/>
            <a:ahLst/>
            <a:cxnLst/>
            <a:rect l="l" t="t" r="r" b="b"/>
            <a:pathLst>
              <a:path w="420369" h="1218564">
                <a:moveTo>
                  <a:pt x="0" y="1218336"/>
                </a:moveTo>
                <a:lnTo>
                  <a:pt x="38586" y="1181055"/>
                </a:lnTo>
                <a:lnTo>
                  <a:pt x="51968" y="1145361"/>
                </a:lnTo>
                <a:lnTo>
                  <a:pt x="72162" y="1084169"/>
                </a:lnTo>
                <a:lnTo>
                  <a:pt x="85893" y="1042248"/>
                </a:lnTo>
                <a:lnTo>
                  <a:pt x="101675" y="993932"/>
                </a:lnTo>
                <a:lnTo>
                  <a:pt x="119227" y="940085"/>
                </a:lnTo>
                <a:lnTo>
                  <a:pt x="138272" y="881575"/>
                </a:lnTo>
                <a:lnTo>
                  <a:pt x="158530" y="819267"/>
                </a:lnTo>
                <a:lnTo>
                  <a:pt x="179722" y="754027"/>
                </a:lnTo>
                <a:lnTo>
                  <a:pt x="201569" y="686721"/>
                </a:lnTo>
                <a:lnTo>
                  <a:pt x="223792" y="618214"/>
                </a:lnTo>
                <a:lnTo>
                  <a:pt x="246113" y="549373"/>
                </a:lnTo>
                <a:lnTo>
                  <a:pt x="268251" y="481063"/>
                </a:lnTo>
                <a:lnTo>
                  <a:pt x="289928" y="414151"/>
                </a:lnTo>
                <a:lnTo>
                  <a:pt x="310865" y="349502"/>
                </a:lnTo>
                <a:lnTo>
                  <a:pt x="330783" y="287981"/>
                </a:lnTo>
                <a:lnTo>
                  <a:pt x="349403" y="230456"/>
                </a:lnTo>
                <a:lnTo>
                  <a:pt x="366445" y="177792"/>
                </a:lnTo>
                <a:lnTo>
                  <a:pt x="381631" y="130854"/>
                </a:lnTo>
                <a:lnTo>
                  <a:pt x="394682" y="90508"/>
                </a:lnTo>
                <a:lnTo>
                  <a:pt x="413261" y="33059"/>
                </a:lnTo>
                <a:lnTo>
                  <a:pt x="419950" y="12369"/>
                </a:lnTo>
                <a:lnTo>
                  <a:pt x="320243" y="0"/>
                </a:lnTo>
                <a:lnTo>
                  <a:pt x="311779" y="31315"/>
                </a:lnTo>
                <a:lnTo>
                  <a:pt x="301528" y="69246"/>
                </a:lnTo>
                <a:lnTo>
                  <a:pt x="289679" y="113086"/>
                </a:lnTo>
                <a:lnTo>
                  <a:pt x="276423" y="162131"/>
                </a:lnTo>
                <a:lnTo>
                  <a:pt x="261951" y="215676"/>
                </a:lnTo>
                <a:lnTo>
                  <a:pt x="246452" y="273016"/>
                </a:lnTo>
                <a:lnTo>
                  <a:pt x="230118" y="333445"/>
                </a:lnTo>
                <a:lnTo>
                  <a:pt x="213140" y="396258"/>
                </a:lnTo>
                <a:lnTo>
                  <a:pt x="195706" y="460751"/>
                </a:lnTo>
                <a:lnTo>
                  <a:pt x="178009" y="526218"/>
                </a:lnTo>
                <a:lnTo>
                  <a:pt x="160238" y="591954"/>
                </a:lnTo>
                <a:lnTo>
                  <a:pt x="142585" y="657255"/>
                </a:lnTo>
                <a:lnTo>
                  <a:pt x="125239" y="721414"/>
                </a:lnTo>
                <a:lnTo>
                  <a:pt x="108391" y="783728"/>
                </a:lnTo>
                <a:lnTo>
                  <a:pt x="92232" y="843491"/>
                </a:lnTo>
                <a:lnTo>
                  <a:pt x="76953" y="899997"/>
                </a:lnTo>
                <a:lnTo>
                  <a:pt x="62743" y="952542"/>
                </a:lnTo>
                <a:lnTo>
                  <a:pt x="49793" y="1000422"/>
                </a:lnTo>
                <a:lnTo>
                  <a:pt x="38294" y="1042929"/>
                </a:lnTo>
                <a:lnTo>
                  <a:pt x="20411" y="1109011"/>
                </a:lnTo>
                <a:lnTo>
                  <a:pt x="10617" y="1145146"/>
                </a:lnTo>
                <a:lnTo>
                  <a:pt x="5868" y="1164795"/>
                </a:lnTo>
                <a:lnTo>
                  <a:pt x="2508" y="1183651"/>
                </a:lnTo>
                <a:lnTo>
                  <a:pt x="548" y="1201551"/>
                </a:lnTo>
                <a:lnTo>
                  <a:pt x="0" y="1218336"/>
                </a:lnTo>
                <a:close/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77270" y="2059936"/>
            <a:ext cx="392430" cy="1196340"/>
          </a:xfrm>
          <a:custGeom>
            <a:avLst/>
            <a:gdLst/>
            <a:ahLst/>
            <a:cxnLst/>
            <a:rect l="l" t="t" r="r" b="b"/>
            <a:pathLst>
              <a:path w="392430" h="1196339">
                <a:moveTo>
                  <a:pt x="321716" y="0"/>
                </a:moveTo>
                <a:lnTo>
                  <a:pt x="7124" y="1163447"/>
                </a:lnTo>
                <a:lnTo>
                  <a:pt x="0" y="1196035"/>
                </a:lnTo>
                <a:lnTo>
                  <a:pt x="5141" y="1187872"/>
                </a:lnTo>
                <a:lnTo>
                  <a:pt x="24179" y="1141754"/>
                </a:lnTo>
                <a:lnTo>
                  <a:pt x="44371" y="1080561"/>
                </a:lnTo>
                <a:lnTo>
                  <a:pt x="73882" y="990322"/>
                </a:lnTo>
                <a:lnTo>
                  <a:pt x="218320" y="545753"/>
                </a:lnTo>
                <a:lnTo>
                  <a:pt x="392163" y="8737"/>
                </a:lnTo>
                <a:lnTo>
                  <a:pt x="3217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77270" y="2059936"/>
            <a:ext cx="392430" cy="1196340"/>
          </a:xfrm>
          <a:custGeom>
            <a:avLst/>
            <a:gdLst/>
            <a:ahLst/>
            <a:cxnLst/>
            <a:rect l="l" t="t" r="r" b="b"/>
            <a:pathLst>
              <a:path w="392430" h="1196339">
                <a:moveTo>
                  <a:pt x="7124" y="1163447"/>
                </a:moveTo>
                <a:lnTo>
                  <a:pt x="4973" y="1171778"/>
                </a:lnTo>
                <a:lnTo>
                  <a:pt x="3081" y="1179988"/>
                </a:lnTo>
                <a:lnTo>
                  <a:pt x="1429" y="1188075"/>
                </a:lnTo>
                <a:lnTo>
                  <a:pt x="0" y="1196035"/>
                </a:lnTo>
                <a:lnTo>
                  <a:pt x="5141" y="1187872"/>
                </a:lnTo>
                <a:lnTo>
                  <a:pt x="24179" y="1141754"/>
                </a:lnTo>
                <a:lnTo>
                  <a:pt x="44371" y="1080561"/>
                </a:lnTo>
                <a:lnTo>
                  <a:pt x="58101" y="1038639"/>
                </a:lnTo>
                <a:lnTo>
                  <a:pt x="73882" y="990322"/>
                </a:lnTo>
                <a:lnTo>
                  <a:pt x="91434" y="936474"/>
                </a:lnTo>
                <a:lnTo>
                  <a:pt x="110479" y="877963"/>
                </a:lnTo>
                <a:lnTo>
                  <a:pt x="130737" y="815654"/>
                </a:lnTo>
                <a:lnTo>
                  <a:pt x="151929" y="750412"/>
                </a:lnTo>
                <a:lnTo>
                  <a:pt x="173776" y="683104"/>
                </a:lnTo>
                <a:lnTo>
                  <a:pt x="196000" y="614596"/>
                </a:lnTo>
                <a:lnTo>
                  <a:pt x="218320" y="545753"/>
                </a:lnTo>
                <a:lnTo>
                  <a:pt x="240459" y="477442"/>
                </a:lnTo>
                <a:lnTo>
                  <a:pt x="262137" y="410528"/>
                </a:lnTo>
                <a:lnTo>
                  <a:pt x="283074" y="345877"/>
                </a:lnTo>
                <a:lnTo>
                  <a:pt x="302993" y="284356"/>
                </a:lnTo>
                <a:lnTo>
                  <a:pt x="321613" y="226829"/>
                </a:lnTo>
                <a:lnTo>
                  <a:pt x="338656" y="174163"/>
                </a:lnTo>
                <a:lnTo>
                  <a:pt x="353842" y="127224"/>
                </a:lnTo>
                <a:lnTo>
                  <a:pt x="366894" y="86878"/>
                </a:lnTo>
                <a:lnTo>
                  <a:pt x="385473" y="29427"/>
                </a:lnTo>
                <a:lnTo>
                  <a:pt x="392163" y="8737"/>
                </a:lnTo>
                <a:lnTo>
                  <a:pt x="321716" y="0"/>
                </a:lnTo>
                <a:lnTo>
                  <a:pt x="314781" y="25656"/>
                </a:lnTo>
                <a:lnTo>
                  <a:pt x="305958" y="58299"/>
                </a:lnTo>
                <a:lnTo>
                  <a:pt x="295430" y="97247"/>
                </a:lnTo>
                <a:lnTo>
                  <a:pt x="283383" y="141816"/>
                </a:lnTo>
                <a:lnTo>
                  <a:pt x="270000" y="191326"/>
                </a:lnTo>
                <a:lnTo>
                  <a:pt x="255466" y="245094"/>
                </a:lnTo>
                <a:lnTo>
                  <a:pt x="239965" y="302438"/>
                </a:lnTo>
                <a:lnTo>
                  <a:pt x="223682" y="362676"/>
                </a:lnTo>
                <a:lnTo>
                  <a:pt x="206800" y="425125"/>
                </a:lnTo>
                <a:lnTo>
                  <a:pt x="189505" y="489104"/>
                </a:lnTo>
                <a:lnTo>
                  <a:pt x="171980" y="553931"/>
                </a:lnTo>
                <a:lnTo>
                  <a:pt x="154409" y="618923"/>
                </a:lnTo>
                <a:lnTo>
                  <a:pt x="136978" y="683398"/>
                </a:lnTo>
                <a:lnTo>
                  <a:pt x="119870" y="746675"/>
                </a:lnTo>
                <a:lnTo>
                  <a:pt x="103270" y="808071"/>
                </a:lnTo>
                <a:lnTo>
                  <a:pt x="87361" y="866903"/>
                </a:lnTo>
                <a:lnTo>
                  <a:pt x="72329" y="922491"/>
                </a:lnTo>
                <a:lnTo>
                  <a:pt x="58358" y="974152"/>
                </a:lnTo>
                <a:lnTo>
                  <a:pt x="45632" y="1021203"/>
                </a:lnTo>
                <a:lnTo>
                  <a:pt x="34334" y="1062963"/>
                </a:lnTo>
                <a:lnTo>
                  <a:pt x="16765" y="1127880"/>
                </a:lnTo>
                <a:lnTo>
                  <a:pt x="10861" y="1149673"/>
                </a:lnTo>
                <a:lnTo>
                  <a:pt x="7124" y="1163447"/>
                </a:lnTo>
                <a:close/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81056" y="2043120"/>
            <a:ext cx="265430" cy="825500"/>
          </a:xfrm>
          <a:custGeom>
            <a:avLst/>
            <a:gdLst/>
            <a:ahLst/>
            <a:cxnLst/>
            <a:rect l="l" t="t" r="r" b="b"/>
            <a:pathLst>
              <a:path w="265430" h="825500">
                <a:moveTo>
                  <a:pt x="222465" y="0"/>
                </a:moveTo>
                <a:lnTo>
                  <a:pt x="0" y="824941"/>
                </a:lnTo>
                <a:lnTo>
                  <a:pt x="264934" y="5283"/>
                </a:lnTo>
                <a:lnTo>
                  <a:pt x="2224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81056" y="2043120"/>
            <a:ext cx="265430" cy="825500"/>
          </a:xfrm>
          <a:custGeom>
            <a:avLst/>
            <a:gdLst/>
            <a:ahLst/>
            <a:cxnLst/>
            <a:rect l="l" t="t" r="r" b="b"/>
            <a:pathLst>
              <a:path w="265430" h="825500">
                <a:moveTo>
                  <a:pt x="222465" y="0"/>
                </a:moveTo>
                <a:lnTo>
                  <a:pt x="211318" y="41344"/>
                </a:lnTo>
                <a:lnTo>
                  <a:pt x="193551" y="107236"/>
                </a:lnTo>
                <a:lnTo>
                  <a:pt x="182563" y="147989"/>
                </a:lnTo>
                <a:lnTo>
                  <a:pt x="170372" y="193201"/>
                </a:lnTo>
                <a:lnTo>
                  <a:pt x="157128" y="242314"/>
                </a:lnTo>
                <a:lnTo>
                  <a:pt x="142984" y="294768"/>
                </a:lnTo>
                <a:lnTo>
                  <a:pt x="128089" y="350004"/>
                </a:lnTo>
                <a:lnTo>
                  <a:pt x="112595" y="407462"/>
                </a:lnTo>
                <a:lnTo>
                  <a:pt x="96651" y="466584"/>
                </a:lnTo>
                <a:lnTo>
                  <a:pt x="80409" y="526811"/>
                </a:lnTo>
                <a:lnTo>
                  <a:pt x="64020" y="587583"/>
                </a:lnTo>
                <a:lnTo>
                  <a:pt x="47633" y="648341"/>
                </a:lnTo>
                <a:lnTo>
                  <a:pt x="31401" y="708526"/>
                </a:lnTo>
                <a:lnTo>
                  <a:pt x="15473" y="767579"/>
                </a:lnTo>
                <a:lnTo>
                  <a:pt x="0" y="824941"/>
                </a:lnTo>
                <a:lnTo>
                  <a:pt x="19963" y="763344"/>
                </a:lnTo>
                <a:lnTo>
                  <a:pt x="40585" y="699671"/>
                </a:lnTo>
                <a:lnTo>
                  <a:pt x="61624" y="634670"/>
                </a:lnTo>
                <a:lnTo>
                  <a:pt x="82839" y="569093"/>
                </a:lnTo>
                <a:lnTo>
                  <a:pt x="103989" y="503687"/>
                </a:lnTo>
                <a:lnTo>
                  <a:pt x="124833" y="439205"/>
                </a:lnTo>
                <a:lnTo>
                  <a:pt x="145129" y="376395"/>
                </a:lnTo>
                <a:lnTo>
                  <a:pt x="164637" y="316008"/>
                </a:lnTo>
                <a:lnTo>
                  <a:pt x="183115" y="258794"/>
                </a:lnTo>
                <a:lnTo>
                  <a:pt x="200322" y="205502"/>
                </a:lnTo>
                <a:lnTo>
                  <a:pt x="216017" y="156882"/>
                </a:lnTo>
                <a:lnTo>
                  <a:pt x="229959" y="113685"/>
                </a:lnTo>
                <a:lnTo>
                  <a:pt x="241907" y="76660"/>
                </a:lnTo>
                <a:lnTo>
                  <a:pt x="258856" y="24127"/>
                </a:lnTo>
                <a:lnTo>
                  <a:pt x="264934" y="5283"/>
                </a:lnTo>
                <a:lnTo>
                  <a:pt x="222465" y="0"/>
                </a:lnTo>
                <a:close/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0912" y="2114577"/>
            <a:ext cx="1961514" cy="240029"/>
          </a:xfrm>
          <a:custGeom>
            <a:avLst/>
            <a:gdLst/>
            <a:ahLst/>
            <a:cxnLst/>
            <a:rect l="l" t="t" r="r" b="b"/>
            <a:pathLst>
              <a:path w="1961514" h="240030">
                <a:moveTo>
                  <a:pt x="1961235" y="239712"/>
                </a:moveTo>
                <a:lnTo>
                  <a:pt x="0" y="0"/>
                </a:lnTo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 rot="420000">
            <a:off x="803927" y="1957694"/>
            <a:ext cx="1652922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800" spc="15" dirty="0">
                <a:latin typeface="Verdana"/>
                <a:cs typeface="Verdana"/>
              </a:rPr>
              <a:t>Подойдут ли вашей компании</a:t>
            </a:r>
            <a:endParaRPr sz="800" dirty="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 rot="420000">
            <a:off x="772945" y="2056969"/>
            <a:ext cx="1571186" cy="102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05"/>
              </a:lnSpc>
            </a:pPr>
            <a:r>
              <a:rPr lang="ru-RU" sz="800" dirty="0">
                <a:latin typeface="Verdana"/>
                <a:cs typeface="Verdana"/>
              </a:rPr>
              <a:t>неограниченные отпуска?</a:t>
            </a:r>
            <a:endParaRPr sz="800" dirty="0">
              <a:latin typeface="Verdana"/>
              <a:cs typeface="Verdan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200536" y="2380139"/>
            <a:ext cx="235585" cy="967105"/>
          </a:xfrm>
          <a:custGeom>
            <a:avLst/>
            <a:gdLst/>
            <a:ahLst/>
            <a:cxnLst/>
            <a:rect l="l" t="t" r="r" b="b"/>
            <a:pathLst>
              <a:path w="235585" h="967104">
                <a:moveTo>
                  <a:pt x="20361" y="967003"/>
                </a:moveTo>
                <a:lnTo>
                  <a:pt x="6151" y="946704"/>
                </a:lnTo>
                <a:lnTo>
                  <a:pt x="0" y="916008"/>
                </a:lnTo>
                <a:lnTo>
                  <a:pt x="1530" y="877465"/>
                </a:lnTo>
                <a:lnTo>
                  <a:pt x="10366" y="833628"/>
                </a:lnTo>
                <a:lnTo>
                  <a:pt x="16186" y="812105"/>
                </a:lnTo>
                <a:lnTo>
                  <a:pt x="25253" y="778511"/>
                </a:lnTo>
                <a:lnTo>
                  <a:pt x="37104" y="734571"/>
                </a:lnTo>
                <a:lnTo>
                  <a:pt x="51274" y="682012"/>
                </a:lnTo>
                <a:lnTo>
                  <a:pt x="67297" y="622560"/>
                </a:lnTo>
                <a:lnTo>
                  <a:pt x="84709" y="557943"/>
                </a:lnTo>
                <a:lnTo>
                  <a:pt x="103045" y="489886"/>
                </a:lnTo>
                <a:lnTo>
                  <a:pt x="121840" y="420116"/>
                </a:lnTo>
                <a:lnTo>
                  <a:pt x="140631" y="350360"/>
                </a:lnTo>
                <a:lnTo>
                  <a:pt x="158951" y="282345"/>
                </a:lnTo>
                <a:lnTo>
                  <a:pt x="176336" y="217796"/>
                </a:lnTo>
                <a:lnTo>
                  <a:pt x="192322" y="158441"/>
                </a:lnTo>
                <a:lnTo>
                  <a:pt x="206443" y="106006"/>
                </a:lnTo>
                <a:lnTo>
                  <a:pt x="218236" y="62218"/>
                </a:lnTo>
                <a:lnTo>
                  <a:pt x="232974" y="7488"/>
                </a:lnTo>
                <a:lnTo>
                  <a:pt x="234991" y="0"/>
                </a:lnTo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851434" y="2336308"/>
            <a:ext cx="235585" cy="967105"/>
          </a:xfrm>
          <a:custGeom>
            <a:avLst/>
            <a:gdLst/>
            <a:ahLst/>
            <a:cxnLst/>
            <a:rect l="l" t="t" r="r" b="b"/>
            <a:pathLst>
              <a:path w="235585" h="967104">
                <a:moveTo>
                  <a:pt x="20361" y="967003"/>
                </a:moveTo>
                <a:lnTo>
                  <a:pt x="6151" y="946704"/>
                </a:lnTo>
                <a:lnTo>
                  <a:pt x="0" y="916008"/>
                </a:lnTo>
                <a:lnTo>
                  <a:pt x="1530" y="877465"/>
                </a:lnTo>
                <a:lnTo>
                  <a:pt x="10366" y="833628"/>
                </a:lnTo>
                <a:lnTo>
                  <a:pt x="16186" y="812105"/>
                </a:lnTo>
                <a:lnTo>
                  <a:pt x="25253" y="778511"/>
                </a:lnTo>
                <a:lnTo>
                  <a:pt x="37104" y="734571"/>
                </a:lnTo>
                <a:lnTo>
                  <a:pt x="51274" y="682012"/>
                </a:lnTo>
                <a:lnTo>
                  <a:pt x="67297" y="622560"/>
                </a:lnTo>
                <a:lnTo>
                  <a:pt x="84709" y="557943"/>
                </a:lnTo>
                <a:lnTo>
                  <a:pt x="103045" y="489886"/>
                </a:lnTo>
                <a:lnTo>
                  <a:pt x="121840" y="420116"/>
                </a:lnTo>
                <a:lnTo>
                  <a:pt x="140631" y="350360"/>
                </a:lnTo>
                <a:lnTo>
                  <a:pt x="158951" y="282345"/>
                </a:lnTo>
                <a:lnTo>
                  <a:pt x="176336" y="217796"/>
                </a:lnTo>
                <a:lnTo>
                  <a:pt x="192322" y="158441"/>
                </a:lnTo>
                <a:lnTo>
                  <a:pt x="206443" y="106006"/>
                </a:lnTo>
                <a:lnTo>
                  <a:pt x="218236" y="62218"/>
                </a:lnTo>
                <a:lnTo>
                  <a:pt x="232974" y="7488"/>
                </a:lnTo>
                <a:lnTo>
                  <a:pt x="234991" y="0"/>
                </a:lnTo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02331" y="2292476"/>
            <a:ext cx="235585" cy="967105"/>
          </a:xfrm>
          <a:custGeom>
            <a:avLst/>
            <a:gdLst/>
            <a:ahLst/>
            <a:cxnLst/>
            <a:rect l="l" t="t" r="r" b="b"/>
            <a:pathLst>
              <a:path w="235585" h="967104">
                <a:moveTo>
                  <a:pt x="20361" y="967003"/>
                </a:moveTo>
                <a:lnTo>
                  <a:pt x="6151" y="946704"/>
                </a:lnTo>
                <a:lnTo>
                  <a:pt x="0" y="916008"/>
                </a:lnTo>
                <a:lnTo>
                  <a:pt x="1530" y="877465"/>
                </a:lnTo>
                <a:lnTo>
                  <a:pt x="10366" y="833628"/>
                </a:lnTo>
                <a:lnTo>
                  <a:pt x="16186" y="812105"/>
                </a:lnTo>
                <a:lnTo>
                  <a:pt x="25253" y="778511"/>
                </a:lnTo>
                <a:lnTo>
                  <a:pt x="37104" y="734571"/>
                </a:lnTo>
                <a:lnTo>
                  <a:pt x="51274" y="682012"/>
                </a:lnTo>
                <a:lnTo>
                  <a:pt x="67297" y="622560"/>
                </a:lnTo>
                <a:lnTo>
                  <a:pt x="84709" y="557943"/>
                </a:lnTo>
                <a:lnTo>
                  <a:pt x="103045" y="489886"/>
                </a:lnTo>
                <a:lnTo>
                  <a:pt x="121840" y="420116"/>
                </a:lnTo>
                <a:lnTo>
                  <a:pt x="140631" y="350360"/>
                </a:lnTo>
                <a:lnTo>
                  <a:pt x="158951" y="282345"/>
                </a:lnTo>
                <a:lnTo>
                  <a:pt x="176336" y="217796"/>
                </a:lnTo>
                <a:lnTo>
                  <a:pt x="192322" y="158441"/>
                </a:lnTo>
                <a:lnTo>
                  <a:pt x="206443" y="106006"/>
                </a:lnTo>
                <a:lnTo>
                  <a:pt x="218236" y="62218"/>
                </a:lnTo>
                <a:lnTo>
                  <a:pt x="232974" y="7488"/>
                </a:lnTo>
                <a:lnTo>
                  <a:pt x="234991" y="0"/>
                </a:lnTo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53229" y="2248645"/>
            <a:ext cx="235585" cy="967105"/>
          </a:xfrm>
          <a:custGeom>
            <a:avLst/>
            <a:gdLst/>
            <a:ahLst/>
            <a:cxnLst/>
            <a:rect l="l" t="t" r="r" b="b"/>
            <a:pathLst>
              <a:path w="235584" h="967105">
                <a:moveTo>
                  <a:pt x="20361" y="967003"/>
                </a:moveTo>
                <a:lnTo>
                  <a:pt x="6151" y="946704"/>
                </a:lnTo>
                <a:lnTo>
                  <a:pt x="0" y="916008"/>
                </a:lnTo>
                <a:lnTo>
                  <a:pt x="1530" y="877465"/>
                </a:lnTo>
                <a:lnTo>
                  <a:pt x="10366" y="833628"/>
                </a:lnTo>
                <a:lnTo>
                  <a:pt x="16186" y="812105"/>
                </a:lnTo>
                <a:lnTo>
                  <a:pt x="25253" y="778511"/>
                </a:lnTo>
                <a:lnTo>
                  <a:pt x="37104" y="734571"/>
                </a:lnTo>
                <a:lnTo>
                  <a:pt x="51274" y="682012"/>
                </a:lnTo>
                <a:lnTo>
                  <a:pt x="67297" y="622560"/>
                </a:lnTo>
                <a:lnTo>
                  <a:pt x="84709" y="557943"/>
                </a:lnTo>
                <a:lnTo>
                  <a:pt x="103045" y="489886"/>
                </a:lnTo>
                <a:lnTo>
                  <a:pt x="121840" y="420116"/>
                </a:lnTo>
                <a:lnTo>
                  <a:pt x="140631" y="350360"/>
                </a:lnTo>
                <a:lnTo>
                  <a:pt x="158951" y="282345"/>
                </a:lnTo>
                <a:lnTo>
                  <a:pt x="176336" y="217796"/>
                </a:lnTo>
                <a:lnTo>
                  <a:pt x="192322" y="158441"/>
                </a:lnTo>
                <a:lnTo>
                  <a:pt x="206443" y="106006"/>
                </a:lnTo>
                <a:lnTo>
                  <a:pt x="218236" y="62218"/>
                </a:lnTo>
                <a:lnTo>
                  <a:pt x="232974" y="7488"/>
                </a:lnTo>
                <a:lnTo>
                  <a:pt x="234991" y="0"/>
                </a:lnTo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04127" y="2204814"/>
            <a:ext cx="235585" cy="967105"/>
          </a:xfrm>
          <a:custGeom>
            <a:avLst/>
            <a:gdLst/>
            <a:ahLst/>
            <a:cxnLst/>
            <a:rect l="l" t="t" r="r" b="b"/>
            <a:pathLst>
              <a:path w="235584" h="967105">
                <a:moveTo>
                  <a:pt x="20361" y="967003"/>
                </a:moveTo>
                <a:lnTo>
                  <a:pt x="6151" y="946704"/>
                </a:lnTo>
                <a:lnTo>
                  <a:pt x="0" y="916008"/>
                </a:lnTo>
                <a:lnTo>
                  <a:pt x="1530" y="877465"/>
                </a:lnTo>
                <a:lnTo>
                  <a:pt x="10366" y="833628"/>
                </a:lnTo>
                <a:lnTo>
                  <a:pt x="16186" y="812105"/>
                </a:lnTo>
                <a:lnTo>
                  <a:pt x="25253" y="778511"/>
                </a:lnTo>
                <a:lnTo>
                  <a:pt x="37104" y="734571"/>
                </a:lnTo>
                <a:lnTo>
                  <a:pt x="51274" y="682012"/>
                </a:lnTo>
                <a:lnTo>
                  <a:pt x="67297" y="622560"/>
                </a:lnTo>
                <a:lnTo>
                  <a:pt x="84709" y="557943"/>
                </a:lnTo>
                <a:lnTo>
                  <a:pt x="103045" y="489886"/>
                </a:lnTo>
                <a:lnTo>
                  <a:pt x="121840" y="420116"/>
                </a:lnTo>
                <a:lnTo>
                  <a:pt x="140631" y="350360"/>
                </a:lnTo>
                <a:lnTo>
                  <a:pt x="158951" y="282345"/>
                </a:lnTo>
                <a:lnTo>
                  <a:pt x="176336" y="217796"/>
                </a:lnTo>
                <a:lnTo>
                  <a:pt x="192322" y="158441"/>
                </a:lnTo>
                <a:lnTo>
                  <a:pt x="206443" y="106006"/>
                </a:lnTo>
                <a:lnTo>
                  <a:pt x="218236" y="62218"/>
                </a:lnTo>
                <a:lnTo>
                  <a:pt x="232974" y="7488"/>
                </a:lnTo>
                <a:lnTo>
                  <a:pt x="234991" y="0"/>
                </a:lnTo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33927" y="2212967"/>
            <a:ext cx="251460" cy="0"/>
          </a:xfrm>
          <a:custGeom>
            <a:avLst/>
            <a:gdLst/>
            <a:ahLst/>
            <a:cxnLst/>
            <a:rect l="l" t="t" r="r" b="b"/>
            <a:pathLst>
              <a:path w="251459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33927" y="2184539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59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15939" y="2279496"/>
            <a:ext cx="251460" cy="0"/>
          </a:xfrm>
          <a:custGeom>
            <a:avLst/>
            <a:gdLst/>
            <a:ahLst/>
            <a:cxnLst/>
            <a:rect l="l" t="t" r="r" b="b"/>
            <a:pathLst>
              <a:path w="251459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15939" y="2251068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59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7951" y="2346025"/>
            <a:ext cx="251460" cy="0"/>
          </a:xfrm>
          <a:custGeom>
            <a:avLst/>
            <a:gdLst/>
            <a:ahLst/>
            <a:cxnLst/>
            <a:rect l="l" t="t" r="r" b="b"/>
            <a:pathLst>
              <a:path w="251459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97951" y="2317596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59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79962" y="2412554"/>
            <a:ext cx="251460" cy="0"/>
          </a:xfrm>
          <a:custGeom>
            <a:avLst/>
            <a:gdLst/>
            <a:ahLst/>
            <a:cxnLst/>
            <a:rect l="l" t="t" r="r" b="b"/>
            <a:pathLst>
              <a:path w="251459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79962" y="2384126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59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1973" y="2479083"/>
            <a:ext cx="251460" cy="0"/>
          </a:xfrm>
          <a:custGeom>
            <a:avLst/>
            <a:gdLst/>
            <a:ahLst/>
            <a:cxnLst/>
            <a:rect l="l" t="t" r="r" b="b"/>
            <a:pathLst>
              <a:path w="251459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61973" y="2450655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59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43985" y="2545613"/>
            <a:ext cx="251460" cy="0"/>
          </a:xfrm>
          <a:custGeom>
            <a:avLst/>
            <a:gdLst/>
            <a:ahLst/>
            <a:cxnLst/>
            <a:rect l="l" t="t" r="r" b="b"/>
            <a:pathLst>
              <a:path w="251459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43985" y="2517184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59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25997" y="2612141"/>
            <a:ext cx="251460" cy="0"/>
          </a:xfrm>
          <a:custGeom>
            <a:avLst/>
            <a:gdLst/>
            <a:ahLst/>
            <a:cxnLst/>
            <a:rect l="l" t="t" r="r" b="b"/>
            <a:pathLst>
              <a:path w="251459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5997" y="2583713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59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08009" y="2678670"/>
            <a:ext cx="251460" cy="0"/>
          </a:xfrm>
          <a:custGeom>
            <a:avLst/>
            <a:gdLst/>
            <a:ahLst/>
            <a:cxnLst/>
            <a:rect l="l" t="t" r="r" b="b"/>
            <a:pathLst>
              <a:path w="251459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08009" y="2650242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59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72031" y="2811728"/>
            <a:ext cx="251460" cy="0"/>
          </a:xfrm>
          <a:custGeom>
            <a:avLst/>
            <a:gdLst/>
            <a:ahLst/>
            <a:cxnLst/>
            <a:rect l="l" t="t" r="r" b="b"/>
            <a:pathLst>
              <a:path w="251459">
                <a:moveTo>
                  <a:pt x="0" y="0"/>
                </a:moveTo>
                <a:lnTo>
                  <a:pt x="251270" y="0"/>
                </a:lnTo>
              </a:path>
            </a:pathLst>
          </a:custGeom>
          <a:ln w="5685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72031" y="2783300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59" h="57150">
                <a:moveTo>
                  <a:pt x="7212" y="0"/>
                </a:moveTo>
                <a:lnTo>
                  <a:pt x="0" y="27198"/>
                </a:lnTo>
                <a:lnTo>
                  <a:pt x="244057" y="56854"/>
                </a:lnTo>
                <a:lnTo>
                  <a:pt x="251270" y="29656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36054" y="2944787"/>
            <a:ext cx="251460" cy="0"/>
          </a:xfrm>
          <a:custGeom>
            <a:avLst/>
            <a:gdLst/>
            <a:ahLst/>
            <a:cxnLst/>
            <a:rect l="l" t="t" r="r" b="b"/>
            <a:pathLst>
              <a:path w="251459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36054" y="2916359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59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18065" y="3011315"/>
            <a:ext cx="251460" cy="0"/>
          </a:xfrm>
          <a:custGeom>
            <a:avLst/>
            <a:gdLst/>
            <a:ahLst/>
            <a:cxnLst/>
            <a:rect l="l" t="t" r="r" b="b"/>
            <a:pathLst>
              <a:path w="251459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18065" y="2982887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59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54043" y="2878258"/>
            <a:ext cx="251460" cy="0"/>
          </a:xfrm>
          <a:custGeom>
            <a:avLst/>
            <a:gdLst/>
            <a:ahLst/>
            <a:cxnLst/>
            <a:rect l="l" t="t" r="r" b="b"/>
            <a:pathLst>
              <a:path w="251459">
                <a:moveTo>
                  <a:pt x="0" y="0"/>
                </a:moveTo>
                <a:lnTo>
                  <a:pt x="251270" y="0"/>
                </a:lnTo>
              </a:path>
            </a:pathLst>
          </a:custGeom>
          <a:ln w="5685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54043" y="2849830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59" h="57150">
                <a:moveTo>
                  <a:pt x="7212" y="0"/>
                </a:moveTo>
                <a:lnTo>
                  <a:pt x="0" y="27198"/>
                </a:lnTo>
                <a:lnTo>
                  <a:pt x="244057" y="56854"/>
                </a:lnTo>
                <a:lnTo>
                  <a:pt x="251270" y="29656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90020" y="2745199"/>
            <a:ext cx="251460" cy="0"/>
          </a:xfrm>
          <a:custGeom>
            <a:avLst/>
            <a:gdLst/>
            <a:ahLst/>
            <a:cxnLst/>
            <a:rect l="l" t="t" r="r" b="b"/>
            <a:pathLst>
              <a:path w="251459">
                <a:moveTo>
                  <a:pt x="0" y="0"/>
                </a:moveTo>
                <a:lnTo>
                  <a:pt x="251270" y="0"/>
                </a:lnTo>
              </a:path>
            </a:pathLst>
          </a:custGeom>
          <a:ln w="5685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90020" y="2716772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59" h="57150">
                <a:moveTo>
                  <a:pt x="7212" y="0"/>
                </a:moveTo>
                <a:lnTo>
                  <a:pt x="0" y="27198"/>
                </a:lnTo>
                <a:lnTo>
                  <a:pt x="244057" y="56854"/>
                </a:lnTo>
                <a:lnTo>
                  <a:pt x="251270" y="29656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432133" y="2300629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432133" y="2272201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81235" y="2344461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81235" y="2316033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63245" y="2410991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63245" y="2382562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745257" y="2477519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745257" y="2449091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727269" y="2544049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727269" y="2515621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709281" y="2610578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709281" y="2582150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691293" y="2677107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691293" y="2648678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673303" y="2743636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673303" y="2715208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655315" y="2810164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70" y="0"/>
                </a:lnTo>
              </a:path>
            </a:pathLst>
          </a:custGeom>
          <a:ln w="5685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655315" y="2781737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57" y="56854"/>
                </a:lnTo>
                <a:lnTo>
                  <a:pt x="251270" y="29656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619338" y="2943223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70" y="0"/>
                </a:lnTo>
              </a:path>
            </a:pathLst>
          </a:custGeom>
          <a:ln w="5685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619338" y="2914795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57" y="56854"/>
                </a:lnTo>
                <a:lnTo>
                  <a:pt x="251270" y="29656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583361" y="3076282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583361" y="3047854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565372" y="3142810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565372" y="3114382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601349" y="3009752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601349" y="2981324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479439" y="2432124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479439" y="2403696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461450" y="2498654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461450" y="2470226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443462" y="2565183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443462" y="2536755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425473" y="2631711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425473" y="2603283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407484" y="2698241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407484" y="2669813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389496" y="2764770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389496" y="2736342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371508" y="2831300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371508" y="2802871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353520" y="2897828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353520" y="2869400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317543" y="3030887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317543" y="3002458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281566" y="3163944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281566" y="3135516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263577" y="3230474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263577" y="3202046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299554" y="3097415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299554" y="3068987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335530" y="2964357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335530" y="2935929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254024" y="3262012"/>
            <a:ext cx="247015" cy="60960"/>
          </a:xfrm>
          <a:custGeom>
            <a:avLst/>
            <a:gdLst/>
            <a:ahLst/>
            <a:cxnLst/>
            <a:rect l="l" t="t" r="r" b="b"/>
            <a:pathLst>
              <a:path w="247014" h="60960">
                <a:moveTo>
                  <a:pt x="0" y="30744"/>
                </a:moveTo>
                <a:lnTo>
                  <a:pt x="2369" y="0"/>
                </a:lnTo>
                <a:lnTo>
                  <a:pt x="246416" y="29640"/>
                </a:lnTo>
                <a:lnTo>
                  <a:pt x="244046" y="60385"/>
                </a:lnTo>
                <a:lnTo>
                  <a:pt x="0" y="3074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254024" y="3262012"/>
            <a:ext cx="247015" cy="60960"/>
          </a:xfrm>
          <a:custGeom>
            <a:avLst/>
            <a:gdLst/>
            <a:ahLst/>
            <a:cxnLst/>
            <a:rect l="l" t="t" r="r" b="b"/>
            <a:pathLst>
              <a:path w="247014" h="60960">
                <a:moveTo>
                  <a:pt x="2369" y="0"/>
                </a:moveTo>
                <a:lnTo>
                  <a:pt x="0" y="30744"/>
                </a:lnTo>
                <a:lnTo>
                  <a:pt x="244046" y="60385"/>
                </a:lnTo>
                <a:lnTo>
                  <a:pt x="246416" y="29640"/>
                </a:lnTo>
                <a:lnTo>
                  <a:pt x="2369" y="0"/>
                </a:lnTo>
                <a:close/>
              </a:path>
            </a:pathLst>
          </a:custGeom>
          <a:ln w="12548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266054" y="3344140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118" y="0"/>
                </a:lnTo>
              </a:path>
            </a:pathLst>
          </a:custGeom>
          <a:ln w="4945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266052" y="3319416"/>
            <a:ext cx="251460" cy="49530"/>
          </a:xfrm>
          <a:custGeom>
            <a:avLst/>
            <a:gdLst/>
            <a:ahLst/>
            <a:cxnLst/>
            <a:rect l="l" t="t" r="r" b="b"/>
            <a:pathLst>
              <a:path w="251460" h="49529">
                <a:moveTo>
                  <a:pt x="0" y="0"/>
                </a:moveTo>
                <a:lnTo>
                  <a:pt x="7128" y="19754"/>
                </a:lnTo>
                <a:lnTo>
                  <a:pt x="251128" y="49448"/>
                </a:lnTo>
                <a:lnTo>
                  <a:pt x="244000" y="29694"/>
                </a:lnTo>
                <a:lnTo>
                  <a:pt x="0" y="0"/>
                </a:lnTo>
                <a:close/>
              </a:path>
            </a:pathLst>
          </a:custGeom>
          <a:ln w="8695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637327" y="2876693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70" y="0"/>
                </a:lnTo>
              </a:path>
            </a:pathLst>
          </a:custGeom>
          <a:ln w="5685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637327" y="2848265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57" y="56854"/>
                </a:lnTo>
                <a:lnTo>
                  <a:pt x="251270" y="29656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555821" y="3174349"/>
            <a:ext cx="247015" cy="60960"/>
          </a:xfrm>
          <a:custGeom>
            <a:avLst/>
            <a:gdLst/>
            <a:ahLst/>
            <a:cxnLst/>
            <a:rect l="l" t="t" r="r" b="b"/>
            <a:pathLst>
              <a:path w="247014" h="60960">
                <a:moveTo>
                  <a:pt x="0" y="30744"/>
                </a:moveTo>
                <a:lnTo>
                  <a:pt x="2369" y="0"/>
                </a:lnTo>
                <a:lnTo>
                  <a:pt x="246416" y="29640"/>
                </a:lnTo>
                <a:lnTo>
                  <a:pt x="244046" y="60385"/>
                </a:lnTo>
                <a:lnTo>
                  <a:pt x="0" y="3074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555821" y="3174349"/>
            <a:ext cx="247015" cy="60960"/>
          </a:xfrm>
          <a:custGeom>
            <a:avLst/>
            <a:gdLst/>
            <a:ahLst/>
            <a:cxnLst/>
            <a:rect l="l" t="t" r="r" b="b"/>
            <a:pathLst>
              <a:path w="247014" h="60960">
                <a:moveTo>
                  <a:pt x="2369" y="0"/>
                </a:moveTo>
                <a:lnTo>
                  <a:pt x="0" y="30744"/>
                </a:lnTo>
                <a:lnTo>
                  <a:pt x="244046" y="60385"/>
                </a:lnTo>
                <a:lnTo>
                  <a:pt x="246416" y="29640"/>
                </a:lnTo>
                <a:lnTo>
                  <a:pt x="2369" y="0"/>
                </a:lnTo>
                <a:close/>
              </a:path>
            </a:pathLst>
          </a:custGeom>
          <a:ln w="12548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567849" y="3256477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115" y="0"/>
                </a:lnTo>
              </a:path>
            </a:pathLst>
          </a:custGeom>
          <a:ln w="49447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567848" y="3231753"/>
            <a:ext cx="251460" cy="49530"/>
          </a:xfrm>
          <a:custGeom>
            <a:avLst/>
            <a:gdLst/>
            <a:ahLst/>
            <a:cxnLst/>
            <a:rect l="l" t="t" r="r" b="b"/>
            <a:pathLst>
              <a:path w="251460" h="49529">
                <a:moveTo>
                  <a:pt x="0" y="0"/>
                </a:moveTo>
                <a:lnTo>
                  <a:pt x="7128" y="19754"/>
                </a:lnTo>
                <a:lnTo>
                  <a:pt x="251128" y="49448"/>
                </a:lnTo>
                <a:lnTo>
                  <a:pt x="244000" y="29694"/>
                </a:lnTo>
                <a:lnTo>
                  <a:pt x="0" y="0"/>
                </a:lnTo>
                <a:close/>
              </a:path>
            </a:pathLst>
          </a:custGeom>
          <a:ln w="8695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414144" y="2367159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414144" y="2338731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396155" y="2433688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396155" y="2405259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378166" y="2500218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378166" y="2471789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360178" y="2566746"/>
            <a:ext cx="251460" cy="0"/>
          </a:xfrm>
          <a:custGeom>
            <a:avLst/>
            <a:gdLst/>
            <a:ahLst/>
            <a:cxnLst/>
            <a:rect l="l" t="t" r="r" b="b"/>
            <a:pathLst>
              <a:path w="251459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360178" y="2538318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59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342190" y="2633275"/>
            <a:ext cx="251460" cy="0"/>
          </a:xfrm>
          <a:custGeom>
            <a:avLst/>
            <a:gdLst/>
            <a:ahLst/>
            <a:cxnLst/>
            <a:rect l="l" t="t" r="r" b="b"/>
            <a:pathLst>
              <a:path w="251459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342190" y="2604847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59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324202" y="2699804"/>
            <a:ext cx="251460" cy="0"/>
          </a:xfrm>
          <a:custGeom>
            <a:avLst/>
            <a:gdLst/>
            <a:ahLst/>
            <a:cxnLst/>
            <a:rect l="l" t="t" r="r" b="b"/>
            <a:pathLst>
              <a:path w="251459">
                <a:moveTo>
                  <a:pt x="0" y="0"/>
                </a:moveTo>
                <a:lnTo>
                  <a:pt x="251270" y="0"/>
                </a:lnTo>
              </a:path>
            </a:pathLst>
          </a:custGeom>
          <a:ln w="5685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324202" y="2671377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59" h="57150">
                <a:moveTo>
                  <a:pt x="7212" y="0"/>
                </a:moveTo>
                <a:lnTo>
                  <a:pt x="0" y="27198"/>
                </a:lnTo>
                <a:lnTo>
                  <a:pt x="244057" y="56854"/>
                </a:lnTo>
                <a:lnTo>
                  <a:pt x="251270" y="29656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306214" y="2766333"/>
            <a:ext cx="251460" cy="0"/>
          </a:xfrm>
          <a:custGeom>
            <a:avLst/>
            <a:gdLst/>
            <a:ahLst/>
            <a:cxnLst/>
            <a:rect l="l" t="t" r="r" b="b"/>
            <a:pathLst>
              <a:path w="251459">
                <a:moveTo>
                  <a:pt x="0" y="0"/>
                </a:moveTo>
                <a:lnTo>
                  <a:pt x="251270" y="0"/>
                </a:lnTo>
              </a:path>
            </a:pathLst>
          </a:custGeom>
          <a:ln w="5685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306214" y="2737905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59" h="57150">
                <a:moveTo>
                  <a:pt x="7212" y="0"/>
                </a:moveTo>
                <a:lnTo>
                  <a:pt x="0" y="27198"/>
                </a:lnTo>
                <a:lnTo>
                  <a:pt x="244057" y="56854"/>
                </a:lnTo>
                <a:lnTo>
                  <a:pt x="251270" y="29656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270236" y="2899392"/>
            <a:ext cx="251460" cy="0"/>
          </a:xfrm>
          <a:custGeom>
            <a:avLst/>
            <a:gdLst/>
            <a:ahLst/>
            <a:cxnLst/>
            <a:rect l="l" t="t" r="r" b="b"/>
            <a:pathLst>
              <a:path w="251459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270236" y="2870964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59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234258" y="3032450"/>
            <a:ext cx="251460" cy="0"/>
          </a:xfrm>
          <a:custGeom>
            <a:avLst/>
            <a:gdLst/>
            <a:ahLst/>
            <a:cxnLst/>
            <a:rect l="l" t="t" r="r" b="b"/>
            <a:pathLst>
              <a:path w="251459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234258" y="3004022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59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216270" y="3098979"/>
            <a:ext cx="251460" cy="0"/>
          </a:xfrm>
          <a:custGeom>
            <a:avLst/>
            <a:gdLst/>
            <a:ahLst/>
            <a:cxnLst/>
            <a:rect l="l" t="t" r="r" b="b"/>
            <a:pathLst>
              <a:path w="251459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216270" y="3070551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59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252248" y="2965920"/>
            <a:ext cx="251460" cy="0"/>
          </a:xfrm>
          <a:custGeom>
            <a:avLst/>
            <a:gdLst/>
            <a:ahLst/>
            <a:cxnLst/>
            <a:rect l="l" t="t" r="r" b="b"/>
            <a:pathLst>
              <a:path w="251459">
                <a:moveTo>
                  <a:pt x="0" y="0"/>
                </a:moveTo>
                <a:lnTo>
                  <a:pt x="251270" y="0"/>
                </a:lnTo>
              </a:path>
            </a:pathLst>
          </a:custGeom>
          <a:ln w="5685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252248" y="2937492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59" h="57150">
                <a:moveTo>
                  <a:pt x="7212" y="0"/>
                </a:moveTo>
                <a:lnTo>
                  <a:pt x="0" y="27198"/>
                </a:lnTo>
                <a:lnTo>
                  <a:pt x="244057" y="56854"/>
                </a:lnTo>
                <a:lnTo>
                  <a:pt x="251270" y="29656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288224" y="2832862"/>
            <a:ext cx="251460" cy="0"/>
          </a:xfrm>
          <a:custGeom>
            <a:avLst/>
            <a:gdLst/>
            <a:ahLst/>
            <a:cxnLst/>
            <a:rect l="l" t="t" r="r" b="b"/>
            <a:pathLst>
              <a:path w="251459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288224" y="2804434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59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206718" y="3130517"/>
            <a:ext cx="247015" cy="60960"/>
          </a:xfrm>
          <a:custGeom>
            <a:avLst/>
            <a:gdLst/>
            <a:ahLst/>
            <a:cxnLst/>
            <a:rect l="l" t="t" r="r" b="b"/>
            <a:pathLst>
              <a:path w="247015" h="60960">
                <a:moveTo>
                  <a:pt x="0" y="30744"/>
                </a:moveTo>
                <a:lnTo>
                  <a:pt x="2369" y="0"/>
                </a:lnTo>
                <a:lnTo>
                  <a:pt x="246416" y="29640"/>
                </a:lnTo>
                <a:lnTo>
                  <a:pt x="244046" y="60385"/>
                </a:lnTo>
                <a:lnTo>
                  <a:pt x="0" y="3074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206718" y="3130517"/>
            <a:ext cx="247015" cy="60960"/>
          </a:xfrm>
          <a:custGeom>
            <a:avLst/>
            <a:gdLst/>
            <a:ahLst/>
            <a:cxnLst/>
            <a:rect l="l" t="t" r="r" b="b"/>
            <a:pathLst>
              <a:path w="247015" h="60960">
                <a:moveTo>
                  <a:pt x="2369" y="0"/>
                </a:moveTo>
                <a:lnTo>
                  <a:pt x="0" y="30744"/>
                </a:lnTo>
                <a:lnTo>
                  <a:pt x="244046" y="60385"/>
                </a:lnTo>
                <a:lnTo>
                  <a:pt x="246416" y="29640"/>
                </a:lnTo>
                <a:lnTo>
                  <a:pt x="2369" y="0"/>
                </a:lnTo>
                <a:close/>
              </a:path>
            </a:pathLst>
          </a:custGeom>
          <a:ln w="12548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218746" y="3212648"/>
            <a:ext cx="251460" cy="0"/>
          </a:xfrm>
          <a:custGeom>
            <a:avLst/>
            <a:gdLst/>
            <a:ahLst/>
            <a:cxnLst/>
            <a:rect l="l" t="t" r="r" b="b"/>
            <a:pathLst>
              <a:path w="251459">
                <a:moveTo>
                  <a:pt x="0" y="0"/>
                </a:moveTo>
                <a:lnTo>
                  <a:pt x="251118" y="0"/>
                </a:lnTo>
              </a:path>
            </a:pathLst>
          </a:custGeom>
          <a:ln w="4945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218745" y="3187921"/>
            <a:ext cx="251460" cy="49530"/>
          </a:xfrm>
          <a:custGeom>
            <a:avLst/>
            <a:gdLst/>
            <a:ahLst/>
            <a:cxnLst/>
            <a:rect l="l" t="t" r="r" b="b"/>
            <a:pathLst>
              <a:path w="251459" h="49530">
                <a:moveTo>
                  <a:pt x="0" y="0"/>
                </a:moveTo>
                <a:lnTo>
                  <a:pt x="7128" y="19754"/>
                </a:lnTo>
                <a:lnTo>
                  <a:pt x="251128" y="49448"/>
                </a:lnTo>
                <a:lnTo>
                  <a:pt x="244000" y="29694"/>
                </a:lnTo>
                <a:lnTo>
                  <a:pt x="0" y="0"/>
                </a:lnTo>
                <a:close/>
              </a:path>
            </a:pathLst>
          </a:custGeom>
          <a:ln w="8695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08513" y="3042854"/>
            <a:ext cx="247015" cy="60960"/>
          </a:xfrm>
          <a:custGeom>
            <a:avLst/>
            <a:gdLst/>
            <a:ahLst/>
            <a:cxnLst/>
            <a:rect l="l" t="t" r="r" b="b"/>
            <a:pathLst>
              <a:path w="247015" h="60960">
                <a:moveTo>
                  <a:pt x="0" y="30744"/>
                </a:moveTo>
                <a:lnTo>
                  <a:pt x="2369" y="0"/>
                </a:lnTo>
                <a:lnTo>
                  <a:pt x="246416" y="29640"/>
                </a:lnTo>
                <a:lnTo>
                  <a:pt x="244046" y="60385"/>
                </a:lnTo>
                <a:lnTo>
                  <a:pt x="0" y="3074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08513" y="3042854"/>
            <a:ext cx="247015" cy="60960"/>
          </a:xfrm>
          <a:custGeom>
            <a:avLst/>
            <a:gdLst/>
            <a:ahLst/>
            <a:cxnLst/>
            <a:rect l="l" t="t" r="r" b="b"/>
            <a:pathLst>
              <a:path w="247015" h="60960">
                <a:moveTo>
                  <a:pt x="2369" y="0"/>
                </a:moveTo>
                <a:lnTo>
                  <a:pt x="0" y="30744"/>
                </a:lnTo>
                <a:lnTo>
                  <a:pt x="244046" y="60385"/>
                </a:lnTo>
                <a:lnTo>
                  <a:pt x="246416" y="29640"/>
                </a:lnTo>
                <a:lnTo>
                  <a:pt x="2369" y="0"/>
                </a:lnTo>
                <a:close/>
              </a:path>
            </a:pathLst>
          </a:custGeom>
          <a:ln w="12548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20542" y="3124985"/>
            <a:ext cx="251460" cy="0"/>
          </a:xfrm>
          <a:custGeom>
            <a:avLst/>
            <a:gdLst/>
            <a:ahLst/>
            <a:cxnLst/>
            <a:rect l="l" t="t" r="r" b="b"/>
            <a:pathLst>
              <a:path w="251459">
                <a:moveTo>
                  <a:pt x="0" y="0"/>
                </a:moveTo>
                <a:lnTo>
                  <a:pt x="251115" y="0"/>
                </a:lnTo>
              </a:path>
            </a:pathLst>
          </a:custGeom>
          <a:ln w="49447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20541" y="3100259"/>
            <a:ext cx="251460" cy="49530"/>
          </a:xfrm>
          <a:custGeom>
            <a:avLst/>
            <a:gdLst/>
            <a:ahLst/>
            <a:cxnLst/>
            <a:rect l="l" t="t" r="r" b="b"/>
            <a:pathLst>
              <a:path w="251459" h="49530">
                <a:moveTo>
                  <a:pt x="0" y="0"/>
                </a:moveTo>
                <a:lnTo>
                  <a:pt x="7128" y="19754"/>
                </a:lnTo>
                <a:lnTo>
                  <a:pt x="251128" y="49448"/>
                </a:lnTo>
                <a:lnTo>
                  <a:pt x="244000" y="29694"/>
                </a:lnTo>
                <a:lnTo>
                  <a:pt x="0" y="0"/>
                </a:lnTo>
                <a:close/>
              </a:path>
            </a:pathLst>
          </a:custGeom>
          <a:ln w="8695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083030" y="2256799"/>
            <a:ext cx="251460" cy="0"/>
          </a:xfrm>
          <a:custGeom>
            <a:avLst/>
            <a:gdLst/>
            <a:ahLst/>
            <a:cxnLst/>
            <a:rect l="l" t="t" r="r" b="b"/>
            <a:pathLst>
              <a:path w="251459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083030" y="2228371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59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065042" y="2323327"/>
            <a:ext cx="251460" cy="0"/>
          </a:xfrm>
          <a:custGeom>
            <a:avLst/>
            <a:gdLst/>
            <a:ahLst/>
            <a:cxnLst/>
            <a:rect l="l" t="t" r="r" b="b"/>
            <a:pathLst>
              <a:path w="251459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065042" y="2294899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59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047052" y="2389856"/>
            <a:ext cx="251460" cy="0"/>
          </a:xfrm>
          <a:custGeom>
            <a:avLst/>
            <a:gdLst/>
            <a:ahLst/>
            <a:cxnLst/>
            <a:rect l="l" t="t" r="r" b="b"/>
            <a:pathLst>
              <a:path w="251459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047052" y="2361428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59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029064" y="2456386"/>
            <a:ext cx="251460" cy="0"/>
          </a:xfrm>
          <a:custGeom>
            <a:avLst/>
            <a:gdLst/>
            <a:ahLst/>
            <a:cxnLst/>
            <a:rect l="l" t="t" r="r" b="b"/>
            <a:pathLst>
              <a:path w="251459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029064" y="2427958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59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011076" y="2522914"/>
            <a:ext cx="251460" cy="0"/>
          </a:xfrm>
          <a:custGeom>
            <a:avLst/>
            <a:gdLst/>
            <a:ahLst/>
            <a:cxnLst/>
            <a:rect l="l" t="t" r="r" b="b"/>
            <a:pathLst>
              <a:path w="251459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011076" y="2494486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59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993088" y="2589444"/>
            <a:ext cx="251460" cy="0"/>
          </a:xfrm>
          <a:custGeom>
            <a:avLst/>
            <a:gdLst/>
            <a:ahLst/>
            <a:cxnLst/>
            <a:rect l="l" t="t" r="r" b="b"/>
            <a:pathLst>
              <a:path w="251459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993088" y="2561016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59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975098" y="2655973"/>
            <a:ext cx="251460" cy="0"/>
          </a:xfrm>
          <a:custGeom>
            <a:avLst/>
            <a:gdLst/>
            <a:ahLst/>
            <a:cxnLst/>
            <a:rect l="l" t="t" r="r" b="b"/>
            <a:pathLst>
              <a:path w="251459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975098" y="2627545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59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957110" y="2722502"/>
            <a:ext cx="251460" cy="0"/>
          </a:xfrm>
          <a:custGeom>
            <a:avLst/>
            <a:gdLst/>
            <a:ahLst/>
            <a:cxnLst/>
            <a:rect l="l" t="t" r="r" b="b"/>
            <a:pathLst>
              <a:path w="251459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957110" y="2694073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59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867167" y="3055147"/>
            <a:ext cx="251460" cy="0"/>
          </a:xfrm>
          <a:custGeom>
            <a:avLst/>
            <a:gdLst/>
            <a:ahLst/>
            <a:cxnLst/>
            <a:rect l="l" t="t" r="r" b="b"/>
            <a:pathLst>
              <a:path w="251459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67167" y="3026719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59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885354" y="2760603"/>
            <a:ext cx="305435" cy="256540"/>
          </a:xfrm>
          <a:custGeom>
            <a:avLst/>
            <a:gdLst/>
            <a:ahLst/>
            <a:cxnLst/>
            <a:rect l="l" t="t" r="r" b="b"/>
            <a:pathLst>
              <a:path w="305434" h="256539">
                <a:moveTo>
                  <a:pt x="0" y="226620"/>
                </a:moveTo>
                <a:lnTo>
                  <a:pt x="60979" y="0"/>
                </a:lnTo>
                <a:lnTo>
                  <a:pt x="305037" y="29656"/>
                </a:lnTo>
                <a:lnTo>
                  <a:pt x="244070" y="256278"/>
                </a:lnTo>
                <a:lnTo>
                  <a:pt x="0" y="22662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85354" y="2760603"/>
            <a:ext cx="305435" cy="256540"/>
          </a:xfrm>
          <a:custGeom>
            <a:avLst/>
            <a:gdLst/>
            <a:ahLst/>
            <a:cxnLst/>
            <a:rect l="l" t="t" r="r" b="b"/>
            <a:pathLst>
              <a:path w="305434" h="256539">
                <a:moveTo>
                  <a:pt x="60979" y="0"/>
                </a:moveTo>
                <a:lnTo>
                  <a:pt x="0" y="226620"/>
                </a:lnTo>
                <a:lnTo>
                  <a:pt x="244070" y="256278"/>
                </a:lnTo>
                <a:lnTo>
                  <a:pt x="305037" y="29656"/>
                </a:lnTo>
                <a:lnTo>
                  <a:pt x="60979" y="0"/>
                </a:lnTo>
                <a:close/>
              </a:path>
            </a:pathLst>
          </a:custGeom>
          <a:ln w="11963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857616" y="3086686"/>
            <a:ext cx="247015" cy="60960"/>
          </a:xfrm>
          <a:custGeom>
            <a:avLst/>
            <a:gdLst/>
            <a:ahLst/>
            <a:cxnLst/>
            <a:rect l="l" t="t" r="r" b="b"/>
            <a:pathLst>
              <a:path w="247015" h="60960">
                <a:moveTo>
                  <a:pt x="0" y="30744"/>
                </a:moveTo>
                <a:lnTo>
                  <a:pt x="2369" y="0"/>
                </a:lnTo>
                <a:lnTo>
                  <a:pt x="246416" y="29640"/>
                </a:lnTo>
                <a:lnTo>
                  <a:pt x="244046" y="60385"/>
                </a:lnTo>
                <a:lnTo>
                  <a:pt x="0" y="3074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57616" y="3086686"/>
            <a:ext cx="247015" cy="60960"/>
          </a:xfrm>
          <a:custGeom>
            <a:avLst/>
            <a:gdLst/>
            <a:ahLst/>
            <a:cxnLst/>
            <a:rect l="l" t="t" r="r" b="b"/>
            <a:pathLst>
              <a:path w="247015" h="60960">
                <a:moveTo>
                  <a:pt x="2369" y="0"/>
                </a:moveTo>
                <a:lnTo>
                  <a:pt x="0" y="30744"/>
                </a:lnTo>
                <a:lnTo>
                  <a:pt x="244046" y="60385"/>
                </a:lnTo>
                <a:lnTo>
                  <a:pt x="246416" y="29640"/>
                </a:lnTo>
                <a:lnTo>
                  <a:pt x="2369" y="0"/>
                </a:lnTo>
                <a:close/>
              </a:path>
            </a:pathLst>
          </a:custGeom>
          <a:ln w="12548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869642" y="3168815"/>
            <a:ext cx="251460" cy="0"/>
          </a:xfrm>
          <a:custGeom>
            <a:avLst/>
            <a:gdLst/>
            <a:ahLst/>
            <a:cxnLst/>
            <a:rect l="l" t="t" r="r" b="b"/>
            <a:pathLst>
              <a:path w="251459">
                <a:moveTo>
                  <a:pt x="0" y="0"/>
                </a:moveTo>
                <a:lnTo>
                  <a:pt x="251118" y="0"/>
                </a:lnTo>
              </a:path>
            </a:pathLst>
          </a:custGeom>
          <a:ln w="4945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869642" y="3144090"/>
            <a:ext cx="251460" cy="49530"/>
          </a:xfrm>
          <a:custGeom>
            <a:avLst/>
            <a:gdLst/>
            <a:ahLst/>
            <a:cxnLst/>
            <a:rect l="l" t="t" r="r" b="b"/>
            <a:pathLst>
              <a:path w="251459" h="49530">
                <a:moveTo>
                  <a:pt x="0" y="0"/>
                </a:moveTo>
                <a:lnTo>
                  <a:pt x="7128" y="19754"/>
                </a:lnTo>
                <a:lnTo>
                  <a:pt x="251128" y="49448"/>
                </a:lnTo>
                <a:lnTo>
                  <a:pt x="244000" y="29694"/>
                </a:lnTo>
                <a:lnTo>
                  <a:pt x="0" y="0"/>
                </a:lnTo>
                <a:close/>
              </a:path>
            </a:pathLst>
          </a:custGeom>
          <a:ln w="8695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2058278" y="2359864"/>
            <a:ext cx="323850" cy="323215"/>
          </a:xfrm>
          <a:custGeom>
            <a:avLst/>
            <a:gdLst/>
            <a:ahLst/>
            <a:cxnLst/>
            <a:rect l="l" t="t" r="r" b="b"/>
            <a:pathLst>
              <a:path w="323850" h="323214">
                <a:moveTo>
                  <a:pt x="0" y="293437"/>
                </a:moveTo>
                <a:lnTo>
                  <a:pt x="79270" y="0"/>
                </a:lnTo>
                <a:lnTo>
                  <a:pt x="323340" y="29657"/>
                </a:lnTo>
                <a:lnTo>
                  <a:pt x="244057" y="323093"/>
                </a:lnTo>
                <a:lnTo>
                  <a:pt x="0" y="29343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2058278" y="2359864"/>
            <a:ext cx="323850" cy="323215"/>
          </a:xfrm>
          <a:custGeom>
            <a:avLst/>
            <a:gdLst/>
            <a:ahLst/>
            <a:cxnLst/>
            <a:rect l="l" t="t" r="r" b="b"/>
            <a:pathLst>
              <a:path w="323850" h="323214">
                <a:moveTo>
                  <a:pt x="79270" y="0"/>
                </a:moveTo>
                <a:lnTo>
                  <a:pt x="0" y="293437"/>
                </a:lnTo>
                <a:lnTo>
                  <a:pt x="244057" y="323093"/>
                </a:lnTo>
                <a:lnTo>
                  <a:pt x="323340" y="29657"/>
                </a:lnTo>
                <a:lnTo>
                  <a:pt x="79270" y="0"/>
                </a:lnTo>
                <a:close/>
              </a:path>
            </a:pathLst>
          </a:custGeom>
          <a:ln w="12071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040395" y="2720938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2040395" y="2692510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2022406" y="2787468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2022406" y="2759040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2004417" y="2853997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2004417" y="2825568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968441" y="2987055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968441" y="2958627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932463" y="3120112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932463" y="3091684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914475" y="3186642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914475" y="3158214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950451" y="3053584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950451" y="3025155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986429" y="2920525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986429" y="2892097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904922" y="3218180"/>
            <a:ext cx="247015" cy="60960"/>
          </a:xfrm>
          <a:custGeom>
            <a:avLst/>
            <a:gdLst/>
            <a:ahLst/>
            <a:cxnLst/>
            <a:rect l="l" t="t" r="r" b="b"/>
            <a:pathLst>
              <a:path w="247014" h="60960">
                <a:moveTo>
                  <a:pt x="0" y="30744"/>
                </a:moveTo>
                <a:lnTo>
                  <a:pt x="2369" y="0"/>
                </a:lnTo>
                <a:lnTo>
                  <a:pt x="246416" y="29640"/>
                </a:lnTo>
                <a:lnTo>
                  <a:pt x="244046" y="60385"/>
                </a:lnTo>
                <a:lnTo>
                  <a:pt x="0" y="3074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904922" y="3218180"/>
            <a:ext cx="247015" cy="60960"/>
          </a:xfrm>
          <a:custGeom>
            <a:avLst/>
            <a:gdLst/>
            <a:ahLst/>
            <a:cxnLst/>
            <a:rect l="l" t="t" r="r" b="b"/>
            <a:pathLst>
              <a:path w="247014" h="60960">
                <a:moveTo>
                  <a:pt x="2369" y="0"/>
                </a:moveTo>
                <a:lnTo>
                  <a:pt x="0" y="30744"/>
                </a:lnTo>
                <a:lnTo>
                  <a:pt x="244046" y="60385"/>
                </a:lnTo>
                <a:lnTo>
                  <a:pt x="246416" y="29640"/>
                </a:lnTo>
                <a:lnTo>
                  <a:pt x="2369" y="0"/>
                </a:lnTo>
                <a:close/>
              </a:path>
            </a:pathLst>
          </a:custGeom>
          <a:ln w="12548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916953" y="3300310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115" y="0"/>
                </a:lnTo>
              </a:path>
            </a:pathLst>
          </a:custGeom>
          <a:ln w="49447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916950" y="3275584"/>
            <a:ext cx="251460" cy="49530"/>
          </a:xfrm>
          <a:custGeom>
            <a:avLst/>
            <a:gdLst/>
            <a:ahLst/>
            <a:cxnLst/>
            <a:rect l="l" t="t" r="r" b="b"/>
            <a:pathLst>
              <a:path w="251460" h="49529">
                <a:moveTo>
                  <a:pt x="0" y="0"/>
                </a:moveTo>
                <a:lnTo>
                  <a:pt x="7128" y="19754"/>
                </a:lnTo>
                <a:lnTo>
                  <a:pt x="251128" y="49448"/>
                </a:lnTo>
                <a:lnTo>
                  <a:pt x="244000" y="29694"/>
                </a:lnTo>
                <a:lnTo>
                  <a:pt x="0" y="0"/>
                </a:lnTo>
                <a:close/>
              </a:path>
            </a:pathLst>
          </a:custGeom>
          <a:ln w="8695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637404" y="2074549"/>
            <a:ext cx="58419" cy="84455"/>
          </a:xfrm>
          <a:custGeom>
            <a:avLst/>
            <a:gdLst/>
            <a:ahLst/>
            <a:cxnLst/>
            <a:rect l="l" t="t" r="r" b="b"/>
            <a:pathLst>
              <a:path w="58419" h="84455">
                <a:moveTo>
                  <a:pt x="27730" y="0"/>
                </a:moveTo>
                <a:lnTo>
                  <a:pt x="1441" y="1815"/>
                </a:lnTo>
                <a:lnTo>
                  <a:pt x="1162" y="4113"/>
                </a:lnTo>
                <a:lnTo>
                  <a:pt x="7144" y="5688"/>
                </a:lnTo>
                <a:lnTo>
                  <a:pt x="8261" y="7949"/>
                </a:lnTo>
                <a:lnTo>
                  <a:pt x="4535" y="46438"/>
                </a:lnTo>
                <a:lnTo>
                  <a:pt x="21" y="78588"/>
                </a:lnTo>
                <a:lnTo>
                  <a:pt x="0" y="79021"/>
                </a:lnTo>
                <a:lnTo>
                  <a:pt x="6686" y="81393"/>
                </a:lnTo>
                <a:lnTo>
                  <a:pt x="14027" y="83514"/>
                </a:lnTo>
                <a:lnTo>
                  <a:pt x="21520" y="84428"/>
                </a:lnTo>
                <a:lnTo>
                  <a:pt x="35501" y="83836"/>
                </a:lnTo>
                <a:lnTo>
                  <a:pt x="42717" y="80415"/>
                </a:lnTo>
                <a:lnTo>
                  <a:pt x="22434" y="80415"/>
                </a:lnTo>
                <a:lnTo>
                  <a:pt x="20974" y="80237"/>
                </a:lnTo>
                <a:lnTo>
                  <a:pt x="19120" y="79767"/>
                </a:lnTo>
                <a:lnTo>
                  <a:pt x="18104" y="79450"/>
                </a:lnTo>
                <a:lnTo>
                  <a:pt x="18695" y="72356"/>
                </a:lnTo>
                <a:lnTo>
                  <a:pt x="19921" y="60697"/>
                </a:lnTo>
                <a:lnTo>
                  <a:pt x="21616" y="45892"/>
                </a:lnTo>
                <a:lnTo>
                  <a:pt x="23387" y="31228"/>
                </a:lnTo>
                <a:lnTo>
                  <a:pt x="25851" y="30720"/>
                </a:lnTo>
                <a:lnTo>
                  <a:pt x="49243" y="30720"/>
                </a:lnTo>
                <a:lnTo>
                  <a:pt x="47260" y="28760"/>
                </a:lnTo>
                <a:lnTo>
                  <a:pt x="43568" y="27456"/>
                </a:lnTo>
                <a:lnTo>
                  <a:pt x="23869" y="27456"/>
                </a:lnTo>
                <a:lnTo>
                  <a:pt x="25017" y="18474"/>
                </a:lnTo>
                <a:lnTo>
                  <a:pt x="26081" y="10579"/>
                </a:lnTo>
                <a:lnTo>
                  <a:pt x="27028" y="4113"/>
                </a:lnTo>
                <a:lnTo>
                  <a:pt x="27730" y="0"/>
                </a:lnTo>
                <a:close/>
              </a:path>
              <a:path w="58419" h="84455">
                <a:moveTo>
                  <a:pt x="49243" y="30720"/>
                </a:moveTo>
                <a:lnTo>
                  <a:pt x="25851" y="30720"/>
                </a:lnTo>
                <a:lnTo>
                  <a:pt x="27451" y="30733"/>
                </a:lnTo>
                <a:lnTo>
                  <a:pt x="29508" y="30987"/>
                </a:lnTo>
                <a:lnTo>
                  <a:pt x="34914" y="33385"/>
                </a:lnTo>
                <a:lnTo>
                  <a:pt x="38473" y="38581"/>
                </a:lnTo>
                <a:lnTo>
                  <a:pt x="40172" y="45892"/>
                </a:lnTo>
                <a:lnTo>
                  <a:pt x="39998" y="54634"/>
                </a:lnTo>
                <a:lnTo>
                  <a:pt x="37631" y="65408"/>
                </a:lnTo>
                <a:lnTo>
                  <a:pt x="33640" y="73778"/>
                </a:lnTo>
                <a:lnTo>
                  <a:pt x="28438" y="79021"/>
                </a:lnTo>
                <a:lnTo>
                  <a:pt x="22434" y="80415"/>
                </a:lnTo>
                <a:lnTo>
                  <a:pt x="42717" y="80415"/>
                </a:lnTo>
                <a:lnTo>
                  <a:pt x="46571" y="78588"/>
                </a:lnTo>
                <a:lnTo>
                  <a:pt x="54278" y="69132"/>
                </a:lnTo>
                <a:lnTo>
                  <a:pt x="58172" y="55917"/>
                </a:lnTo>
                <a:lnTo>
                  <a:pt x="57759" y="44661"/>
                </a:lnTo>
                <a:lnTo>
                  <a:pt x="53943" y="35365"/>
                </a:lnTo>
                <a:lnTo>
                  <a:pt x="49243" y="30720"/>
                </a:lnTo>
                <a:close/>
              </a:path>
              <a:path w="58419" h="84455">
                <a:moveTo>
                  <a:pt x="32950" y="24929"/>
                </a:moveTo>
                <a:lnTo>
                  <a:pt x="28530" y="25830"/>
                </a:lnTo>
                <a:lnTo>
                  <a:pt x="23869" y="27456"/>
                </a:lnTo>
                <a:lnTo>
                  <a:pt x="43568" y="27456"/>
                </a:lnTo>
                <a:lnTo>
                  <a:pt x="38246" y="25576"/>
                </a:lnTo>
                <a:lnTo>
                  <a:pt x="32950" y="24929"/>
                </a:lnTo>
                <a:close/>
              </a:path>
            </a:pathLst>
          </a:custGeom>
          <a:solidFill>
            <a:srgbClr val="1E38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2464856" y="2053023"/>
            <a:ext cx="77470" cy="86360"/>
          </a:xfrm>
          <a:custGeom>
            <a:avLst/>
            <a:gdLst/>
            <a:ahLst/>
            <a:cxnLst/>
            <a:rect l="l" t="t" r="r" b="b"/>
            <a:pathLst>
              <a:path w="77469" h="86360">
                <a:moveTo>
                  <a:pt x="9912" y="0"/>
                </a:moveTo>
                <a:lnTo>
                  <a:pt x="9509" y="3252"/>
                </a:lnTo>
                <a:lnTo>
                  <a:pt x="13049" y="4178"/>
                </a:lnTo>
                <a:lnTo>
                  <a:pt x="18103" y="5562"/>
                </a:lnTo>
                <a:lnTo>
                  <a:pt x="19691" y="8991"/>
                </a:lnTo>
                <a:lnTo>
                  <a:pt x="19422" y="15758"/>
                </a:lnTo>
                <a:lnTo>
                  <a:pt x="19333" y="17278"/>
                </a:lnTo>
                <a:lnTo>
                  <a:pt x="15102" y="56235"/>
                </a:lnTo>
                <a:lnTo>
                  <a:pt x="400" y="77495"/>
                </a:lnTo>
                <a:lnTo>
                  <a:pt x="0" y="80747"/>
                </a:lnTo>
                <a:lnTo>
                  <a:pt x="43402" y="86080"/>
                </a:lnTo>
                <a:lnTo>
                  <a:pt x="43808" y="82829"/>
                </a:lnTo>
                <a:lnTo>
                  <a:pt x="39312" y="81775"/>
                </a:lnTo>
                <a:lnTo>
                  <a:pt x="34245" y="80391"/>
                </a:lnTo>
                <a:lnTo>
                  <a:pt x="32828" y="77330"/>
                </a:lnTo>
                <a:lnTo>
                  <a:pt x="32758" y="74383"/>
                </a:lnTo>
                <a:lnTo>
                  <a:pt x="33140" y="64604"/>
                </a:lnTo>
                <a:lnTo>
                  <a:pt x="33904" y="56219"/>
                </a:lnTo>
                <a:lnTo>
                  <a:pt x="35007" y="46418"/>
                </a:lnTo>
                <a:lnTo>
                  <a:pt x="57537" y="46418"/>
                </a:lnTo>
                <a:lnTo>
                  <a:pt x="57911" y="43370"/>
                </a:lnTo>
                <a:lnTo>
                  <a:pt x="50526" y="43370"/>
                </a:lnTo>
                <a:lnTo>
                  <a:pt x="35528" y="42011"/>
                </a:lnTo>
                <a:lnTo>
                  <a:pt x="36900" y="31051"/>
                </a:lnTo>
                <a:lnTo>
                  <a:pt x="37939" y="23517"/>
                </a:lnTo>
                <a:lnTo>
                  <a:pt x="39153" y="15758"/>
                </a:lnTo>
                <a:lnTo>
                  <a:pt x="40341" y="9359"/>
                </a:lnTo>
                <a:lnTo>
                  <a:pt x="77349" y="9359"/>
                </a:lnTo>
                <a:lnTo>
                  <a:pt x="77463" y="8293"/>
                </a:lnTo>
                <a:lnTo>
                  <a:pt x="9912" y="0"/>
                </a:lnTo>
                <a:close/>
              </a:path>
              <a:path w="77469" h="86360">
                <a:moveTo>
                  <a:pt x="57537" y="46418"/>
                </a:moveTo>
                <a:lnTo>
                  <a:pt x="35007" y="46418"/>
                </a:lnTo>
                <a:lnTo>
                  <a:pt x="49866" y="48729"/>
                </a:lnTo>
                <a:lnTo>
                  <a:pt x="51835" y="53454"/>
                </a:lnTo>
                <a:lnTo>
                  <a:pt x="52457" y="60185"/>
                </a:lnTo>
                <a:lnTo>
                  <a:pt x="55797" y="60604"/>
                </a:lnTo>
                <a:lnTo>
                  <a:pt x="57537" y="46418"/>
                </a:lnTo>
                <a:close/>
              </a:path>
              <a:path w="77469" h="86360">
                <a:moveTo>
                  <a:pt x="55810" y="32867"/>
                </a:moveTo>
                <a:lnTo>
                  <a:pt x="53574" y="39243"/>
                </a:lnTo>
                <a:lnTo>
                  <a:pt x="50526" y="43370"/>
                </a:lnTo>
                <a:lnTo>
                  <a:pt x="57911" y="43370"/>
                </a:lnTo>
                <a:lnTo>
                  <a:pt x="59150" y="33274"/>
                </a:lnTo>
                <a:lnTo>
                  <a:pt x="55810" y="32867"/>
                </a:lnTo>
                <a:close/>
              </a:path>
              <a:path w="77469" h="86360">
                <a:moveTo>
                  <a:pt x="77349" y="9359"/>
                </a:moveTo>
                <a:lnTo>
                  <a:pt x="40341" y="9359"/>
                </a:lnTo>
                <a:lnTo>
                  <a:pt x="53689" y="10998"/>
                </a:lnTo>
                <a:lnTo>
                  <a:pt x="60475" y="13067"/>
                </a:lnTo>
                <a:lnTo>
                  <a:pt x="65417" y="17278"/>
                </a:lnTo>
                <a:lnTo>
                  <a:pt x="68798" y="23517"/>
                </a:lnTo>
                <a:lnTo>
                  <a:pt x="70897" y="31673"/>
                </a:lnTo>
                <a:lnTo>
                  <a:pt x="75037" y="31051"/>
                </a:lnTo>
                <a:lnTo>
                  <a:pt x="77349" y="9359"/>
                </a:lnTo>
                <a:close/>
              </a:path>
            </a:pathLst>
          </a:custGeom>
          <a:solidFill>
            <a:srgbClr val="1E38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2527931" y="2085473"/>
            <a:ext cx="59055" cy="60960"/>
          </a:xfrm>
          <a:custGeom>
            <a:avLst/>
            <a:gdLst/>
            <a:ahLst/>
            <a:cxnLst/>
            <a:rect l="l" t="t" r="r" b="b"/>
            <a:pathLst>
              <a:path w="59055" h="60960">
                <a:moveTo>
                  <a:pt x="33705" y="0"/>
                </a:moveTo>
                <a:lnTo>
                  <a:pt x="20620" y="834"/>
                </a:lnTo>
                <a:lnTo>
                  <a:pt x="10413" y="6230"/>
                </a:lnTo>
                <a:lnTo>
                  <a:pt x="3427" y="15210"/>
                </a:lnTo>
                <a:lnTo>
                  <a:pt x="0" y="26797"/>
                </a:lnTo>
                <a:lnTo>
                  <a:pt x="321" y="38975"/>
                </a:lnTo>
                <a:lnTo>
                  <a:pt x="4524" y="49202"/>
                </a:lnTo>
                <a:lnTo>
                  <a:pt x="12723" y="56654"/>
                </a:lnTo>
                <a:lnTo>
                  <a:pt x="25030" y="60502"/>
                </a:lnTo>
                <a:lnTo>
                  <a:pt x="38109" y="59660"/>
                </a:lnTo>
                <a:lnTo>
                  <a:pt x="43311" y="56908"/>
                </a:lnTo>
                <a:lnTo>
                  <a:pt x="26479" y="56908"/>
                </a:lnTo>
                <a:lnTo>
                  <a:pt x="21596" y="54184"/>
                </a:lnTo>
                <a:lnTo>
                  <a:pt x="18665" y="48042"/>
                </a:lnTo>
                <a:lnTo>
                  <a:pt x="17549" y="39326"/>
                </a:lnTo>
                <a:lnTo>
                  <a:pt x="18110" y="28879"/>
                </a:lnTo>
                <a:lnTo>
                  <a:pt x="19913" y="18395"/>
                </a:lnTo>
                <a:lnTo>
                  <a:pt x="22696" y="10169"/>
                </a:lnTo>
                <a:lnTo>
                  <a:pt x="26720" y="4976"/>
                </a:lnTo>
                <a:lnTo>
                  <a:pt x="32245" y="3594"/>
                </a:lnTo>
                <a:lnTo>
                  <a:pt x="45206" y="3594"/>
                </a:lnTo>
                <a:lnTo>
                  <a:pt x="33705" y="0"/>
                </a:lnTo>
                <a:close/>
              </a:path>
              <a:path w="59055" h="60960">
                <a:moveTo>
                  <a:pt x="45206" y="3594"/>
                </a:moveTo>
                <a:lnTo>
                  <a:pt x="32245" y="3594"/>
                </a:lnTo>
                <a:lnTo>
                  <a:pt x="37128" y="6313"/>
                </a:lnTo>
                <a:lnTo>
                  <a:pt x="40057" y="12458"/>
                </a:lnTo>
                <a:lnTo>
                  <a:pt x="41169" y="21185"/>
                </a:lnTo>
                <a:lnTo>
                  <a:pt x="40601" y="31648"/>
                </a:lnTo>
                <a:lnTo>
                  <a:pt x="38806" y="42115"/>
                </a:lnTo>
                <a:lnTo>
                  <a:pt x="36026" y="50331"/>
                </a:lnTo>
                <a:lnTo>
                  <a:pt x="32004" y="55521"/>
                </a:lnTo>
                <a:lnTo>
                  <a:pt x="26479" y="56908"/>
                </a:lnTo>
                <a:lnTo>
                  <a:pt x="43311" y="56908"/>
                </a:lnTo>
                <a:lnTo>
                  <a:pt x="48313" y="54262"/>
                </a:lnTo>
                <a:lnTo>
                  <a:pt x="55303" y="45284"/>
                </a:lnTo>
                <a:lnTo>
                  <a:pt x="58737" y="33705"/>
                </a:lnTo>
                <a:lnTo>
                  <a:pt x="58414" y="21531"/>
                </a:lnTo>
                <a:lnTo>
                  <a:pt x="54208" y="11299"/>
                </a:lnTo>
                <a:lnTo>
                  <a:pt x="46009" y="3844"/>
                </a:lnTo>
                <a:lnTo>
                  <a:pt x="45206" y="3594"/>
                </a:lnTo>
                <a:close/>
              </a:path>
            </a:pathLst>
          </a:custGeom>
          <a:solidFill>
            <a:srgbClr val="1E38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2699957" y="2106620"/>
            <a:ext cx="54610" cy="60960"/>
          </a:xfrm>
          <a:custGeom>
            <a:avLst/>
            <a:gdLst/>
            <a:ahLst/>
            <a:cxnLst/>
            <a:rect l="l" t="t" r="r" b="b"/>
            <a:pathLst>
              <a:path w="54610" h="60960">
                <a:moveTo>
                  <a:pt x="33578" y="0"/>
                </a:moveTo>
                <a:lnTo>
                  <a:pt x="20256" y="981"/>
                </a:lnTo>
                <a:lnTo>
                  <a:pt x="10093" y="6708"/>
                </a:lnTo>
                <a:lnTo>
                  <a:pt x="3278" y="15869"/>
                </a:lnTo>
                <a:lnTo>
                  <a:pt x="0" y="27152"/>
                </a:lnTo>
                <a:lnTo>
                  <a:pt x="706" y="39481"/>
                </a:lnTo>
                <a:lnTo>
                  <a:pt x="5651" y="49652"/>
                </a:lnTo>
                <a:lnTo>
                  <a:pt x="14244" y="56929"/>
                </a:lnTo>
                <a:lnTo>
                  <a:pt x="25895" y="60578"/>
                </a:lnTo>
                <a:lnTo>
                  <a:pt x="33749" y="60627"/>
                </a:lnTo>
                <a:lnTo>
                  <a:pt x="40617" y="59031"/>
                </a:lnTo>
                <a:lnTo>
                  <a:pt x="46290" y="56237"/>
                </a:lnTo>
                <a:lnTo>
                  <a:pt x="49106" y="53898"/>
                </a:lnTo>
                <a:lnTo>
                  <a:pt x="41681" y="53898"/>
                </a:lnTo>
                <a:lnTo>
                  <a:pt x="35648" y="53162"/>
                </a:lnTo>
                <a:lnTo>
                  <a:pt x="26817" y="50200"/>
                </a:lnTo>
                <a:lnTo>
                  <a:pt x="20945" y="44273"/>
                </a:lnTo>
                <a:lnTo>
                  <a:pt x="18050" y="36015"/>
                </a:lnTo>
                <a:lnTo>
                  <a:pt x="18148" y="26060"/>
                </a:lnTo>
                <a:lnTo>
                  <a:pt x="54010" y="26060"/>
                </a:lnTo>
                <a:lnTo>
                  <a:pt x="53977" y="23888"/>
                </a:lnTo>
                <a:lnTo>
                  <a:pt x="36830" y="23888"/>
                </a:lnTo>
                <a:lnTo>
                  <a:pt x="18783" y="22047"/>
                </a:lnTo>
                <a:lnTo>
                  <a:pt x="20040" y="13093"/>
                </a:lnTo>
                <a:lnTo>
                  <a:pt x="25031" y="2768"/>
                </a:lnTo>
                <a:lnTo>
                  <a:pt x="41937" y="2768"/>
                </a:lnTo>
                <a:lnTo>
                  <a:pt x="33578" y="0"/>
                </a:lnTo>
                <a:close/>
              </a:path>
              <a:path w="54610" h="60960">
                <a:moveTo>
                  <a:pt x="49123" y="50457"/>
                </a:moveTo>
                <a:lnTo>
                  <a:pt x="45123" y="52806"/>
                </a:lnTo>
                <a:lnTo>
                  <a:pt x="41681" y="53898"/>
                </a:lnTo>
                <a:lnTo>
                  <a:pt x="49106" y="53898"/>
                </a:lnTo>
                <a:lnTo>
                  <a:pt x="50558" y="52692"/>
                </a:lnTo>
                <a:lnTo>
                  <a:pt x="49123" y="50457"/>
                </a:lnTo>
                <a:close/>
              </a:path>
              <a:path w="54610" h="60960">
                <a:moveTo>
                  <a:pt x="54010" y="26060"/>
                </a:moveTo>
                <a:lnTo>
                  <a:pt x="18148" y="26060"/>
                </a:lnTo>
                <a:lnTo>
                  <a:pt x="54076" y="30479"/>
                </a:lnTo>
                <a:lnTo>
                  <a:pt x="54010" y="26060"/>
                </a:lnTo>
                <a:close/>
              </a:path>
              <a:path w="54610" h="60960">
                <a:moveTo>
                  <a:pt x="41937" y="2768"/>
                </a:moveTo>
                <a:lnTo>
                  <a:pt x="25031" y="2768"/>
                </a:lnTo>
                <a:lnTo>
                  <a:pt x="38036" y="4368"/>
                </a:lnTo>
                <a:lnTo>
                  <a:pt x="37896" y="15913"/>
                </a:lnTo>
                <a:lnTo>
                  <a:pt x="36830" y="23888"/>
                </a:lnTo>
                <a:lnTo>
                  <a:pt x="53977" y="23888"/>
                </a:lnTo>
                <a:lnTo>
                  <a:pt x="53909" y="19404"/>
                </a:lnTo>
                <a:lnTo>
                  <a:pt x="50552" y="10120"/>
                </a:lnTo>
                <a:lnTo>
                  <a:pt x="43832" y="3396"/>
                </a:lnTo>
                <a:lnTo>
                  <a:pt x="41937" y="2768"/>
                </a:lnTo>
                <a:close/>
              </a:path>
            </a:pathLst>
          </a:custGeom>
          <a:solidFill>
            <a:srgbClr val="1E38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2754518" y="2112965"/>
            <a:ext cx="48260" cy="60325"/>
          </a:xfrm>
          <a:custGeom>
            <a:avLst/>
            <a:gdLst/>
            <a:ahLst/>
            <a:cxnLst/>
            <a:rect l="l" t="t" r="r" b="b"/>
            <a:pathLst>
              <a:path w="48260" h="60325">
                <a:moveTo>
                  <a:pt x="4584" y="36880"/>
                </a:moveTo>
                <a:lnTo>
                  <a:pt x="1549" y="37299"/>
                </a:lnTo>
                <a:lnTo>
                  <a:pt x="0" y="54152"/>
                </a:lnTo>
                <a:lnTo>
                  <a:pt x="4546" y="56680"/>
                </a:lnTo>
                <a:lnTo>
                  <a:pt x="12509" y="59296"/>
                </a:lnTo>
                <a:lnTo>
                  <a:pt x="19862" y="60198"/>
                </a:lnTo>
                <a:lnTo>
                  <a:pt x="30321" y="60108"/>
                </a:lnTo>
                <a:lnTo>
                  <a:pt x="38534" y="57169"/>
                </a:lnTo>
                <a:lnTo>
                  <a:pt x="39991" y="55727"/>
                </a:lnTo>
                <a:lnTo>
                  <a:pt x="25679" y="55727"/>
                </a:lnTo>
                <a:lnTo>
                  <a:pt x="12280" y="54089"/>
                </a:lnTo>
                <a:lnTo>
                  <a:pt x="7340" y="49161"/>
                </a:lnTo>
                <a:lnTo>
                  <a:pt x="4584" y="36880"/>
                </a:lnTo>
                <a:close/>
              </a:path>
              <a:path w="48260" h="60325">
                <a:moveTo>
                  <a:pt x="31064" y="0"/>
                </a:moveTo>
                <a:lnTo>
                  <a:pt x="4356" y="25679"/>
                </a:lnTo>
                <a:lnTo>
                  <a:pt x="10452" y="30492"/>
                </a:lnTo>
                <a:lnTo>
                  <a:pt x="28524" y="39547"/>
                </a:lnTo>
                <a:lnTo>
                  <a:pt x="30772" y="42595"/>
                </a:lnTo>
                <a:lnTo>
                  <a:pt x="29641" y="51777"/>
                </a:lnTo>
                <a:lnTo>
                  <a:pt x="25679" y="55727"/>
                </a:lnTo>
                <a:lnTo>
                  <a:pt x="39991" y="55727"/>
                </a:lnTo>
                <a:lnTo>
                  <a:pt x="44162" y="51600"/>
                </a:lnTo>
                <a:lnTo>
                  <a:pt x="46850" y="43662"/>
                </a:lnTo>
                <a:lnTo>
                  <a:pt x="47853" y="35483"/>
                </a:lnTo>
                <a:lnTo>
                  <a:pt x="44437" y="30543"/>
                </a:lnTo>
                <a:lnTo>
                  <a:pt x="24549" y="19888"/>
                </a:lnTo>
                <a:lnTo>
                  <a:pt x="21120" y="16789"/>
                </a:lnTo>
                <a:lnTo>
                  <a:pt x="22352" y="6692"/>
                </a:lnTo>
                <a:lnTo>
                  <a:pt x="26123" y="3632"/>
                </a:lnTo>
                <a:lnTo>
                  <a:pt x="45373" y="3632"/>
                </a:lnTo>
                <a:lnTo>
                  <a:pt x="43992" y="2781"/>
                </a:lnTo>
                <a:lnTo>
                  <a:pt x="37757" y="825"/>
                </a:lnTo>
                <a:lnTo>
                  <a:pt x="31064" y="0"/>
                </a:lnTo>
                <a:close/>
              </a:path>
              <a:path w="48260" h="60325">
                <a:moveTo>
                  <a:pt x="45373" y="3632"/>
                </a:moveTo>
                <a:lnTo>
                  <a:pt x="26123" y="3632"/>
                </a:lnTo>
                <a:lnTo>
                  <a:pt x="37719" y="5054"/>
                </a:lnTo>
                <a:lnTo>
                  <a:pt x="41948" y="9956"/>
                </a:lnTo>
                <a:lnTo>
                  <a:pt x="43827" y="20485"/>
                </a:lnTo>
                <a:lnTo>
                  <a:pt x="46863" y="20091"/>
                </a:lnTo>
                <a:lnTo>
                  <a:pt x="48031" y="5270"/>
                </a:lnTo>
                <a:lnTo>
                  <a:pt x="45373" y="3632"/>
                </a:lnTo>
                <a:close/>
              </a:path>
            </a:pathLst>
          </a:custGeom>
          <a:solidFill>
            <a:srgbClr val="1E38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2583619" y="2092166"/>
            <a:ext cx="57150" cy="60960"/>
          </a:xfrm>
          <a:custGeom>
            <a:avLst/>
            <a:gdLst/>
            <a:ahLst/>
            <a:cxnLst/>
            <a:rect l="l" t="t" r="r" b="b"/>
            <a:pathLst>
              <a:path w="57150" h="60960">
                <a:moveTo>
                  <a:pt x="32880" y="0"/>
                </a:moveTo>
                <a:lnTo>
                  <a:pt x="6680" y="1816"/>
                </a:lnTo>
                <a:lnTo>
                  <a:pt x="6388" y="4114"/>
                </a:lnTo>
                <a:lnTo>
                  <a:pt x="12369" y="5689"/>
                </a:lnTo>
                <a:lnTo>
                  <a:pt x="13500" y="7962"/>
                </a:lnTo>
                <a:lnTo>
                  <a:pt x="9220" y="46215"/>
                </a:lnTo>
                <a:lnTo>
                  <a:pt x="393" y="52933"/>
                </a:lnTo>
                <a:lnTo>
                  <a:pt x="0" y="56184"/>
                </a:lnTo>
                <a:lnTo>
                  <a:pt x="35648" y="60553"/>
                </a:lnTo>
                <a:lnTo>
                  <a:pt x="36042" y="57315"/>
                </a:lnTo>
                <a:lnTo>
                  <a:pt x="31432" y="56426"/>
                </a:lnTo>
                <a:lnTo>
                  <a:pt x="27914" y="55486"/>
                </a:lnTo>
                <a:lnTo>
                  <a:pt x="26796" y="53225"/>
                </a:lnTo>
                <a:lnTo>
                  <a:pt x="26962" y="48386"/>
                </a:lnTo>
                <a:lnTo>
                  <a:pt x="27388" y="41759"/>
                </a:lnTo>
                <a:lnTo>
                  <a:pt x="41313" y="13449"/>
                </a:lnTo>
                <a:lnTo>
                  <a:pt x="51833" y="13449"/>
                </a:lnTo>
                <a:lnTo>
                  <a:pt x="30949" y="13347"/>
                </a:lnTo>
                <a:lnTo>
                  <a:pt x="32880" y="0"/>
                </a:lnTo>
                <a:close/>
              </a:path>
              <a:path w="57150" h="60960">
                <a:moveTo>
                  <a:pt x="51833" y="13449"/>
                </a:moveTo>
                <a:lnTo>
                  <a:pt x="41313" y="13449"/>
                </a:lnTo>
                <a:lnTo>
                  <a:pt x="48450" y="19634"/>
                </a:lnTo>
                <a:lnTo>
                  <a:pt x="51833" y="13449"/>
                </a:lnTo>
                <a:close/>
              </a:path>
              <a:path w="57150" h="60960">
                <a:moveTo>
                  <a:pt x="51193" y="2178"/>
                </a:moveTo>
                <a:lnTo>
                  <a:pt x="44432" y="2349"/>
                </a:lnTo>
                <a:lnTo>
                  <a:pt x="37359" y="5835"/>
                </a:lnTo>
                <a:lnTo>
                  <a:pt x="30949" y="13347"/>
                </a:lnTo>
                <a:lnTo>
                  <a:pt x="51888" y="13347"/>
                </a:lnTo>
                <a:lnTo>
                  <a:pt x="56667" y="4610"/>
                </a:lnTo>
                <a:lnTo>
                  <a:pt x="51193" y="2178"/>
                </a:lnTo>
                <a:close/>
              </a:path>
            </a:pathLst>
          </a:custGeom>
          <a:solidFill>
            <a:srgbClr val="1E38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2637404" y="2074549"/>
            <a:ext cx="58419" cy="84455"/>
          </a:xfrm>
          <a:custGeom>
            <a:avLst/>
            <a:gdLst/>
            <a:ahLst/>
            <a:cxnLst/>
            <a:rect l="l" t="t" r="r" b="b"/>
            <a:pathLst>
              <a:path w="58419" h="84455">
                <a:moveTo>
                  <a:pt x="27730" y="0"/>
                </a:moveTo>
                <a:lnTo>
                  <a:pt x="1441" y="1815"/>
                </a:lnTo>
                <a:lnTo>
                  <a:pt x="1162" y="4113"/>
                </a:lnTo>
                <a:lnTo>
                  <a:pt x="7144" y="5688"/>
                </a:lnTo>
                <a:lnTo>
                  <a:pt x="8261" y="7949"/>
                </a:lnTo>
                <a:lnTo>
                  <a:pt x="4535" y="46438"/>
                </a:lnTo>
                <a:lnTo>
                  <a:pt x="21" y="78588"/>
                </a:lnTo>
                <a:lnTo>
                  <a:pt x="0" y="79021"/>
                </a:lnTo>
                <a:lnTo>
                  <a:pt x="6686" y="81393"/>
                </a:lnTo>
                <a:lnTo>
                  <a:pt x="14027" y="83514"/>
                </a:lnTo>
                <a:lnTo>
                  <a:pt x="21520" y="84428"/>
                </a:lnTo>
                <a:lnTo>
                  <a:pt x="35501" y="83836"/>
                </a:lnTo>
                <a:lnTo>
                  <a:pt x="42717" y="80415"/>
                </a:lnTo>
                <a:lnTo>
                  <a:pt x="22434" y="80415"/>
                </a:lnTo>
                <a:lnTo>
                  <a:pt x="20974" y="80237"/>
                </a:lnTo>
                <a:lnTo>
                  <a:pt x="19120" y="79767"/>
                </a:lnTo>
                <a:lnTo>
                  <a:pt x="18104" y="79450"/>
                </a:lnTo>
                <a:lnTo>
                  <a:pt x="18695" y="72356"/>
                </a:lnTo>
                <a:lnTo>
                  <a:pt x="19921" y="60697"/>
                </a:lnTo>
                <a:lnTo>
                  <a:pt x="21616" y="45892"/>
                </a:lnTo>
                <a:lnTo>
                  <a:pt x="23387" y="31228"/>
                </a:lnTo>
                <a:lnTo>
                  <a:pt x="25851" y="30720"/>
                </a:lnTo>
                <a:lnTo>
                  <a:pt x="49243" y="30720"/>
                </a:lnTo>
                <a:lnTo>
                  <a:pt x="47260" y="28760"/>
                </a:lnTo>
                <a:lnTo>
                  <a:pt x="43568" y="27456"/>
                </a:lnTo>
                <a:lnTo>
                  <a:pt x="23869" y="27456"/>
                </a:lnTo>
                <a:lnTo>
                  <a:pt x="25017" y="18474"/>
                </a:lnTo>
                <a:lnTo>
                  <a:pt x="26081" y="10579"/>
                </a:lnTo>
                <a:lnTo>
                  <a:pt x="27028" y="4113"/>
                </a:lnTo>
                <a:lnTo>
                  <a:pt x="27730" y="0"/>
                </a:lnTo>
                <a:close/>
              </a:path>
              <a:path w="58419" h="84455">
                <a:moveTo>
                  <a:pt x="49243" y="30720"/>
                </a:moveTo>
                <a:lnTo>
                  <a:pt x="25851" y="30720"/>
                </a:lnTo>
                <a:lnTo>
                  <a:pt x="27451" y="30733"/>
                </a:lnTo>
                <a:lnTo>
                  <a:pt x="29508" y="30987"/>
                </a:lnTo>
                <a:lnTo>
                  <a:pt x="34914" y="33385"/>
                </a:lnTo>
                <a:lnTo>
                  <a:pt x="38473" y="38581"/>
                </a:lnTo>
                <a:lnTo>
                  <a:pt x="40172" y="45892"/>
                </a:lnTo>
                <a:lnTo>
                  <a:pt x="39998" y="54634"/>
                </a:lnTo>
                <a:lnTo>
                  <a:pt x="37631" y="65408"/>
                </a:lnTo>
                <a:lnTo>
                  <a:pt x="33640" y="73778"/>
                </a:lnTo>
                <a:lnTo>
                  <a:pt x="28438" y="79021"/>
                </a:lnTo>
                <a:lnTo>
                  <a:pt x="22434" y="80415"/>
                </a:lnTo>
                <a:lnTo>
                  <a:pt x="42717" y="80415"/>
                </a:lnTo>
                <a:lnTo>
                  <a:pt x="46571" y="78588"/>
                </a:lnTo>
                <a:lnTo>
                  <a:pt x="54278" y="69132"/>
                </a:lnTo>
                <a:lnTo>
                  <a:pt x="58172" y="55917"/>
                </a:lnTo>
                <a:lnTo>
                  <a:pt x="57759" y="44661"/>
                </a:lnTo>
                <a:lnTo>
                  <a:pt x="53943" y="35365"/>
                </a:lnTo>
                <a:lnTo>
                  <a:pt x="49243" y="30720"/>
                </a:lnTo>
                <a:close/>
              </a:path>
              <a:path w="58419" h="84455">
                <a:moveTo>
                  <a:pt x="32950" y="24929"/>
                </a:moveTo>
                <a:lnTo>
                  <a:pt x="28530" y="25830"/>
                </a:lnTo>
                <a:lnTo>
                  <a:pt x="23869" y="27456"/>
                </a:lnTo>
                <a:lnTo>
                  <a:pt x="43568" y="27456"/>
                </a:lnTo>
                <a:lnTo>
                  <a:pt x="38246" y="25576"/>
                </a:lnTo>
                <a:lnTo>
                  <a:pt x="32950" y="24929"/>
                </a:lnTo>
                <a:close/>
              </a:path>
            </a:pathLst>
          </a:custGeom>
          <a:solidFill>
            <a:srgbClr val="1E38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2464856" y="2053023"/>
            <a:ext cx="77470" cy="86360"/>
          </a:xfrm>
          <a:custGeom>
            <a:avLst/>
            <a:gdLst/>
            <a:ahLst/>
            <a:cxnLst/>
            <a:rect l="l" t="t" r="r" b="b"/>
            <a:pathLst>
              <a:path w="77469" h="86360">
                <a:moveTo>
                  <a:pt x="9912" y="0"/>
                </a:moveTo>
                <a:lnTo>
                  <a:pt x="9509" y="3252"/>
                </a:lnTo>
                <a:lnTo>
                  <a:pt x="13049" y="4178"/>
                </a:lnTo>
                <a:lnTo>
                  <a:pt x="18103" y="5562"/>
                </a:lnTo>
                <a:lnTo>
                  <a:pt x="19691" y="8991"/>
                </a:lnTo>
                <a:lnTo>
                  <a:pt x="19422" y="15758"/>
                </a:lnTo>
                <a:lnTo>
                  <a:pt x="19333" y="17278"/>
                </a:lnTo>
                <a:lnTo>
                  <a:pt x="15102" y="56235"/>
                </a:lnTo>
                <a:lnTo>
                  <a:pt x="400" y="77495"/>
                </a:lnTo>
                <a:lnTo>
                  <a:pt x="0" y="80747"/>
                </a:lnTo>
                <a:lnTo>
                  <a:pt x="43402" y="86080"/>
                </a:lnTo>
                <a:lnTo>
                  <a:pt x="43808" y="82829"/>
                </a:lnTo>
                <a:lnTo>
                  <a:pt x="39312" y="81775"/>
                </a:lnTo>
                <a:lnTo>
                  <a:pt x="34245" y="80391"/>
                </a:lnTo>
                <a:lnTo>
                  <a:pt x="32828" y="77330"/>
                </a:lnTo>
                <a:lnTo>
                  <a:pt x="32758" y="74383"/>
                </a:lnTo>
                <a:lnTo>
                  <a:pt x="33140" y="64604"/>
                </a:lnTo>
                <a:lnTo>
                  <a:pt x="33904" y="56219"/>
                </a:lnTo>
                <a:lnTo>
                  <a:pt x="35007" y="46418"/>
                </a:lnTo>
                <a:lnTo>
                  <a:pt x="57537" y="46418"/>
                </a:lnTo>
                <a:lnTo>
                  <a:pt x="57911" y="43370"/>
                </a:lnTo>
                <a:lnTo>
                  <a:pt x="50526" y="43370"/>
                </a:lnTo>
                <a:lnTo>
                  <a:pt x="35528" y="42011"/>
                </a:lnTo>
                <a:lnTo>
                  <a:pt x="36900" y="31051"/>
                </a:lnTo>
                <a:lnTo>
                  <a:pt x="37939" y="23517"/>
                </a:lnTo>
                <a:lnTo>
                  <a:pt x="39153" y="15758"/>
                </a:lnTo>
                <a:lnTo>
                  <a:pt x="40341" y="9359"/>
                </a:lnTo>
                <a:lnTo>
                  <a:pt x="77349" y="9359"/>
                </a:lnTo>
                <a:lnTo>
                  <a:pt x="77463" y="8293"/>
                </a:lnTo>
                <a:lnTo>
                  <a:pt x="9912" y="0"/>
                </a:lnTo>
                <a:close/>
              </a:path>
              <a:path w="77469" h="86360">
                <a:moveTo>
                  <a:pt x="57537" y="46418"/>
                </a:moveTo>
                <a:lnTo>
                  <a:pt x="35007" y="46418"/>
                </a:lnTo>
                <a:lnTo>
                  <a:pt x="49866" y="48729"/>
                </a:lnTo>
                <a:lnTo>
                  <a:pt x="51835" y="53454"/>
                </a:lnTo>
                <a:lnTo>
                  <a:pt x="52457" y="60185"/>
                </a:lnTo>
                <a:lnTo>
                  <a:pt x="55797" y="60604"/>
                </a:lnTo>
                <a:lnTo>
                  <a:pt x="57537" y="46418"/>
                </a:lnTo>
                <a:close/>
              </a:path>
              <a:path w="77469" h="86360">
                <a:moveTo>
                  <a:pt x="55810" y="32867"/>
                </a:moveTo>
                <a:lnTo>
                  <a:pt x="53574" y="39243"/>
                </a:lnTo>
                <a:lnTo>
                  <a:pt x="50526" y="43370"/>
                </a:lnTo>
                <a:lnTo>
                  <a:pt x="57911" y="43370"/>
                </a:lnTo>
                <a:lnTo>
                  <a:pt x="59150" y="33274"/>
                </a:lnTo>
                <a:lnTo>
                  <a:pt x="55810" y="32867"/>
                </a:lnTo>
                <a:close/>
              </a:path>
              <a:path w="77469" h="86360">
                <a:moveTo>
                  <a:pt x="77349" y="9359"/>
                </a:moveTo>
                <a:lnTo>
                  <a:pt x="40341" y="9359"/>
                </a:lnTo>
                <a:lnTo>
                  <a:pt x="53689" y="10998"/>
                </a:lnTo>
                <a:lnTo>
                  <a:pt x="60475" y="13067"/>
                </a:lnTo>
                <a:lnTo>
                  <a:pt x="65417" y="17278"/>
                </a:lnTo>
                <a:lnTo>
                  <a:pt x="68798" y="23517"/>
                </a:lnTo>
                <a:lnTo>
                  <a:pt x="70897" y="31673"/>
                </a:lnTo>
                <a:lnTo>
                  <a:pt x="75037" y="31051"/>
                </a:lnTo>
                <a:lnTo>
                  <a:pt x="77349" y="9359"/>
                </a:lnTo>
                <a:close/>
              </a:path>
            </a:pathLst>
          </a:custGeom>
          <a:solidFill>
            <a:srgbClr val="1E38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2527931" y="2085473"/>
            <a:ext cx="59055" cy="60960"/>
          </a:xfrm>
          <a:custGeom>
            <a:avLst/>
            <a:gdLst/>
            <a:ahLst/>
            <a:cxnLst/>
            <a:rect l="l" t="t" r="r" b="b"/>
            <a:pathLst>
              <a:path w="59055" h="60960">
                <a:moveTo>
                  <a:pt x="33705" y="0"/>
                </a:moveTo>
                <a:lnTo>
                  <a:pt x="20620" y="834"/>
                </a:lnTo>
                <a:lnTo>
                  <a:pt x="10413" y="6230"/>
                </a:lnTo>
                <a:lnTo>
                  <a:pt x="3427" y="15210"/>
                </a:lnTo>
                <a:lnTo>
                  <a:pt x="0" y="26797"/>
                </a:lnTo>
                <a:lnTo>
                  <a:pt x="321" y="38975"/>
                </a:lnTo>
                <a:lnTo>
                  <a:pt x="4524" y="49202"/>
                </a:lnTo>
                <a:lnTo>
                  <a:pt x="12723" y="56654"/>
                </a:lnTo>
                <a:lnTo>
                  <a:pt x="25030" y="60502"/>
                </a:lnTo>
                <a:lnTo>
                  <a:pt x="38109" y="59660"/>
                </a:lnTo>
                <a:lnTo>
                  <a:pt x="43311" y="56908"/>
                </a:lnTo>
                <a:lnTo>
                  <a:pt x="26479" y="56908"/>
                </a:lnTo>
                <a:lnTo>
                  <a:pt x="21596" y="54184"/>
                </a:lnTo>
                <a:lnTo>
                  <a:pt x="18665" y="48042"/>
                </a:lnTo>
                <a:lnTo>
                  <a:pt x="17549" y="39326"/>
                </a:lnTo>
                <a:lnTo>
                  <a:pt x="18110" y="28879"/>
                </a:lnTo>
                <a:lnTo>
                  <a:pt x="19913" y="18395"/>
                </a:lnTo>
                <a:lnTo>
                  <a:pt x="22696" y="10169"/>
                </a:lnTo>
                <a:lnTo>
                  <a:pt x="26720" y="4976"/>
                </a:lnTo>
                <a:lnTo>
                  <a:pt x="32245" y="3594"/>
                </a:lnTo>
                <a:lnTo>
                  <a:pt x="45206" y="3594"/>
                </a:lnTo>
                <a:lnTo>
                  <a:pt x="33705" y="0"/>
                </a:lnTo>
                <a:close/>
              </a:path>
              <a:path w="59055" h="60960">
                <a:moveTo>
                  <a:pt x="45206" y="3594"/>
                </a:moveTo>
                <a:lnTo>
                  <a:pt x="32245" y="3594"/>
                </a:lnTo>
                <a:lnTo>
                  <a:pt x="37128" y="6313"/>
                </a:lnTo>
                <a:lnTo>
                  <a:pt x="40057" y="12458"/>
                </a:lnTo>
                <a:lnTo>
                  <a:pt x="41169" y="21185"/>
                </a:lnTo>
                <a:lnTo>
                  <a:pt x="40601" y="31648"/>
                </a:lnTo>
                <a:lnTo>
                  <a:pt x="38806" y="42115"/>
                </a:lnTo>
                <a:lnTo>
                  <a:pt x="36026" y="50331"/>
                </a:lnTo>
                <a:lnTo>
                  <a:pt x="32004" y="55521"/>
                </a:lnTo>
                <a:lnTo>
                  <a:pt x="26479" y="56908"/>
                </a:lnTo>
                <a:lnTo>
                  <a:pt x="43311" y="56908"/>
                </a:lnTo>
                <a:lnTo>
                  <a:pt x="48313" y="54262"/>
                </a:lnTo>
                <a:lnTo>
                  <a:pt x="55303" y="45284"/>
                </a:lnTo>
                <a:lnTo>
                  <a:pt x="58737" y="33705"/>
                </a:lnTo>
                <a:lnTo>
                  <a:pt x="58414" y="21531"/>
                </a:lnTo>
                <a:lnTo>
                  <a:pt x="54208" y="11299"/>
                </a:lnTo>
                <a:lnTo>
                  <a:pt x="46009" y="3844"/>
                </a:lnTo>
                <a:lnTo>
                  <a:pt x="45206" y="3594"/>
                </a:lnTo>
                <a:close/>
              </a:path>
            </a:pathLst>
          </a:custGeom>
          <a:solidFill>
            <a:srgbClr val="1E38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2699957" y="2106620"/>
            <a:ext cx="54610" cy="60960"/>
          </a:xfrm>
          <a:custGeom>
            <a:avLst/>
            <a:gdLst/>
            <a:ahLst/>
            <a:cxnLst/>
            <a:rect l="l" t="t" r="r" b="b"/>
            <a:pathLst>
              <a:path w="54610" h="60960">
                <a:moveTo>
                  <a:pt x="33578" y="0"/>
                </a:moveTo>
                <a:lnTo>
                  <a:pt x="20256" y="981"/>
                </a:lnTo>
                <a:lnTo>
                  <a:pt x="10093" y="6708"/>
                </a:lnTo>
                <a:lnTo>
                  <a:pt x="3278" y="15869"/>
                </a:lnTo>
                <a:lnTo>
                  <a:pt x="0" y="27152"/>
                </a:lnTo>
                <a:lnTo>
                  <a:pt x="706" y="39481"/>
                </a:lnTo>
                <a:lnTo>
                  <a:pt x="5651" y="49652"/>
                </a:lnTo>
                <a:lnTo>
                  <a:pt x="14244" y="56929"/>
                </a:lnTo>
                <a:lnTo>
                  <a:pt x="25895" y="60578"/>
                </a:lnTo>
                <a:lnTo>
                  <a:pt x="33749" y="60627"/>
                </a:lnTo>
                <a:lnTo>
                  <a:pt x="40617" y="59031"/>
                </a:lnTo>
                <a:lnTo>
                  <a:pt x="46290" y="56237"/>
                </a:lnTo>
                <a:lnTo>
                  <a:pt x="49106" y="53898"/>
                </a:lnTo>
                <a:lnTo>
                  <a:pt x="41681" y="53898"/>
                </a:lnTo>
                <a:lnTo>
                  <a:pt x="35648" y="53162"/>
                </a:lnTo>
                <a:lnTo>
                  <a:pt x="26817" y="50200"/>
                </a:lnTo>
                <a:lnTo>
                  <a:pt x="20945" y="44273"/>
                </a:lnTo>
                <a:lnTo>
                  <a:pt x="18050" y="36015"/>
                </a:lnTo>
                <a:lnTo>
                  <a:pt x="18148" y="26060"/>
                </a:lnTo>
                <a:lnTo>
                  <a:pt x="54010" y="26060"/>
                </a:lnTo>
                <a:lnTo>
                  <a:pt x="53977" y="23888"/>
                </a:lnTo>
                <a:lnTo>
                  <a:pt x="36830" y="23888"/>
                </a:lnTo>
                <a:lnTo>
                  <a:pt x="18783" y="22047"/>
                </a:lnTo>
                <a:lnTo>
                  <a:pt x="20040" y="13093"/>
                </a:lnTo>
                <a:lnTo>
                  <a:pt x="25031" y="2768"/>
                </a:lnTo>
                <a:lnTo>
                  <a:pt x="41937" y="2768"/>
                </a:lnTo>
                <a:lnTo>
                  <a:pt x="33578" y="0"/>
                </a:lnTo>
                <a:close/>
              </a:path>
              <a:path w="54610" h="60960">
                <a:moveTo>
                  <a:pt x="49123" y="50457"/>
                </a:moveTo>
                <a:lnTo>
                  <a:pt x="45123" y="52806"/>
                </a:lnTo>
                <a:lnTo>
                  <a:pt x="41681" y="53898"/>
                </a:lnTo>
                <a:lnTo>
                  <a:pt x="49106" y="53898"/>
                </a:lnTo>
                <a:lnTo>
                  <a:pt x="50558" y="52692"/>
                </a:lnTo>
                <a:lnTo>
                  <a:pt x="49123" y="50457"/>
                </a:lnTo>
                <a:close/>
              </a:path>
              <a:path w="54610" h="60960">
                <a:moveTo>
                  <a:pt x="54010" y="26060"/>
                </a:moveTo>
                <a:lnTo>
                  <a:pt x="18148" y="26060"/>
                </a:lnTo>
                <a:lnTo>
                  <a:pt x="54076" y="30479"/>
                </a:lnTo>
                <a:lnTo>
                  <a:pt x="54010" y="26060"/>
                </a:lnTo>
                <a:close/>
              </a:path>
              <a:path w="54610" h="60960">
                <a:moveTo>
                  <a:pt x="41937" y="2768"/>
                </a:moveTo>
                <a:lnTo>
                  <a:pt x="25031" y="2768"/>
                </a:lnTo>
                <a:lnTo>
                  <a:pt x="38036" y="4368"/>
                </a:lnTo>
                <a:lnTo>
                  <a:pt x="37896" y="15913"/>
                </a:lnTo>
                <a:lnTo>
                  <a:pt x="36830" y="23888"/>
                </a:lnTo>
                <a:lnTo>
                  <a:pt x="53977" y="23888"/>
                </a:lnTo>
                <a:lnTo>
                  <a:pt x="53909" y="19404"/>
                </a:lnTo>
                <a:lnTo>
                  <a:pt x="50552" y="10120"/>
                </a:lnTo>
                <a:lnTo>
                  <a:pt x="43832" y="3396"/>
                </a:lnTo>
                <a:lnTo>
                  <a:pt x="41937" y="2768"/>
                </a:lnTo>
                <a:close/>
              </a:path>
            </a:pathLst>
          </a:custGeom>
          <a:solidFill>
            <a:srgbClr val="1E38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754518" y="2112965"/>
            <a:ext cx="48260" cy="60325"/>
          </a:xfrm>
          <a:custGeom>
            <a:avLst/>
            <a:gdLst/>
            <a:ahLst/>
            <a:cxnLst/>
            <a:rect l="l" t="t" r="r" b="b"/>
            <a:pathLst>
              <a:path w="48260" h="60325">
                <a:moveTo>
                  <a:pt x="4584" y="36880"/>
                </a:moveTo>
                <a:lnTo>
                  <a:pt x="1549" y="37299"/>
                </a:lnTo>
                <a:lnTo>
                  <a:pt x="0" y="54152"/>
                </a:lnTo>
                <a:lnTo>
                  <a:pt x="4546" y="56680"/>
                </a:lnTo>
                <a:lnTo>
                  <a:pt x="12509" y="59296"/>
                </a:lnTo>
                <a:lnTo>
                  <a:pt x="19862" y="60198"/>
                </a:lnTo>
                <a:lnTo>
                  <a:pt x="30321" y="60108"/>
                </a:lnTo>
                <a:lnTo>
                  <a:pt x="38534" y="57169"/>
                </a:lnTo>
                <a:lnTo>
                  <a:pt x="39991" y="55727"/>
                </a:lnTo>
                <a:lnTo>
                  <a:pt x="25679" y="55727"/>
                </a:lnTo>
                <a:lnTo>
                  <a:pt x="12280" y="54089"/>
                </a:lnTo>
                <a:lnTo>
                  <a:pt x="7340" y="49161"/>
                </a:lnTo>
                <a:lnTo>
                  <a:pt x="4584" y="36880"/>
                </a:lnTo>
                <a:close/>
              </a:path>
              <a:path w="48260" h="60325">
                <a:moveTo>
                  <a:pt x="31064" y="0"/>
                </a:moveTo>
                <a:lnTo>
                  <a:pt x="4356" y="25679"/>
                </a:lnTo>
                <a:lnTo>
                  <a:pt x="10452" y="30492"/>
                </a:lnTo>
                <a:lnTo>
                  <a:pt x="28524" y="39547"/>
                </a:lnTo>
                <a:lnTo>
                  <a:pt x="30772" y="42595"/>
                </a:lnTo>
                <a:lnTo>
                  <a:pt x="29641" y="51777"/>
                </a:lnTo>
                <a:lnTo>
                  <a:pt x="25679" y="55727"/>
                </a:lnTo>
                <a:lnTo>
                  <a:pt x="39991" y="55727"/>
                </a:lnTo>
                <a:lnTo>
                  <a:pt x="44162" y="51600"/>
                </a:lnTo>
                <a:lnTo>
                  <a:pt x="46850" y="43662"/>
                </a:lnTo>
                <a:lnTo>
                  <a:pt x="47853" y="35483"/>
                </a:lnTo>
                <a:lnTo>
                  <a:pt x="44437" y="30543"/>
                </a:lnTo>
                <a:lnTo>
                  <a:pt x="24549" y="19888"/>
                </a:lnTo>
                <a:lnTo>
                  <a:pt x="21120" y="16789"/>
                </a:lnTo>
                <a:lnTo>
                  <a:pt x="22352" y="6692"/>
                </a:lnTo>
                <a:lnTo>
                  <a:pt x="26123" y="3632"/>
                </a:lnTo>
                <a:lnTo>
                  <a:pt x="45373" y="3632"/>
                </a:lnTo>
                <a:lnTo>
                  <a:pt x="43992" y="2781"/>
                </a:lnTo>
                <a:lnTo>
                  <a:pt x="37757" y="825"/>
                </a:lnTo>
                <a:lnTo>
                  <a:pt x="31064" y="0"/>
                </a:lnTo>
                <a:close/>
              </a:path>
              <a:path w="48260" h="60325">
                <a:moveTo>
                  <a:pt x="45373" y="3632"/>
                </a:moveTo>
                <a:lnTo>
                  <a:pt x="26123" y="3632"/>
                </a:lnTo>
                <a:lnTo>
                  <a:pt x="37719" y="5054"/>
                </a:lnTo>
                <a:lnTo>
                  <a:pt x="41948" y="9956"/>
                </a:lnTo>
                <a:lnTo>
                  <a:pt x="43827" y="20485"/>
                </a:lnTo>
                <a:lnTo>
                  <a:pt x="46863" y="20091"/>
                </a:lnTo>
                <a:lnTo>
                  <a:pt x="48031" y="5270"/>
                </a:lnTo>
                <a:lnTo>
                  <a:pt x="45373" y="3632"/>
                </a:lnTo>
                <a:close/>
              </a:path>
            </a:pathLst>
          </a:custGeom>
          <a:solidFill>
            <a:srgbClr val="1E38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2583619" y="2092166"/>
            <a:ext cx="57150" cy="60960"/>
          </a:xfrm>
          <a:custGeom>
            <a:avLst/>
            <a:gdLst/>
            <a:ahLst/>
            <a:cxnLst/>
            <a:rect l="l" t="t" r="r" b="b"/>
            <a:pathLst>
              <a:path w="57150" h="60960">
                <a:moveTo>
                  <a:pt x="32880" y="0"/>
                </a:moveTo>
                <a:lnTo>
                  <a:pt x="6680" y="1816"/>
                </a:lnTo>
                <a:lnTo>
                  <a:pt x="6388" y="4114"/>
                </a:lnTo>
                <a:lnTo>
                  <a:pt x="12369" y="5689"/>
                </a:lnTo>
                <a:lnTo>
                  <a:pt x="13500" y="7962"/>
                </a:lnTo>
                <a:lnTo>
                  <a:pt x="9220" y="46215"/>
                </a:lnTo>
                <a:lnTo>
                  <a:pt x="393" y="52933"/>
                </a:lnTo>
                <a:lnTo>
                  <a:pt x="0" y="56184"/>
                </a:lnTo>
                <a:lnTo>
                  <a:pt x="35648" y="60553"/>
                </a:lnTo>
                <a:lnTo>
                  <a:pt x="36042" y="57315"/>
                </a:lnTo>
                <a:lnTo>
                  <a:pt x="31432" y="56426"/>
                </a:lnTo>
                <a:lnTo>
                  <a:pt x="27914" y="55486"/>
                </a:lnTo>
                <a:lnTo>
                  <a:pt x="26796" y="53225"/>
                </a:lnTo>
                <a:lnTo>
                  <a:pt x="26962" y="48386"/>
                </a:lnTo>
                <a:lnTo>
                  <a:pt x="27388" y="41759"/>
                </a:lnTo>
                <a:lnTo>
                  <a:pt x="41313" y="13449"/>
                </a:lnTo>
                <a:lnTo>
                  <a:pt x="51833" y="13449"/>
                </a:lnTo>
                <a:lnTo>
                  <a:pt x="30949" y="13347"/>
                </a:lnTo>
                <a:lnTo>
                  <a:pt x="32880" y="0"/>
                </a:lnTo>
                <a:close/>
              </a:path>
              <a:path w="57150" h="60960">
                <a:moveTo>
                  <a:pt x="51833" y="13449"/>
                </a:moveTo>
                <a:lnTo>
                  <a:pt x="41313" y="13449"/>
                </a:lnTo>
                <a:lnTo>
                  <a:pt x="48450" y="19634"/>
                </a:lnTo>
                <a:lnTo>
                  <a:pt x="51833" y="13449"/>
                </a:lnTo>
                <a:close/>
              </a:path>
              <a:path w="57150" h="60960">
                <a:moveTo>
                  <a:pt x="51193" y="2178"/>
                </a:moveTo>
                <a:lnTo>
                  <a:pt x="44432" y="2349"/>
                </a:lnTo>
                <a:lnTo>
                  <a:pt x="37359" y="5835"/>
                </a:lnTo>
                <a:lnTo>
                  <a:pt x="30949" y="13347"/>
                </a:lnTo>
                <a:lnTo>
                  <a:pt x="51888" y="13347"/>
                </a:lnTo>
                <a:lnTo>
                  <a:pt x="56667" y="4610"/>
                </a:lnTo>
                <a:lnTo>
                  <a:pt x="51193" y="2178"/>
                </a:lnTo>
                <a:close/>
              </a:path>
            </a:pathLst>
          </a:custGeom>
          <a:solidFill>
            <a:srgbClr val="1E38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810356" y="2755172"/>
            <a:ext cx="2463800" cy="1623695"/>
          </a:xfrm>
          <a:custGeom>
            <a:avLst/>
            <a:gdLst/>
            <a:ahLst/>
            <a:cxnLst/>
            <a:rect l="l" t="t" r="r" b="b"/>
            <a:pathLst>
              <a:path w="2463800" h="1623695">
                <a:moveTo>
                  <a:pt x="350758" y="0"/>
                </a:moveTo>
                <a:lnTo>
                  <a:pt x="19758" y="1235519"/>
                </a:lnTo>
                <a:lnTo>
                  <a:pt x="3900" y="1292266"/>
                </a:lnTo>
                <a:lnTo>
                  <a:pt x="0" y="1327412"/>
                </a:lnTo>
                <a:lnTo>
                  <a:pt x="11775" y="1347208"/>
                </a:lnTo>
                <a:lnTo>
                  <a:pt x="42945" y="1357906"/>
                </a:lnTo>
                <a:lnTo>
                  <a:pt x="97228" y="1365758"/>
                </a:lnTo>
                <a:lnTo>
                  <a:pt x="2083228" y="1615681"/>
                </a:lnTo>
                <a:lnTo>
                  <a:pt x="2119163" y="1623305"/>
                </a:lnTo>
                <a:lnTo>
                  <a:pt x="2142150" y="1623379"/>
                </a:lnTo>
                <a:lnTo>
                  <a:pt x="2162099" y="1613682"/>
                </a:lnTo>
                <a:lnTo>
                  <a:pt x="2188918" y="1591995"/>
                </a:lnTo>
                <a:lnTo>
                  <a:pt x="2152835" y="1589294"/>
                </a:lnTo>
                <a:lnTo>
                  <a:pt x="2133257" y="1560795"/>
                </a:lnTo>
                <a:lnTo>
                  <a:pt x="2129171" y="1513335"/>
                </a:lnTo>
                <a:lnTo>
                  <a:pt x="2139565" y="1453756"/>
                </a:lnTo>
                <a:lnTo>
                  <a:pt x="2463517" y="260476"/>
                </a:lnTo>
                <a:lnTo>
                  <a:pt x="3507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810356" y="2755172"/>
            <a:ext cx="2463800" cy="1623695"/>
          </a:xfrm>
          <a:custGeom>
            <a:avLst/>
            <a:gdLst/>
            <a:ahLst/>
            <a:cxnLst/>
            <a:rect l="l" t="t" r="r" b="b"/>
            <a:pathLst>
              <a:path w="2463800" h="1623695">
                <a:moveTo>
                  <a:pt x="2139565" y="1453756"/>
                </a:moveTo>
                <a:lnTo>
                  <a:pt x="2150784" y="1412530"/>
                </a:lnTo>
                <a:lnTo>
                  <a:pt x="2171570" y="1336031"/>
                </a:lnTo>
                <a:lnTo>
                  <a:pt x="2184922" y="1286869"/>
                </a:lnTo>
                <a:lnTo>
                  <a:pt x="2199913" y="1231666"/>
                </a:lnTo>
                <a:lnTo>
                  <a:pt x="2216290" y="1171348"/>
                </a:lnTo>
                <a:lnTo>
                  <a:pt x="2233803" y="1106840"/>
                </a:lnTo>
                <a:lnTo>
                  <a:pt x="2252201" y="1039070"/>
                </a:lnTo>
                <a:lnTo>
                  <a:pt x="2271232" y="968961"/>
                </a:lnTo>
                <a:lnTo>
                  <a:pt x="2290646" y="897442"/>
                </a:lnTo>
                <a:lnTo>
                  <a:pt x="2310190" y="825436"/>
                </a:lnTo>
                <a:lnTo>
                  <a:pt x="2329614" y="753870"/>
                </a:lnTo>
                <a:lnTo>
                  <a:pt x="2348667" y="683671"/>
                </a:lnTo>
                <a:lnTo>
                  <a:pt x="2367098" y="615762"/>
                </a:lnTo>
                <a:lnTo>
                  <a:pt x="2384655" y="551072"/>
                </a:lnTo>
                <a:lnTo>
                  <a:pt x="2401087" y="490524"/>
                </a:lnTo>
                <a:lnTo>
                  <a:pt x="2416143" y="435046"/>
                </a:lnTo>
                <a:lnTo>
                  <a:pt x="2429572" y="385563"/>
                </a:lnTo>
                <a:lnTo>
                  <a:pt x="2441122" y="343001"/>
                </a:lnTo>
                <a:lnTo>
                  <a:pt x="2457583" y="282342"/>
                </a:lnTo>
                <a:lnTo>
                  <a:pt x="2463517" y="260476"/>
                </a:lnTo>
                <a:lnTo>
                  <a:pt x="350758" y="0"/>
                </a:lnTo>
                <a:lnTo>
                  <a:pt x="19758" y="1235519"/>
                </a:lnTo>
                <a:lnTo>
                  <a:pt x="3900" y="1292266"/>
                </a:lnTo>
                <a:lnTo>
                  <a:pt x="11775" y="1347208"/>
                </a:lnTo>
                <a:lnTo>
                  <a:pt x="97228" y="1365758"/>
                </a:lnTo>
                <a:lnTo>
                  <a:pt x="156321" y="1373220"/>
                </a:lnTo>
                <a:lnTo>
                  <a:pt x="224913" y="1381865"/>
                </a:lnTo>
                <a:lnTo>
                  <a:pt x="266882" y="1387152"/>
                </a:lnTo>
                <a:lnTo>
                  <a:pt x="313484" y="1393020"/>
                </a:lnTo>
                <a:lnTo>
                  <a:pt x="364355" y="1399426"/>
                </a:lnTo>
                <a:lnTo>
                  <a:pt x="419134" y="1406322"/>
                </a:lnTo>
                <a:lnTo>
                  <a:pt x="477459" y="1413664"/>
                </a:lnTo>
                <a:lnTo>
                  <a:pt x="538967" y="1421406"/>
                </a:lnTo>
                <a:lnTo>
                  <a:pt x="603297" y="1429502"/>
                </a:lnTo>
                <a:lnTo>
                  <a:pt x="670085" y="1437907"/>
                </a:lnTo>
                <a:lnTo>
                  <a:pt x="738971" y="1446576"/>
                </a:lnTo>
                <a:lnTo>
                  <a:pt x="809591" y="1455462"/>
                </a:lnTo>
                <a:lnTo>
                  <a:pt x="881584" y="1464520"/>
                </a:lnTo>
                <a:lnTo>
                  <a:pt x="954587" y="1473706"/>
                </a:lnTo>
                <a:lnTo>
                  <a:pt x="1028239" y="1482972"/>
                </a:lnTo>
                <a:lnTo>
                  <a:pt x="1102176" y="1492274"/>
                </a:lnTo>
                <a:lnTo>
                  <a:pt x="1176037" y="1501567"/>
                </a:lnTo>
                <a:lnTo>
                  <a:pt x="1249460" y="1510804"/>
                </a:lnTo>
                <a:lnTo>
                  <a:pt x="1322083" y="1519940"/>
                </a:lnTo>
                <a:lnTo>
                  <a:pt x="1393542" y="1528929"/>
                </a:lnTo>
                <a:lnTo>
                  <a:pt x="1463477" y="1537727"/>
                </a:lnTo>
                <a:lnTo>
                  <a:pt x="1531525" y="1546286"/>
                </a:lnTo>
                <a:lnTo>
                  <a:pt x="1597323" y="1554563"/>
                </a:lnTo>
                <a:lnTo>
                  <a:pt x="1660510" y="1562511"/>
                </a:lnTo>
                <a:lnTo>
                  <a:pt x="1720724" y="1570085"/>
                </a:lnTo>
                <a:lnTo>
                  <a:pt x="1777601" y="1577240"/>
                </a:lnTo>
                <a:lnTo>
                  <a:pt x="1830781" y="1583929"/>
                </a:lnTo>
                <a:lnTo>
                  <a:pt x="1879901" y="1590107"/>
                </a:lnTo>
                <a:lnTo>
                  <a:pt x="1924598" y="1595729"/>
                </a:lnTo>
                <a:lnTo>
                  <a:pt x="1964510" y="1600749"/>
                </a:lnTo>
                <a:lnTo>
                  <a:pt x="2028533" y="1608802"/>
                </a:lnTo>
                <a:lnTo>
                  <a:pt x="2069072" y="1613900"/>
                </a:lnTo>
                <a:lnTo>
                  <a:pt x="2083228" y="1615681"/>
                </a:lnTo>
                <a:lnTo>
                  <a:pt x="2119163" y="1623305"/>
                </a:lnTo>
                <a:lnTo>
                  <a:pt x="2142150" y="1623379"/>
                </a:lnTo>
                <a:lnTo>
                  <a:pt x="2162099" y="1613682"/>
                </a:lnTo>
                <a:lnTo>
                  <a:pt x="2188918" y="1591995"/>
                </a:lnTo>
                <a:lnTo>
                  <a:pt x="2152835" y="1589294"/>
                </a:lnTo>
                <a:lnTo>
                  <a:pt x="2133257" y="1560795"/>
                </a:lnTo>
                <a:lnTo>
                  <a:pt x="2129171" y="1513335"/>
                </a:lnTo>
                <a:lnTo>
                  <a:pt x="2139565" y="1453756"/>
                </a:lnTo>
                <a:close/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3941454" y="3122373"/>
            <a:ext cx="469900" cy="1224915"/>
          </a:xfrm>
          <a:custGeom>
            <a:avLst/>
            <a:gdLst/>
            <a:ahLst/>
            <a:cxnLst/>
            <a:rect l="l" t="t" r="r" b="b"/>
            <a:pathLst>
              <a:path w="469900" h="1224914">
                <a:moveTo>
                  <a:pt x="304321" y="0"/>
                </a:moveTo>
                <a:lnTo>
                  <a:pt x="10354" y="1086586"/>
                </a:lnTo>
                <a:lnTo>
                  <a:pt x="0" y="1146140"/>
                </a:lnTo>
                <a:lnTo>
                  <a:pt x="4068" y="1193579"/>
                </a:lnTo>
                <a:lnTo>
                  <a:pt x="23567" y="1222066"/>
                </a:lnTo>
                <a:lnTo>
                  <a:pt x="59503" y="1224762"/>
                </a:lnTo>
                <a:lnTo>
                  <a:pt x="69780" y="1214807"/>
                </a:lnTo>
                <a:lnTo>
                  <a:pt x="94530" y="1171028"/>
                </a:lnTo>
                <a:lnTo>
                  <a:pt x="109283" y="1126953"/>
                </a:lnTo>
                <a:lnTo>
                  <a:pt x="167969" y="948202"/>
                </a:lnTo>
                <a:lnTo>
                  <a:pt x="469828" y="20459"/>
                </a:lnTo>
                <a:lnTo>
                  <a:pt x="3043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3941454" y="3122373"/>
            <a:ext cx="469900" cy="1224915"/>
          </a:xfrm>
          <a:custGeom>
            <a:avLst/>
            <a:gdLst/>
            <a:ahLst/>
            <a:cxnLst/>
            <a:rect l="l" t="t" r="r" b="b"/>
            <a:pathLst>
              <a:path w="469900" h="1224914">
                <a:moveTo>
                  <a:pt x="59503" y="1224762"/>
                </a:moveTo>
                <a:lnTo>
                  <a:pt x="87496" y="1188106"/>
                </a:lnTo>
                <a:lnTo>
                  <a:pt x="109283" y="1126953"/>
                </a:lnTo>
                <a:lnTo>
                  <a:pt x="134509" y="1050369"/>
                </a:lnTo>
                <a:lnTo>
                  <a:pt x="150350" y="1002050"/>
                </a:lnTo>
                <a:lnTo>
                  <a:pt x="167969" y="948202"/>
                </a:lnTo>
                <a:lnTo>
                  <a:pt x="187085" y="889690"/>
                </a:lnTo>
                <a:lnTo>
                  <a:pt x="207419" y="827380"/>
                </a:lnTo>
                <a:lnTo>
                  <a:pt x="228691" y="762137"/>
                </a:lnTo>
                <a:lnTo>
                  <a:pt x="250621" y="694829"/>
                </a:lnTo>
                <a:lnTo>
                  <a:pt x="272928" y="626320"/>
                </a:lnTo>
                <a:lnTo>
                  <a:pt x="295333" y="557477"/>
                </a:lnTo>
                <a:lnTo>
                  <a:pt x="317555" y="489165"/>
                </a:lnTo>
                <a:lnTo>
                  <a:pt x="339314" y="422251"/>
                </a:lnTo>
                <a:lnTo>
                  <a:pt x="360330" y="357600"/>
                </a:lnTo>
                <a:lnTo>
                  <a:pt x="380323" y="296078"/>
                </a:lnTo>
                <a:lnTo>
                  <a:pt x="399013" y="238552"/>
                </a:lnTo>
                <a:lnTo>
                  <a:pt x="416120" y="185886"/>
                </a:lnTo>
                <a:lnTo>
                  <a:pt x="431364" y="138947"/>
                </a:lnTo>
                <a:lnTo>
                  <a:pt x="444464" y="98600"/>
                </a:lnTo>
                <a:lnTo>
                  <a:pt x="463113" y="41149"/>
                </a:lnTo>
                <a:lnTo>
                  <a:pt x="469828" y="20459"/>
                </a:lnTo>
                <a:lnTo>
                  <a:pt x="304321" y="0"/>
                </a:lnTo>
                <a:lnTo>
                  <a:pt x="293280" y="40824"/>
                </a:lnTo>
                <a:lnTo>
                  <a:pt x="280870" y="86710"/>
                </a:lnTo>
                <a:lnTo>
                  <a:pt x="267264" y="137021"/>
                </a:lnTo>
                <a:lnTo>
                  <a:pt x="252632" y="191121"/>
                </a:lnTo>
                <a:lnTo>
                  <a:pt x="237148" y="248372"/>
                </a:lnTo>
                <a:lnTo>
                  <a:pt x="220984" y="308137"/>
                </a:lnTo>
                <a:lnTo>
                  <a:pt x="204312" y="369779"/>
                </a:lnTo>
                <a:lnTo>
                  <a:pt x="187304" y="432662"/>
                </a:lnTo>
                <a:lnTo>
                  <a:pt x="170133" y="496148"/>
                </a:lnTo>
                <a:lnTo>
                  <a:pt x="152970" y="559601"/>
                </a:lnTo>
                <a:lnTo>
                  <a:pt x="135988" y="622384"/>
                </a:lnTo>
                <a:lnTo>
                  <a:pt x="119358" y="683859"/>
                </a:lnTo>
                <a:lnTo>
                  <a:pt x="103254" y="743390"/>
                </a:lnTo>
                <a:lnTo>
                  <a:pt x="87847" y="800340"/>
                </a:lnTo>
                <a:lnTo>
                  <a:pt x="73309" y="854072"/>
                </a:lnTo>
                <a:lnTo>
                  <a:pt x="59813" y="903948"/>
                </a:lnTo>
                <a:lnTo>
                  <a:pt x="47531" y="949333"/>
                </a:lnTo>
                <a:lnTo>
                  <a:pt x="36635" y="989589"/>
                </a:lnTo>
                <a:lnTo>
                  <a:pt x="19689" y="1052167"/>
                </a:lnTo>
                <a:lnTo>
                  <a:pt x="10354" y="1086586"/>
                </a:lnTo>
                <a:lnTo>
                  <a:pt x="0" y="1146140"/>
                </a:lnTo>
                <a:lnTo>
                  <a:pt x="4068" y="1193579"/>
                </a:lnTo>
                <a:lnTo>
                  <a:pt x="23567" y="1222066"/>
                </a:lnTo>
                <a:lnTo>
                  <a:pt x="59503" y="1224762"/>
                </a:lnTo>
                <a:close/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3941185" y="3102927"/>
            <a:ext cx="455930" cy="1224915"/>
          </a:xfrm>
          <a:custGeom>
            <a:avLst/>
            <a:gdLst/>
            <a:ahLst/>
            <a:cxnLst/>
            <a:rect l="l" t="t" r="r" b="b"/>
            <a:pathLst>
              <a:path w="455929" h="1224914">
                <a:moveTo>
                  <a:pt x="309787" y="0"/>
                </a:moveTo>
                <a:lnTo>
                  <a:pt x="10613" y="1105992"/>
                </a:lnTo>
                <a:lnTo>
                  <a:pt x="4751" y="1131133"/>
                </a:lnTo>
                <a:lnTo>
                  <a:pt x="1198" y="1154809"/>
                </a:lnTo>
                <a:lnTo>
                  <a:pt x="0" y="1176692"/>
                </a:lnTo>
                <a:lnTo>
                  <a:pt x="1203" y="1196454"/>
                </a:lnTo>
                <a:lnTo>
                  <a:pt x="10056" y="1210752"/>
                </a:lnTo>
                <a:lnTo>
                  <a:pt x="20880" y="1220384"/>
                </a:lnTo>
                <a:lnTo>
                  <a:pt x="33301" y="1224543"/>
                </a:lnTo>
                <a:lnTo>
                  <a:pt x="46948" y="1222425"/>
                </a:lnTo>
                <a:lnTo>
                  <a:pt x="74375" y="1186839"/>
                </a:lnTo>
                <a:lnTo>
                  <a:pt x="87767" y="1151151"/>
                </a:lnTo>
                <a:lnTo>
                  <a:pt x="107966" y="1089955"/>
                </a:lnTo>
                <a:lnTo>
                  <a:pt x="137488" y="999714"/>
                </a:lnTo>
                <a:lnTo>
                  <a:pt x="281981" y="555140"/>
                </a:lnTo>
                <a:lnTo>
                  <a:pt x="455888" y="18122"/>
                </a:lnTo>
                <a:lnTo>
                  <a:pt x="3097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3941185" y="3102927"/>
            <a:ext cx="455930" cy="1224915"/>
          </a:xfrm>
          <a:custGeom>
            <a:avLst/>
            <a:gdLst/>
            <a:ahLst/>
            <a:cxnLst/>
            <a:rect l="l" t="t" r="r" b="b"/>
            <a:pathLst>
              <a:path w="455929" h="1224914">
                <a:moveTo>
                  <a:pt x="1203" y="1196454"/>
                </a:moveTo>
                <a:lnTo>
                  <a:pt x="10056" y="1210752"/>
                </a:lnTo>
                <a:lnTo>
                  <a:pt x="20880" y="1220384"/>
                </a:lnTo>
                <a:lnTo>
                  <a:pt x="33301" y="1224543"/>
                </a:lnTo>
                <a:lnTo>
                  <a:pt x="46948" y="1222425"/>
                </a:lnTo>
                <a:lnTo>
                  <a:pt x="74375" y="1186839"/>
                </a:lnTo>
                <a:lnTo>
                  <a:pt x="87767" y="1151151"/>
                </a:lnTo>
                <a:lnTo>
                  <a:pt x="107966" y="1089955"/>
                </a:lnTo>
                <a:lnTo>
                  <a:pt x="121702" y="1048032"/>
                </a:lnTo>
                <a:lnTo>
                  <a:pt x="137488" y="999714"/>
                </a:lnTo>
                <a:lnTo>
                  <a:pt x="155047" y="945865"/>
                </a:lnTo>
                <a:lnTo>
                  <a:pt x="174099" y="887353"/>
                </a:lnTo>
                <a:lnTo>
                  <a:pt x="194364" y="825043"/>
                </a:lnTo>
                <a:lnTo>
                  <a:pt x="215564" y="759801"/>
                </a:lnTo>
                <a:lnTo>
                  <a:pt x="237420" y="692492"/>
                </a:lnTo>
                <a:lnTo>
                  <a:pt x="259652" y="623983"/>
                </a:lnTo>
                <a:lnTo>
                  <a:pt x="281981" y="555140"/>
                </a:lnTo>
                <a:lnTo>
                  <a:pt x="304128" y="486829"/>
                </a:lnTo>
                <a:lnTo>
                  <a:pt x="325813" y="419914"/>
                </a:lnTo>
                <a:lnTo>
                  <a:pt x="346759" y="355263"/>
                </a:lnTo>
                <a:lnTo>
                  <a:pt x="366685" y="293742"/>
                </a:lnTo>
                <a:lnTo>
                  <a:pt x="385312" y="236215"/>
                </a:lnTo>
                <a:lnTo>
                  <a:pt x="402361" y="183549"/>
                </a:lnTo>
                <a:lnTo>
                  <a:pt x="417553" y="136610"/>
                </a:lnTo>
                <a:lnTo>
                  <a:pt x="430609" y="96263"/>
                </a:lnTo>
                <a:lnTo>
                  <a:pt x="449196" y="38812"/>
                </a:lnTo>
                <a:lnTo>
                  <a:pt x="455888" y="18122"/>
                </a:lnTo>
                <a:lnTo>
                  <a:pt x="309787" y="0"/>
                </a:lnTo>
                <a:lnTo>
                  <a:pt x="299781" y="37006"/>
                </a:lnTo>
                <a:lnTo>
                  <a:pt x="288369" y="79214"/>
                </a:lnTo>
                <a:lnTo>
                  <a:pt x="275712" y="126025"/>
                </a:lnTo>
                <a:lnTo>
                  <a:pt x="261971" y="176840"/>
                </a:lnTo>
                <a:lnTo>
                  <a:pt x="247310" y="231059"/>
                </a:lnTo>
                <a:lnTo>
                  <a:pt x="231890" y="288083"/>
                </a:lnTo>
                <a:lnTo>
                  <a:pt x="215873" y="347313"/>
                </a:lnTo>
                <a:lnTo>
                  <a:pt x="199422" y="408149"/>
                </a:lnTo>
                <a:lnTo>
                  <a:pt x="182697" y="469993"/>
                </a:lnTo>
                <a:lnTo>
                  <a:pt x="165862" y="532244"/>
                </a:lnTo>
                <a:lnTo>
                  <a:pt x="149077" y="594305"/>
                </a:lnTo>
                <a:lnTo>
                  <a:pt x="132506" y="655575"/>
                </a:lnTo>
                <a:lnTo>
                  <a:pt x="116310" y="715455"/>
                </a:lnTo>
                <a:lnTo>
                  <a:pt x="100651" y="773347"/>
                </a:lnTo>
                <a:lnTo>
                  <a:pt x="85691" y="828650"/>
                </a:lnTo>
                <a:lnTo>
                  <a:pt x="71591" y="880766"/>
                </a:lnTo>
                <a:lnTo>
                  <a:pt x="58515" y="929095"/>
                </a:lnTo>
                <a:lnTo>
                  <a:pt x="46624" y="973038"/>
                </a:lnTo>
                <a:lnTo>
                  <a:pt x="36080" y="1011996"/>
                </a:lnTo>
                <a:lnTo>
                  <a:pt x="19681" y="1072560"/>
                </a:lnTo>
                <a:lnTo>
                  <a:pt x="10613" y="1105992"/>
                </a:lnTo>
                <a:lnTo>
                  <a:pt x="4751" y="1131133"/>
                </a:lnTo>
                <a:lnTo>
                  <a:pt x="1198" y="1154809"/>
                </a:lnTo>
                <a:lnTo>
                  <a:pt x="0" y="1176692"/>
                </a:lnTo>
                <a:lnTo>
                  <a:pt x="1203" y="1196454"/>
                </a:lnTo>
                <a:close/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3941134" y="3082070"/>
            <a:ext cx="438150" cy="1221740"/>
          </a:xfrm>
          <a:custGeom>
            <a:avLst/>
            <a:gdLst/>
            <a:ahLst/>
            <a:cxnLst/>
            <a:rect l="l" t="t" r="r" b="b"/>
            <a:pathLst>
              <a:path w="438150" h="1221739">
                <a:moveTo>
                  <a:pt x="315407" y="0"/>
                </a:moveTo>
                <a:lnTo>
                  <a:pt x="10670" y="1126807"/>
                </a:lnTo>
                <a:lnTo>
                  <a:pt x="4845" y="1151778"/>
                </a:lnTo>
                <a:lnTo>
                  <a:pt x="1271" y="1175440"/>
                </a:lnTo>
                <a:lnTo>
                  <a:pt x="0" y="1197357"/>
                </a:lnTo>
                <a:lnTo>
                  <a:pt x="1082" y="1217091"/>
                </a:lnTo>
                <a:lnTo>
                  <a:pt x="7474" y="1220247"/>
                </a:lnTo>
                <a:lnTo>
                  <a:pt x="14315" y="1221744"/>
                </a:lnTo>
                <a:lnTo>
                  <a:pt x="21510" y="1221515"/>
                </a:lnTo>
                <a:lnTo>
                  <a:pt x="56374" y="1183907"/>
                </a:lnTo>
                <a:lnTo>
                  <a:pt x="69764" y="1148217"/>
                </a:lnTo>
                <a:lnTo>
                  <a:pt x="89961" y="1087022"/>
                </a:lnTo>
                <a:lnTo>
                  <a:pt x="119479" y="996781"/>
                </a:lnTo>
                <a:lnTo>
                  <a:pt x="286090" y="483902"/>
                </a:lnTo>
                <a:lnTo>
                  <a:pt x="437822" y="15201"/>
                </a:lnTo>
                <a:lnTo>
                  <a:pt x="3154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3941134" y="3082070"/>
            <a:ext cx="438150" cy="1221740"/>
          </a:xfrm>
          <a:custGeom>
            <a:avLst/>
            <a:gdLst/>
            <a:ahLst/>
            <a:cxnLst/>
            <a:rect l="l" t="t" r="r" b="b"/>
            <a:pathLst>
              <a:path w="438150" h="1221739">
                <a:moveTo>
                  <a:pt x="1082" y="1217091"/>
                </a:moveTo>
                <a:lnTo>
                  <a:pt x="7474" y="1220247"/>
                </a:lnTo>
                <a:lnTo>
                  <a:pt x="14315" y="1221744"/>
                </a:lnTo>
                <a:lnTo>
                  <a:pt x="21510" y="1221515"/>
                </a:lnTo>
                <a:lnTo>
                  <a:pt x="56374" y="1183907"/>
                </a:lnTo>
                <a:lnTo>
                  <a:pt x="69764" y="1148217"/>
                </a:lnTo>
                <a:lnTo>
                  <a:pt x="89961" y="1087022"/>
                </a:lnTo>
                <a:lnTo>
                  <a:pt x="103695" y="1045099"/>
                </a:lnTo>
                <a:lnTo>
                  <a:pt x="119479" y="996781"/>
                </a:lnTo>
                <a:lnTo>
                  <a:pt x="137035" y="942933"/>
                </a:lnTo>
                <a:lnTo>
                  <a:pt x="156083" y="884422"/>
                </a:lnTo>
                <a:lnTo>
                  <a:pt x="176345" y="822112"/>
                </a:lnTo>
                <a:lnTo>
                  <a:pt x="197542" y="756871"/>
                </a:lnTo>
                <a:lnTo>
                  <a:pt x="219394" y="689563"/>
                </a:lnTo>
                <a:lnTo>
                  <a:pt x="241622" y="621055"/>
                </a:lnTo>
                <a:lnTo>
                  <a:pt x="263947" y="552213"/>
                </a:lnTo>
                <a:lnTo>
                  <a:pt x="286090" y="483902"/>
                </a:lnTo>
                <a:lnTo>
                  <a:pt x="307771" y="416989"/>
                </a:lnTo>
                <a:lnTo>
                  <a:pt x="328713" y="352338"/>
                </a:lnTo>
                <a:lnTo>
                  <a:pt x="348635" y="290817"/>
                </a:lnTo>
                <a:lnTo>
                  <a:pt x="367259" y="233291"/>
                </a:lnTo>
                <a:lnTo>
                  <a:pt x="384305" y="180626"/>
                </a:lnTo>
                <a:lnTo>
                  <a:pt x="399495" y="133687"/>
                </a:lnTo>
                <a:lnTo>
                  <a:pt x="412548" y="93341"/>
                </a:lnTo>
                <a:lnTo>
                  <a:pt x="431132" y="35891"/>
                </a:lnTo>
                <a:lnTo>
                  <a:pt x="437822" y="15201"/>
                </a:lnTo>
                <a:lnTo>
                  <a:pt x="315407" y="0"/>
                </a:lnTo>
                <a:lnTo>
                  <a:pt x="306118" y="34359"/>
                </a:lnTo>
                <a:lnTo>
                  <a:pt x="295237" y="74606"/>
                </a:lnTo>
                <a:lnTo>
                  <a:pt x="282940" y="120088"/>
                </a:lnTo>
                <a:lnTo>
                  <a:pt x="269404" y="170156"/>
                </a:lnTo>
                <a:lnTo>
                  <a:pt x="254804" y="224158"/>
                </a:lnTo>
                <a:lnTo>
                  <a:pt x="239317" y="281443"/>
                </a:lnTo>
                <a:lnTo>
                  <a:pt x="223117" y="341360"/>
                </a:lnTo>
                <a:lnTo>
                  <a:pt x="206382" y="403259"/>
                </a:lnTo>
                <a:lnTo>
                  <a:pt x="189286" y="466487"/>
                </a:lnTo>
                <a:lnTo>
                  <a:pt x="172007" y="530395"/>
                </a:lnTo>
                <a:lnTo>
                  <a:pt x="154719" y="594331"/>
                </a:lnTo>
                <a:lnTo>
                  <a:pt x="137599" y="657644"/>
                </a:lnTo>
                <a:lnTo>
                  <a:pt x="120823" y="719684"/>
                </a:lnTo>
                <a:lnTo>
                  <a:pt x="104566" y="779799"/>
                </a:lnTo>
                <a:lnTo>
                  <a:pt x="89006" y="837338"/>
                </a:lnTo>
                <a:lnTo>
                  <a:pt x="74316" y="891650"/>
                </a:lnTo>
                <a:lnTo>
                  <a:pt x="60674" y="942085"/>
                </a:lnTo>
                <a:lnTo>
                  <a:pt x="48256" y="987991"/>
                </a:lnTo>
                <a:lnTo>
                  <a:pt x="37236" y="1028718"/>
                </a:lnTo>
                <a:lnTo>
                  <a:pt x="20099" y="1092027"/>
                </a:lnTo>
                <a:lnTo>
                  <a:pt x="10670" y="1126807"/>
                </a:lnTo>
                <a:lnTo>
                  <a:pt x="4845" y="1151778"/>
                </a:lnTo>
                <a:lnTo>
                  <a:pt x="1271" y="1175440"/>
                </a:lnTo>
                <a:lnTo>
                  <a:pt x="0" y="1197357"/>
                </a:lnTo>
                <a:lnTo>
                  <a:pt x="1082" y="1217091"/>
                </a:lnTo>
                <a:close/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3941188" y="3063669"/>
            <a:ext cx="420370" cy="1218565"/>
          </a:xfrm>
          <a:custGeom>
            <a:avLst/>
            <a:gdLst/>
            <a:ahLst/>
            <a:cxnLst/>
            <a:rect l="l" t="t" r="r" b="b"/>
            <a:pathLst>
              <a:path w="420370" h="1218564">
                <a:moveTo>
                  <a:pt x="320243" y="0"/>
                </a:moveTo>
                <a:lnTo>
                  <a:pt x="10565" y="1145361"/>
                </a:lnTo>
                <a:lnTo>
                  <a:pt x="2508" y="1183651"/>
                </a:lnTo>
                <a:lnTo>
                  <a:pt x="0" y="1218336"/>
                </a:lnTo>
                <a:lnTo>
                  <a:pt x="3543" y="1218247"/>
                </a:lnTo>
                <a:lnTo>
                  <a:pt x="38586" y="1181055"/>
                </a:lnTo>
                <a:lnTo>
                  <a:pt x="52039" y="1145146"/>
                </a:lnTo>
                <a:lnTo>
                  <a:pt x="72162" y="1084169"/>
                </a:lnTo>
                <a:lnTo>
                  <a:pt x="101675" y="993932"/>
                </a:lnTo>
                <a:lnTo>
                  <a:pt x="268251" y="481063"/>
                </a:lnTo>
                <a:lnTo>
                  <a:pt x="419950" y="12369"/>
                </a:lnTo>
                <a:lnTo>
                  <a:pt x="320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3941188" y="3063669"/>
            <a:ext cx="420370" cy="1218565"/>
          </a:xfrm>
          <a:custGeom>
            <a:avLst/>
            <a:gdLst/>
            <a:ahLst/>
            <a:cxnLst/>
            <a:rect l="l" t="t" r="r" b="b"/>
            <a:pathLst>
              <a:path w="420370" h="1218564">
                <a:moveTo>
                  <a:pt x="0" y="1218336"/>
                </a:moveTo>
                <a:lnTo>
                  <a:pt x="38586" y="1181055"/>
                </a:lnTo>
                <a:lnTo>
                  <a:pt x="51968" y="1145361"/>
                </a:lnTo>
                <a:lnTo>
                  <a:pt x="72162" y="1084169"/>
                </a:lnTo>
                <a:lnTo>
                  <a:pt x="85893" y="1042248"/>
                </a:lnTo>
                <a:lnTo>
                  <a:pt x="101675" y="993932"/>
                </a:lnTo>
                <a:lnTo>
                  <a:pt x="119227" y="940085"/>
                </a:lnTo>
                <a:lnTo>
                  <a:pt x="138272" y="881575"/>
                </a:lnTo>
                <a:lnTo>
                  <a:pt x="158530" y="819267"/>
                </a:lnTo>
                <a:lnTo>
                  <a:pt x="179722" y="754027"/>
                </a:lnTo>
                <a:lnTo>
                  <a:pt x="201569" y="686721"/>
                </a:lnTo>
                <a:lnTo>
                  <a:pt x="223792" y="618214"/>
                </a:lnTo>
                <a:lnTo>
                  <a:pt x="246113" y="549373"/>
                </a:lnTo>
                <a:lnTo>
                  <a:pt x="268251" y="481063"/>
                </a:lnTo>
                <a:lnTo>
                  <a:pt x="289928" y="414151"/>
                </a:lnTo>
                <a:lnTo>
                  <a:pt x="310865" y="349502"/>
                </a:lnTo>
                <a:lnTo>
                  <a:pt x="330783" y="287981"/>
                </a:lnTo>
                <a:lnTo>
                  <a:pt x="349403" y="230456"/>
                </a:lnTo>
                <a:lnTo>
                  <a:pt x="366445" y="177792"/>
                </a:lnTo>
                <a:lnTo>
                  <a:pt x="381631" y="130854"/>
                </a:lnTo>
                <a:lnTo>
                  <a:pt x="394682" y="90508"/>
                </a:lnTo>
                <a:lnTo>
                  <a:pt x="413261" y="33059"/>
                </a:lnTo>
                <a:lnTo>
                  <a:pt x="419950" y="12369"/>
                </a:lnTo>
                <a:lnTo>
                  <a:pt x="320243" y="0"/>
                </a:lnTo>
                <a:lnTo>
                  <a:pt x="311779" y="31315"/>
                </a:lnTo>
                <a:lnTo>
                  <a:pt x="301528" y="69246"/>
                </a:lnTo>
                <a:lnTo>
                  <a:pt x="289679" y="113086"/>
                </a:lnTo>
                <a:lnTo>
                  <a:pt x="276423" y="162131"/>
                </a:lnTo>
                <a:lnTo>
                  <a:pt x="261951" y="215676"/>
                </a:lnTo>
                <a:lnTo>
                  <a:pt x="246452" y="273016"/>
                </a:lnTo>
                <a:lnTo>
                  <a:pt x="230118" y="333445"/>
                </a:lnTo>
                <a:lnTo>
                  <a:pt x="213140" y="396258"/>
                </a:lnTo>
                <a:lnTo>
                  <a:pt x="195706" y="460751"/>
                </a:lnTo>
                <a:lnTo>
                  <a:pt x="178009" y="526218"/>
                </a:lnTo>
                <a:lnTo>
                  <a:pt x="160238" y="591954"/>
                </a:lnTo>
                <a:lnTo>
                  <a:pt x="142585" y="657255"/>
                </a:lnTo>
                <a:lnTo>
                  <a:pt x="125239" y="721414"/>
                </a:lnTo>
                <a:lnTo>
                  <a:pt x="108391" y="783728"/>
                </a:lnTo>
                <a:lnTo>
                  <a:pt x="92232" y="843491"/>
                </a:lnTo>
                <a:lnTo>
                  <a:pt x="76953" y="899997"/>
                </a:lnTo>
                <a:lnTo>
                  <a:pt x="62743" y="952542"/>
                </a:lnTo>
                <a:lnTo>
                  <a:pt x="49793" y="1000422"/>
                </a:lnTo>
                <a:lnTo>
                  <a:pt x="38294" y="1042929"/>
                </a:lnTo>
                <a:lnTo>
                  <a:pt x="20411" y="1109011"/>
                </a:lnTo>
                <a:lnTo>
                  <a:pt x="10617" y="1145146"/>
                </a:lnTo>
                <a:lnTo>
                  <a:pt x="5868" y="1164795"/>
                </a:lnTo>
                <a:lnTo>
                  <a:pt x="2508" y="1183651"/>
                </a:lnTo>
                <a:lnTo>
                  <a:pt x="548" y="1201551"/>
                </a:lnTo>
                <a:lnTo>
                  <a:pt x="0" y="1218336"/>
                </a:lnTo>
                <a:close/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3944525" y="3045372"/>
            <a:ext cx="392430" cy="1196340"/>
          </a:xfrm>
          <a:custGeom>
            <a:avLst/>
            <a:gdLst/>
            <a:ahLst/>
            <a:cxnLst/>
            <a:rect l="l" t="t" r="r" b="b"/>
            <a:pathLst>
              <a:path w="392429" h="1196339">
                <a:moveTo>
                  <a:pt x="321716" y="0"/>
                </a:moveTo>
                <a:lnTo>
                  <a:pt x="7124" y="1163447"/>
                </a:lnTo>
                <a:lnTo>
                  <a:pt x="0" y="1196035"/>
                </a:lnTo>
                <a:lnTo>
                  <a:pt x="5141" y="1187872"/>
                </a:lnTo>
                <a:lnTo>
                  <a:pt x="24179" y="1141754"/>
                </a:lnTo>
                <a:lnTo>
                  <a:pt x="44371" y="1080561"/>
                </a:lnTo>
                <a:lnTo>
                  <a:pt x="73882" y="990322"/>
                </a:lnTo>
                <a:lnTo>
                  <a:pt x="218320" y="545753"/>
                </a:lnTo>
                <a:lnTo>
                  <a:pt x="392163" y="8737"/>
                </a:lnTo>
                <a:lnTo>
                  <a:pt x="3217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3944525" y="3045372"/>
            <a:ext cx="392430" cy="1196340"/>
          </a:xfrm>
          <a:custGeom>
            <a:avLst/>
            <a:gdLst/>
            <a:ahLst/>
            <a:cxnLst/>
            <a:rect l="l" t="t" r="r" b="b"/>
            <a:pathLst>
              <a:path w="392429" h="1196339">
                <a:moveTo>
                  <a:pt x="7124" y="1163447"/>
                </a:moveTo>
                <a:lnTo>
                  <a:pt x="4973" y="1171778"/>
                </a:lnTo>
                <a:lnTo>
                  <a:pt x="3081" y="1179988"/>
                </a:lnTo>
                <a:lnTo>
                  <a:pt x="1429" y="1188075"/>
                </a:lnTo>
                <a:lnTo>
                  <a:pt x="0" y="1196035"/>
                </a:lnTo>
                <a:lnTo>
                  <a:pt x="5141" y="1187872"/>
                </a:lnTo>
                <a:lnTo>
                  <a:pt x="24179" y="1141754"/>
                </a:lnTo>
                <a:lnTo>
                  <a:pt x="44371" y="1080561"/>
                </a:lnTo>
                <a:lnTo>
                  <a:pt x="58101" y="1038639"/>
                </a:lnTo>
                <a:lnTo>
                  <a:pt x="73882" y="990322"/>
                </a:lnTo>
                <a:lnTo>
                  <a:pt x="91434" y="936474"/>
                </a:lnTo>
                <a:lnTo>
                  <a:pt x="110479" y="877963"/>
                </a:lnTo>
                <a:lnTo>
                  <a:pt x="130737" y="815654"/>
                </a:lnTo>
                <a:lnTo>
                  <a:pt x="151929" y="750412"/>
                </a:lnTo>
                <a:lnTo>
                  <a:pt x="173776" y="683104"/>
                </a:lnTo>
                <a:lnTo>
                  <a:pt x="196000" y="614596"/>
                </a:lnTo>
                <a:lnTo>
                  <a:pt x="218320" y="545753"/>
                </a:lnTo>
                <a:lnTo>
                  <a:pt x="240459" y="477442"/>
                </a:lnTo>
                <a:lnTo>
                  <a:pt x="262137" y="410528"/>
                </a:lnTo>
                <a:lnTo>
                  <a:pt x="283074" y="345877"/>
                </a:lnTo>
                <a:lnTo>
                  <a:pt x="302993" y="284356"/>
                </a:lnTo>
                <a:lnTo>
                  <a:pt x="321613" y="226829"/>
                </a:lnTo>
                <a:lnTo>
                  <a:pt x="338656" y="174163"/>
                </a:lnTo>
                <a:lnTo>
                  <a:pt x="353842" y="127224"/>
                </a:lnTo>
                <a:lnTo>
                  <a:pt x="366894" y="86878"/>
                </a:lnTo>
                <a:lnTo>
                  <a:pt x="385473" y="29427"/>
                </a:lnTo>
                <a:lnTo>
                  <a:pt x="392163" y="8737"/>
                </a:lnTo>
                <a:lnTo>
                  <a:pt x="321716" y="0"/>
                </a:lnTo>
                <a:lnTo>
                  <a:pt x="314781" y="25656"/>
                </a:lnTo>
                <a:lnTo>
                  <a:pt x="305958" y="58299"/>
                </a:lnTo>
                <a:lnTo>
                  <a:pt x="295430" y="97247"/>
                </a:lnTo>
                <a:lnTo>
                  <a:pt x="283383" y="141816"/>
                </a:lnTo>
                <a:lnTo>
                  <a:pt x="270000" y="191326"/>
                </a:lnTo>
                <a:lnTo>
                  <a:pt x="255466" y="245094"/>
                </a:lnTo>
                <a:lnTo>
                  <a:pt x="239965" y="302438"/>
                </a:lnTo>
                <a:lnTo>
                  <a:pt x="223682" y="362676"/>
                </a:lnTo>
                <a:lnTo>
                  <a:pt x="206800" y="425125"/>
                </a:lnTo>
                <a:lnTo>
                  <a:pt x="189505" y="489104"/>
                </a:lnTo>
                <a:lnTo>
                  <a:pt x="171980" y="553931"/>
                </a:lnTo>
                <a:lnTo>
                  <a:pt x="154409" y="618923"/>
                </a:lnTo>
                <a:lnTo>
                  <a:pt x="136978" y="683398"/>
                </a:lnTo>
                <a:lnTo>
                  <a:pt x="119870" y="746675"/>
                </a:lnTo>
                <a:lnTo>
                  <a:pt x="103270" y="808071"/>
                </a:lnTo>
                <a:lnTo>
                  <a:pt x="87361" y="866903"/>
                </a:lnTo>
                <a:lnTo>
                  <a:pt x="72329" y="922491"/>
                </a:lnTo>
                <a:lnTo>
                  <a:pt x="58358" y="974152"/>
                </a:lnTo>
                <a:lnTo>
                  <a:pt x="45632" y="1021203"/>
                </a:lnTo>
                <a:lnTo>
                  <a:pt x="34334" y="1062963"/>
                </a:lnTo>
                <a:lnTo>
                  <a:pt x="16765" y="1127880"/>
                </a:lnTo>
                <a:lnTo>
                  <a:pt x="10861" y="1149673"/>
                </a:lnTo>
                <a:lnTo>
                  <a:pt x="7124" y="1163447"/>
                </a:lnTo>
                <a:close/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048311" y="3028557"/>
            <a:ext cx="265430" cy="825500"/>
          </a:xfrm>
          <a:custGeom>
            <a:avLst/>
            <a:gdLst/>
            <a:ahLst/>
            <a:cxnLst/>
            <a:rect l="l" t="t" r="r" b="b"/>
            <a:pathLst>
              <a:path w="265429" h="825500">
                <a:moveTo>
                  <a:pt x="222465" y="0"/>
                </a:moveTo>
                <a:lnTo>
                  <a:pt x="0" y="824941"/>
                </a:lnTo>
                <a:lnTo>
                  <a:pt x="264934" y="5283"/>
                </a:lnTo>
                <a:lnTo>
                  <a:pt x="2224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048311" y="3028557"/>
            <a:ext cx="265430" cy="825500"/>
          </a:xfrm>
          <a:custGeom>
            <a:avLst/>
            <a:gdLst/>
            <a:ahLst/>
            <a:cxnLst/>
            <a:rect l="l" t="t" r="r" b="b"/>
            <a:pathLst>
              <a:path w="265429" h="825500">
                <a:moveTo>
                  <a:pt x="222465" y="0"/>
                </a:moveTo>
                <a:lnTo>
                  <a:pt x="211318" y="41344"/>
                </a:lnTo>
                <a:lnTo>
                  <a:pt x="193551" y="107236"/>
                </a:lnTo>
                <a:lnTo>
                  <a:pt x="182563" y="147989"/>
                </a:lnTo>
                <a:lnTo>
                  <a:pt x="170372" y="193201"/>
                </a:lnTo>
                <a:lnTo>
                  <a:pt x="157128" y="242314"/>
                </a:lnTo>
                <a:lnTo>
                  <a:pt x="142984" y="294768"/>
                </a:lnTo>
                <a:lnTo>
                  <a:pt x="128089" y="350004"/>
                </a:lnTo>
                <a:lnTo>
                  <a:pt x="112595" y="407462"/>
                </a:lnTo>
                <a:lnTo>
                  <a:pt x="96651" y="466584"/>
                </a:lnTo>
                <a:lnTo>
                  <a:pt x="80409" y="526811"/>
                </a:lnTo>
                <a:lnTo>
                  <a:pt x="64020" y="587583"/>
                </a:lnTo>
                <a:lnTo>
                  <a:pt x="47633" y="648341"/>
                </a:lnTo>
                <a:lnTo>
                  <a:pt x="31401" y="708526"/>
                </a:lnTo>
                <a:lnTo>
                  <a:pt x="15473" y="767579"/>
                </a:lnTo>
                <a:lnTo>
                  <a:pt x="0" y="824941"/>
                </a:lnTo>
                <a:lnTo>
                  <a:pt x="19963" y="763344"/>
                </a:lnTo>
                <a:lnTo>
                  <a:pt x="40585" y="699671"/>
                </a:lnTo>
                <a:lnTo>
                  <a:pt x="61624" y="634670"/>
                </a:lnTo>
                <a:lnTo>
                  <a:pt x="82839" y="569093"/>
                </a:lnTo>
                <a:lnTo>
                  <a:pt x="103989" y="503687"/>
                </a:lnTo>
                <a:lnTo>
                  <a:pt x="124833" y="439205"/>
                </a:lnTo>
                <a:lnTo>
                  <a:pt x="145129" y="376395"/>
                </a:lnTo>
                <a:lnTo>
                  <a:pt x="164637" y="316008"/>
                </a:lnTo>
                <a:lnTo>
                  <a:pt x="183115" y="258794"/>
                </a:lnTo>
                <a:lnTo>
                  <a:pt x="200322" y="205502"/>
                </a:lnTo>
                <a:lnTo>
                  <a:pt x="216017" y="156882"/>
                </a:lnTo>
                <a:lnTo>
                  <a:pt x="229959" y="113685"/>
                </a:lnTo>
                <a:lnTo>
                  <a:pt x="241907" y="76660"/>
                </a:lnTo>
                <a:lnTo>
                  <a:pt x="258856" y="24127"/>
                </a:lnTo>
                <a:lnTo>
                  <a:pt x="264934" y="5283"/>
                </a:lnTo>
                <a:lnTo>
                  <a:pt x="222465" y="0"/>
                </a:lnTo>
                <a:close/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2128168" y="3100015"/>
            <a:ext cx="1961514" cy="240029"/>
          </a:xfrm>
          <a:custGeom>
            <a:avLst/>
            <a:gdLst/>
            <a:ahLst/>
            <a:cxnLst/>
            <a:rect l="l" t="t" r="r" b="b"/>
            <a:pathLst>
              <a:path w="1961514" h="240029">
                <a:moveTo>
                  <a:pt x="1961235" y="239712"/>
                </a:moveTo>
                <a:lnTo>
                  <a:pt x="0" y="0"/>
                </a:lnTo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 txBox="1"/>
          <p:nvPr/>
        </p:nvSpPr>
        <p:spPr>
          <a:xfrm rot="420000">
            <a:off x="2176856" y="2894395"/>
            <a:ext cx="157295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00"/>
              </a:lnSpc>
            </a:pPr>
            <a:r>
              <a:rPr sz="800" spc="10" dirty="0">
                <a:latin typeface="Verdana"/>
                <a:cs typeface="Verdana"/>
              </a:rPr>
              <a:t>Netflix</a:t>
            </a:r>
            <a:r>
              <a:rPr sz="800" spc="-70" dirty="0">
                <a:latin typeface="Verdana"/>
                <a:cs typeface="Verdana"/>
              </a:rPr>
              <a:t> </a:t>
            </a:r>
            <a:r>
              <a:rPr lang="ru-RU" sz="800" spc="-70" dirty="0">
                <a:latin typeface="Verdana"/>
                <a:cs typeface="Verdana"/>
              </a:rPr>
              <a:t>предлагает сотрудникам</a:t>
            </a:r>
            <a:endParaRPr sz="800" dirty="0">
              <a:latin typeface="Verdana"/>
              <a:cs typeface="Verdana"/>
            </a:endParaRPr>
          </a:p>
        </p:txBody>
      </p:sp>
      <p:sp>
        <p:nvSpPr>
          <p:cNvPr id="231" name="object 231"/>
          <p:cNvSpPr txBox="1"/>
          <p:nvPr/>
        </p:nvSpPr>
        <p:spPr>
          <a:xfrm rot="420000">
            <a:off x="2138612" y="2987867"/>
            <a:ext cx="1536075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800" dirty="0">
                <a:latin typeface="Verdana"/>
                <a:cs typeface="Verdana"/>
              </a:rPr>
              <a:t>бессрочный отпуск по уходу за ребенком</a:t>
            </a:r>
            <a:endParaRPr sz="800" dirty="0">
              <a:latin typeface="Verdana"/>
              <a:cs typeface="Verdana"/>
            </a:endParaRPr>
          </a:p>
        </p:txBody>
      </p:sp>
      <p:sp>
        <p:nvSpPr>
          <p:cNvPr id="232" name="object 232"/>
          <p:cNvSpPr/>
          <p:nvPr/>
        </p:nvSpPr>
        <p:spPr>
          <a:xfrm>
            <a:off x="3567791" y="3365577"/>
            <a:ext cx="235585" cy="967105"/>
          </a:xfrm>
          <a:custGeom>
            <a:avLst/>
            <a:gdLst/>
            <a:ahLst/>
            <a:cxnLst/>
            <a:rect l="l" t="t" r="r" b="b"/>
            <a:pathLst>
              <a:path w="235585" h="967104">
                <a:moveTo>
                  <a:pt x="20361" y="967003"/>
                </a:moveTo>
                <a:lnTo>
                  <a:pt x="6151" y="946704"/>
                </a:lnTo>
                <a:lnTo>
                  <a:pt x="0" y="916008"/>
                </a:lnTo>
                <a:lnTo>
                  <a:pt x="1530" y="877465"/>
                </a:lnTo>
                <a:lnTo>
                  <a:pt x="10366" y="833628"/>
                </a:lnTo>
                <a:lnTo>
                  <a:pt x="16186" y="812105"/>
                </a:lnTo>
                <a:lnTo>
                  <a:pt x="25253" y="778511"/>
                </a:lnTo>
                <a:lnTo>
                  <a:pt x="37104" y="734571"/>
                </a:lnTo>
                <a:lnTo>
                  <a:pt x="51274" y="682012"/>
                </a:lnTo>
                <a:lnTo>
                  <a:pt x="67297" y="622560"/>
                </a:lnTo>
                <a:lnTo>
                  <a:pt x="84709" y="557943"/>
                </a:lnTo>
                <a:lnTo>
                  <a:pt x="103045" y="489886"/>
                </a:lnTo>
                <a:lnTo>
                  <a:pt x="121840" y="420116"/>
                </a:lnTo>
                <a:lnTo>
                  <a:pt x="140631" y="350360"/>
                </a:lnTo>
                <a:lnTo>
                  <a:pt x="158951" y="282345"/>
                </a:lnTo>
                <a:lnTo>
                  <a:pt x="176336" y="217796"/>
                </a:lnTo>
                <a:lnTo>
                  <a:pt x="192322" y="158441"/>
                </a:lnTo>
                <a:lnTo>
                  <a:pt x="206443" y="106006"/>
                </a:lnTo>
                <a:lnTo>
                  <a:pt x="218236" y="62218"/>
                </a:lnTo>
                <a:lnTo>
                  <a:pt x="232974" y="7488"/>
                </a:lnTo>
                <a:lnTo>
                  <a:pt x="234991" y="0"/>
                </a:lnTo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3218688" y="3321744"/>
            <a:ext cx="235585" cy="967105"/>
          </a:xfrm>
          <a:custGeom>
            <a:avLst/>
            <a:gdLst/>
            <a:ahLst/>
            <a:cxnLst/>
            <a:rect l="l" t="t" r="r" b="b"/>
            <a:pathLst>
              <a:path w="235585" h="967104">
                <a:moveTo>
                  <a:pt x="20361" y="967003"/>
                </a:moveTo>
                <a:lnTo>
                  <a:pt x="6151" y="946704"/>
                </a:lnTo>
                <a:lnTo>
                  <a:pt x="0" y="916008"/>
                </a:lnTo>
                <a:lnTo>
                  <a:pt x="1530" y="877465"/>
                </a:lnTo>
                <a:lnTo>
                  <a:pt x="10366" y="833628"/>
                </a:lnTo>
                <a:lnTo>
                  <a:pt x="16186" y="812105"/>
                </a:lnTo>
                <a:lnTo>
                  <a:pt x="25253" y="778511"/>
                </a:lnTo>
                <a:lnTo>
                  <a:pt x="37104" y="734571"/>
                </a:lnTo>
                <a:lnTo>
                  <a:pt x="51274" y="682012"/>
                </a:lnTo>
                <a:lnTo>
                  <a:pt x="67297" y="622560"/>
                </a:lnTo>
                <a:lnTo>
                  <a:pt x="84709" y="557943"/>
                </a:lnTo>
                <a:lnTo>
                  <a:pt x="103045" y="489886"/>
                </a:lnTo>
                <a:lnTo>
                  <a:pt x="121840" y="420116"/>
                </a:lnTo>
                <a:lnTo>
                  <a:pt x="140631" y="350360"/>
                </a:lnTo>
                <a:lnTo>
                  <a:pt x="158951" y="282345"/>
                </a:lnTo>
                <a:lnTo>
                  <a:pt x="176336" y="217796"/>
                </a:lnTo>
                <a:lnTo>
                  <a:pt x="192322" y="158441"/>
                </a:lnTo>
                <a:lnTo>
                  <a:pt x="206443" y="106006"/>
                </a:lnTo>
                <a:lnTo>
                  <a:pt x="218236" y="62218"/>
                </a:lnTo>
                <a:lnTo>
                  <a:pt x="232974" y="7488"/>
                </a:lnTo>
                <a:lnTo>
                  <a:pt x="234991" y="0"/>
                </a:lnTo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2869585" y="3277914"/>
            <a:ext cx="235585" cy="967105"/>
          </a:xfrm>
          <a:custGeom>
            <a:avLst/>
            <a:gdLst/>
            <a:ahLst/>
            <a:cxnLst/>
            <a:rect l="l" t="t" r="r" b="b"/>
            <a:pathLst>
              <a:path w="235585" h="967104">
                <a:moveTo>
                  <a:pt x="20361" y="967003"/>
                </a:moveTo>
                <a:lnTo>
                  <a:pt x="6151" y="946704"/>
                </a:lnTo>
                <a:lnTo>
                  <a:pt x="0" y="916008"/>
                </a:lnTo>
                <a:lnTo>
                  <a:pt x="1530" y="877465"/>
                </a:lnTo>
                <a:lnTo>
                  <a:pt x="10366" y="833628"/>
                </a:lnTo>
                <a:lnTo>
                  <a:pt x="16186" y="812105"/>
                </a:lnTo>
                <a:lnTo>
                  <a:pt x="25253" y="778511"/>
                </a:lnTo>
                <a:lnTo>
                  <a:pt x="37104" y="734571"/>
                </a:lnTo>
                <a:lnTo>
                  <a:pt x="51274" y="682012"/>
                </a:lnTo>
                <a:lnTo>
                  <a:pt x="67297" y="622560"/>
                </a:lnTo>
                <a:lnTo>
                  <a:pt x="84709" y="557943"/>
                </a:lnTo>
                <a:lnTo>
                  <a:pt x="103045" y="489886"/>
                </a:lnTo>
                <a:lnTo>
                  <a:pt x="121840" y="420116"/>
                </a:lnTo>
                <a:lnTo>
                  <a:pt x="140631" y="350360"/>
                </a:lnTo>
                <a:lnTo>
                  <a:pt x="158951" y="282345"/>
                </a:lnTo>
                <a:lnTo>
                  <a:pt x="176336" y="217796"/>
                </a:lnTo>
                <a:lnTo>
                  <a:pt x="192322" y="158441"/>
                </a:lnTo>
                <a:lnTo>
                  <a:pt x="206443" y="106006"/>
                </a:lnTo>
                <a:lnTo>
                  <a:pt x="218236" y="62218"/>
                </a:lnTo>
                <a:lnTo>
                  <a:pt x="232974" y="7488"/>
                </a:lnTo>
                <a:lnTo>
                  <a:pt x="234991" y="0"/>
                </a:lnTo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2520484" y="3234083"/>
            <a:ext cx="235585" cy="967105"/>
          </a:xfrm>
          <a:custGeom>
            <a:avLst/>
            <a:gdLst/>
            <a:ahLst/>
            <a:cxnLst/>
            <a:rect l="l" t="t" r="r" b="b"/>
            <a:pathLst>
              <a:path w="235585" h="967104">
                <a:moveTo>
                  <a:pt x="20361" y="967003"/>
                </a:moveTo>
                <a:lnTo>
                  <a:pt x="6151" y="946704"/>
                </a:lnTo>
                <a:lnTo>
                  <a:pt x="0" y="916008"/>
                </a:lnTo>
                <a:lnTo>
                  <a:pt x="1530" y="877465"/>
                </a:lnTo>
                <a:lnTo>
                  <a:pt x="10366" y="833628"/>
                </a:lnTo>
                <a:lnTo>
                  <a:pt x="16186" y="812105"/>
                </a:lnTo>
                <a:lnTo>
                  <a:pt x="25253" y="778511"/>
                </a:lnTo>
                <a:lnTo>
                  <a:pt x="37104" y="734571"/>
                </a:lnTo>
                <a:lnTo>
                  <a:pt x="51274" y="682012"/>
                </a:lnTo>
                <a:lnTo>
                  <a:pt x="67297" y="622560"/>
                </a:lnTo>
                <a:lnTo>
                  <a:pt x="84709" y="557943"/>
                </a:lnTo>
                <a:lnTo>
                  <a:pt x="103045" y="489886"/>
                </a:lnTo>
                <a:lnTo>
                  <a:pt x="121840" y="420116"/>
                </a:lnTo>
                <a:lnTo>
                  <a:pt x="140631" y="350360"/>
                </a:lnTo>
                <a:lnTo>
                  <a:pt x="158951" y="282345"/>
                </a:lnTo>
                <a:lnTo>
                  <a:pt x="176336" y="217796"/>
                </a:lnTo>
                <a:lnTo>
                  <a:pt x="192322" y="158441"/>
                </a:lnTo>
                <a:lnTo>
                  <a:pt x="206443" y="106006"/>
                </a:lnTo>
                <a:lnTo>
                  <a:pt x="218236" y="62218"/>
                </a:lnTo>
                <a:lnTo>
                  <a:pt x="232974" y="7488"/>
                </a:lnTo>
                <a:lnTo>
                  <a:pt x="234991" y="0"/>
                </a:lnTo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2171381" y="3190250"/>
            <a:ext cx="235585" cy="967105"/>
          </a:xfrm>
          <a:custGeom>
            <a:avLst/>
            <a:gdLst/>
            <a:ahLst/>
            <a:cxnLst/>
            <a:rect l="l" t="t" r="r" b="b"/>
            <a:pathLst>
              <a:path w="235585" h="967104">
                <a:moveTo>
                  <a:pt x="20361" y="967003"/>
                </a:moveTo>
                <a:lnTo>
                  <a:pt x="6151" y="946704"/>
                </a:lnTo>
                <a:lnTo>
                  <a:pt x="0" y="916008"/>
                </a:lnTo>
                <a:lnTo>
                  <a:pt x="1530" y="877465"/>
                </a:lnTo>
                <a:lnTo>
                  <a:pt x="10366" y="833628"/>
                </a:lnTo>
                <a:lnTo>
                  <a:pt x="16186" y="812105"/>
                </a:lnTo>
                <a:lnTo>
                  <a:pt x="25253" y="778511"/>
                </a:lnTo>
                <a:lnTo>
                  <a:pt x="37104" y="734571"/>
                </a:lnTo>
                <a:lnTo>
                  <a:pt x="51274" y="682012"/>
                </a:lnTo>
                <a:lnTo>
                  <a:pt x="67297" y="622560"/>
                </a:lnTo>
                <a:lnTo>
                  <a:pt x="84709" y="557943"/>
                </a:lnTo>
                <a:lnTo>
                  <a:pt x="103045" y="489886"/>
                </a:lnTo>
                <a:lnTo>
                  <a:pt x="121840" y="420116"/>
                </a:lnTo>
                <a:lnTo>
                  <a:pt x="140631" y="350360"/>
                </a:lnTo>
                <a:lnTo>
                  <a:pt x="158951" y="282345"/>
                </a:lnTo>
                <a:lnTo>
                  <a:pt x="176336" y="217796"/>
                </a:lnTo>
                <a:lnTo>
                  <a:pt x="192322" y="158441"/>
                </a:lnTo>
                <a:lnTo>
                  <a:pt x="206443" y="106006"/>
                </a:lnTo>
                <a:lnTo>
                  <a:pt x="218236" y="62218"/>
                </a:lnTo>
                <a:lnTo>
                  <a:pt x="232974" y="7488"/>
                </a:lnTo>
                <a:lnTo>
                  <a:pt x="234991" y="0"/>
                </a:lnTo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2101183" y="3198404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2101183" y="3169976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2083193" y="3264934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2083193" y="3236505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2065205" y="3331462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2065205" y="3303034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2047217" y="3397991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2047217" y="3369563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2029229" y="3464521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2029229" y="3436092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2011240" y="3531049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2011240" y="3502621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993252" y="3597578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993252" y="3569150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975263" y="3664108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975263" y="3635680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939286" y="3797166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1939286" y="3768738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903309" y="3930224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903309" y="3901795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885320" y="3996753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885320" y="3968325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921298" y="3863695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921298" y="3835267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957275" y="3730637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957275" y="3702208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2799387" y="3286067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2799387" y="3257639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3148489" y="3329899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3148489" y="3301470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3130501" y="3396427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3130501" y="3367999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3112513" y="3462956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3112513" y="3434528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3094523" y="3529486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3094523" y="3501058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3076535" y="3596014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3076535" y="3567586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3058547" y="3662544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3058547" y="3634116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3040558" y="3729073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3040558" y="3700645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3022570" y="3795602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3022570" y="3767173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2986592" y="3928660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2986592" y="3900232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2950616" y="4061719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2950616" y="4033290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2932628" y="4128247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2932628" y="4099819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2968604" y="3995189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2968604" y="3966760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3846694" y="3417562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3846694" y="3389134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3828706" y="3484091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3828706" y="3455663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3810717" y="3550619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3810717" y="3522191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3792728" y="3617149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3792728" y="3588721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3774740" y="3683678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3774740" y="3655250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3756752" y="3750207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3756752" y="3721779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3738763" y="3816736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3738763" y="3788308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3720774" y="3883265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3720774" y="3854837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3684797" y="4016323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3684797" y="3987895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3648821" y="4149382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3648821" y="4120954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3630831" y="4215910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3630831" y="4187482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3666809" y="4082852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3666809" y="4054424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3702786" y="3949794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3702786" y="3921366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3621280" y="4247449"/>
            <a:ext cx="247015" cy="60960"/>
          </a:xfrm>
          <a:custGeom>
            <a:avLst/>
            <a:gdLst/>
            <a:ahLst/>
            <a:cxnLst/>
            <a:rect l="l" t="t" r="r" b="b"/>
            <a:pathLst>
              <a:path w="247014" h="60960">
                <a:moveTo>
                  <a:pt x="0" y="30744"/>
                </a:moveTo>
                <a:lnTo>
                  <a:pt x="2369" y="0"/>
                </a:lnTo>
                <a:lnTo>
                  <a:pt x="246416" y="29640"/>
                </a:lnTo>
                <a:lnTo>
                  <a:pt x="244046" y="60385"/>
                </a:lnTo>
                <a:lnTo>
                  <a:pt x="0" y="3074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3621280" y="4247449"/>
            <a:ext cx="247015" cy="60960"/>
          </a:xfrm>
          <a:custGeom>
            <a:avLst/>
            <a:gdLst/>
            <a:ahLst/>
            <a:cxnLst/>
            <a:rect l="l" t="t" r="r" b="b"/>
            <a:pathLst>
              <a:path w="247014" h="60960">
                <a:moveTo>
                  <a:pt x="2369" y="0"/>
                </a:moveTo>
                <a:lnTo>
                  <a:pt x="0" y="30744"/>
                </a:lnTo>
                <a:lnTo>
                  <a:pt x="244046" y="60385"/>
                </a:lnTo>
                <a:lnTo>
                  <a:pt x="246416" y="29640"/>
                </a:lnTo>
                <a:lnTo>
                  <a:pt x="2369" y="0"/>
                </a:lnTo>
                <a:close/>
              </a:path>
            </a:pathLst>
          </a:custGeom>
          <a:ln w="12548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3633306" y="4329576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115" y="0"/>
                </a:lnTo>
              </a:path>
            </a:pathLst>
          </a:custGeom>
          <a:ln w="49447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3633307" y="4304853"/>
            <a:ext cx="251460" cy="49530"/>
          </a:xfrm>
          <a:custGeom>
            <a:avLst/>
            <a:gdLst/>
            <a:ahLst/>
            <a:cxnLst/>
            <a:rect l="l" t="t" r="r" b="b"/>
            <a:pathLst>
              <a:path w="251460" h="49529">
                <a:moveTo>
                  <a:pt x="0" y="0"/>
                </a:moveTo>
                <a:lnTo>
                  <a:pt x="7128" y="19754"/>
                </a:lnTo>
                <a:lnTo>
                  <a:pt x="251128" y="49448"/>
                </a:lnTo>
                <a:lnTo>
                  <a:pt x="244000" y="29694"/>
                </a:lnTo>
                <a:lnTo>
                  <a:pt x="0" y="0"/>
                </a:lnTo>
                <a:close/>
              </a:path>
            </a:pathLst>
          </a:custGeom>
          <a:ln w="8695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3004582" y="3862132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3004582" y="3833703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2923075" y="4159786"/>
            <a:ext cx="247015" cy="60960"/>
          </a:xfrm>
          <a:custGeom>
            <a:avLst/>
            <a:gdLst/>
            <a:ahLst/>
            <a:cxnLst/>
            <a:rect l="l" t="t" r="r" b="b"/>
            <a:pathLst>
              <a:path w="247014" h="60960">
                <a:moveTo>
                  <a:pt x="0" y="30744"/>
                </a:moveTo>
                <a:lnTo>
                  <a:pt x="2369" y="0"/>
                </a:lnTo>
                <a:lnTo>
                  <a:pt x="246416" y="29640"/>
                </a:lnTo>
                <a:lnTo>
                  <a:pt x="244046" y="60385"/>
                </a:lnTo>
                <a:lnTo>
                  <a:pt x="0" y="3074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2923075" y="4159786"/>
            <a:ext cx="247015" cy="60960"/>
          </a:xfrm>
          <a:custGeom>
            <a:avLst/>
            <a:gdLst/>
            <a:ahLst/>
            <a:cxnLst/>
            <a:rect l="l" t="t" r="r" b="b"/>
            <a:pathLst>
              <a:path w="247014" h="60960">
                <a:moveTo>
                  <a:pt x="2369" y="0"/>
                </a:moveTo>
                <a:lnTo>
                  <a:pt x="0" y="30744"/>
                </a:lnTo>
                <a:lnTo>
                  <a:pt x="244046" y="60385"/>
                </a:lnTo>
                <a:lnTo>
                  <a:pt x="246416" y="29640"/>
                </a:lnTo>
                <a:lnTo>
                  <a:pt x="2369" y="0"/>
                </a:lnTo>
                <a:close/>
              </a:path>
            </a:pathLst>
          </a:custGeom>
          <a:ln w="12548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935099" y="4241914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131" y="0"/>
                </a:lnTo>
              </a:path>
            </a:pathLst>
          </a:custGeom>
          <a:ln w="494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2935103" y="4217189"/>
            <a:ext cx="251460" cy="49530"/>
          </a:xfrm>
          <a:custGeom>
            <a:avLst/>
            <a:gdLst/>
            <a:ahLst/>
            <a:cxnLst/>
            <a:rect l="l" t="t" r="r" b="b"/>
            <a:pathLst>
              <a:path w="251460" h="49529">
                <a:moveTo>
                  <a:pt x="0" y="0"/>
                </a:moveTo>
                <a:lnTo>
                  <a:pt x="7128" y="19754"/>
                </a:lnTo>
                <a:lnTo>
                  <a:pt x="251128" y="49448"/>
                </a:lnTo>
                <a:lnTo>
                  <a:pt x="244000" y="29694"/>
                </a:lnTo>
                <a:lnTo>
                  <a:pt x="0" y="0"/>
                </a:lnTo>
                <a:close/>
              </a:path>
            </a:pathLst>
          </a:custGeom>
          <a:ln w="8695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2781398" y="3352596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2781398" y="3324168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2763410" y="3419126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2763410" y="3390697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2745421" y="3485654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2745421" y="3457226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2727432" y="3552183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2727432" y="3523755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2709444" y="3618713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2709444" y="3590284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2691456" y="3685241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2691456" y="3656813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2673468" y="3751770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2673468" y="3723342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2637490" y="3884828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2637490" y="3856400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601514" y="4017887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2601514" y="3989459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2583525" y="4084415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2583525" y="4055987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2619502" y="3951358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2619502" y="3922930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2655479" y="3818300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2655479" y="3789872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2573973" y="4115954"/>
            <a:ext cx="247015" cy="60960"/>
          </a:xfrm>
          <a:custGeom>
            <a:avLst/>
            <a:gdLst/>
            <a:ahLst/>
            <a:cxnLst/>
            <a:rect l="l" t="t" r="r" b="b"/>
            <a:pathLst>
              <a:path w="247014" h="60960">
                <a:moveTo>
                  <a:pt x="0" y="30744"/>
                </a:moveTo>
                <a:lnTo>
                  <a:pt x="2369" y="0"/>
                </a:lnTo>
                <a:lnTo>
                  <a:pt x="246416" y="29640"/>
                </a:lnTo>
                <a:lnTo>
                  <a:pt x="244046" y="60385"/>
                </a:lnTo>
                <a:lnTo>
                  <a:pt x="0" y="3074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2573973" y="4115954"/>
            <a:ext cx="247015" cy="60960"/>
          </a:xfrm>
          <a:custGeom>
            <a:avLst/>
            <a:gdLst/>
            <a:ahLst/>
            <a:cxnLst/>
            <a:rect l="l" t="t" r="r" b="b"/>
            <a:pathLst>
              <a:path w="247014" h="60960">
                <a:moveTo>
                  <a:pt x="2369" y="0"/>
                </a:moveTo>
                <a:lnTo>
                  <a:pt x="0" y="30744"/>
                </a:lnTo>
                <a:lnTo>
                  <a:pt x="244046" y="60385"/>
                </a:lnTo>
                <a:lnTo>
                  <a:pt x="246416" y="29640"/>
                </a:lnTo>
                <a:lnTo>
                  <a:pt x="2369" y="0"/>
                </a:lnTo>
                <a:close/>
              </a:path>
            </a:pathLst>
          </a:custGeom>
          <a:ln w="12548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2585998" y="4198084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128" y="0"/>
                </a:lnTo>
              </a:path>
            </a:pathLst>
          </a:custGeom>
          <a:ln w="49448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2586000" y="4173359"/>
            <a:ext cx="251460" cy="49530"/>
          </a:xfrm>
          <a:custGeom>
            <a:avLst/>
            <a:gdLst/>
            <a:ahLst/>
            <a:cxnLst/>
            <a:rect l="l" t="t" r="r" b="b"/>
            <a:pathLst>
              <a:path w="251460" h="49529">
                <a:moveTo>
                  <a:pt x="0" y="0"/>
                </a:moveTo>
                <a:lnTo>
                  <a:pt x="7128" y="19754"/>
                </a:lnTo>
                <a:lnTo>
                  <a:pt x="251128" y="49448"/>
                </a:lnTo>
                <a:lnTo>
                  <a:pt x="244000" y="29694"/>
                </a:lnTo>
                <a:lnTo>
                  <a:pt x="0" y="0"/>
                </a:lnTo>
                <a:close/>
              </a:path>
            </a:pathLst>
          </a:custGeom>
          <a:ln w="8695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1875768" y="4028292"/>
            <a:ext cx="247015" cy="60960"/>
          </a:xfrm>
          <a:custGeom>
            <a:avLst/>
            <a:gdLst/>
            <a:ahLst/>
            <a:cxnLst/>
            <a:rect l="l" t="t" r="r" b="b"/>
            <a:pathLst>
              <a:path w="247014" h="60960">
                <a:moveTo>
                  <a:pt x="0" y="30744"/>
                </a:moveTo>
                <a:lnTo>
                  <a:pt x="2369" y="0"/>
                </a:lnTo>
                <a:lnTo>
                  <a:pt x="246416" y="29640"/>
                </a:lnTo>
                <a:lnTo>
                  <a:pt x="244046" y="60385"/>
                </a:lnTo>
                <a:lnTo>
                  <a:pt x="0" y="3074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1875768" y="4028292"/>
            <a:ext cx="247015" cy="60960"/>
          </a:xfrm>
          <a:custGeom>
            <a:avLst/>
            <a:gdLst/>
            <a:ahLst/>
            <a:cxnLst/>
            <a:rect l="l" t="t" r="r" b="b"/>
            <a:pathLst>
              <a:path w="247014" h="60960">
                <a:moveTo>
                  <a:pt x="2369" y="0"/>
                </a:moveTo>
                <a:lnTo>
                  <a:pt x="0" y="30744"/>
                </a:lnTo>
                <a:lnTo>
                  <a:pt x="244046" y="60385"/>
                </a:lnTo>
                <a:lnTo>
                  <a:pt x="246416" y="29640"/>
                </a:lnTo>
                <a:lnTo>
                  <a:pt x="2369" y="0"/>
                </a:lnTo>
                <a:close/>
              </a:path>
            </a:pathLst>
          </a:custGeom>
          <a:ln w="12548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1887791" y="4110422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131" y="0"/>
                </a:lnTo>
              </a:path>
            </a:pathLst>
          </a:custGeom>
          <a:ln w="494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1887795" y="4085695"/>
            <a:ext cx="251460" cy="49530"/>
          </a:xfrm>
          <a:custGeom>
            <a:avLst/>
            <a:gdLst/>
            <a:ahLst/>
            <a:cxnLst/>
            <a:rect l="l" t="t" r="r" b="b"/>
            <a:pathLst>
              <a:path w="251460" h="49529">
                <a:moveTo>
                  <a:pt x="0" y="0"/>
                </a:moveTo>
                <a:lnTo>
                  <a:pt x="7128" y="19754"/>
                </a:lnTo>
                <a:lnTo>
                  <a:pt x="251128" y="49448"/>
                </a:lnTo>
                <a:lnTo>
                  <a:pt x="244000" y="29694"/>
                </a:lnTo>
                <a:lnTo>
                  <a:pt x="0" y="0"/>
                </a:lnTo>
                <a:close/>
              </a:path>
            </a:pathLst>
          </a:custGeom>
          <a:ln w="8695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2450285" y="3242236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2450285" y="3213807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2432296" y="3308764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2432296" y="3280336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2414308" y="3375294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2414308" y="3346866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2396320" y="3441823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2396320" y="3413394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2378331" y="3508352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2378331" y="3479924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2360343" y="3574881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2360343" y="3546453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2342353" y="3641410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2342353" y="3612981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2324365" y="3707938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2324365" y="3679510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2234423" y="4040584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2234423" y="4012156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2252610" y="3746040"/>
            <a:ext cx="305435" cy="256540"/>
          </a:xfrm>
          <a:custGeom>
            <a:avLst/>
            <a:gdLst/>
            <a:ahLst/>
            <a:cxnLst/>
            <a:rect l="l" t="t" r="r" b="b"/>
            <a:pathLst>
              <a:path w="305435" h="256539">
                <a:moveTo>
                  <a:pt x="0" y="226620"/>
                </a:moveTo>
                <a:lnTo>
                  <a:pt x="60979" y="0"/>
                </a:lnTo>
                <a:lnTo>
                  <a:pt x="305049" y="29657"/>
                </a:lnTo>
                <a:lnTo>
                  <a:pt x="244070" y="256278"/>
                </a:lnTo>
                <a:lnTo>
                  <a:pt x="0" y="22662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2252610" y="3746040"/>
            <a:ext cx="305435" cy="256540"/>
          </a:xfrm>
          <a:custGeom>
            <a:avLst/>
            <a:gdLst/>
            <a:ahLst/>
            <a:cxnLst/>
            <a:rect l="l" t="t" r="r" b="b"/>
            <a:pathLst>
              <a:path w="305435" h="256539">
                <a:moveTo>
                  <a:pt x="60979" y="0"/>
                </a:moveTo>
                <a:lnTo>
                  <a:pt x="0" y="226620"/>
                </a:lnTo>
                <a:lnTo>
                  <a:pt x="244070" y="256278"/>
                </a:lnTo>
                <a:lnTo>
                  <a:pt x="305049" y="29657"/>
                </a:lnTo>
                <a:lnTo>
                  <a:pt x="60979" y="0"/>
                </a:lnTo>
                <a:close/>
              </a:path>
            </a:pathLst>
          </a:custGeom>
          <a:ln w="11963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2224870" y="4072123"/>
            <a:ext cx="247015" cy="60960"/>
          </a:xfrm>
          <a:custGeom>
            <a:avLst/>
            <a:gdLst/>
            <a:ahLst/>
            <a:cxnLst/>
            <a:rect l="l" t="t" r="r" b="b"/>
            <a:pathLst>
              <a:path w="247014" h="60960">
                <a:moveTo>
                  <a:pt x="0" y="30744"/>
                </a:moveTo>
                <a:lnTo>
                  <a:pt x="2369" y="0"/>
                </a:lnTo>
                <a:lnTo>
                  <a:pt x="246416" y="29640"/>
                </a:lnTo>
                <a:lnTo>
                  <a:pt x="244046" y="60385"/>
                </a:lnTo>
                <a:lnTo>
                  <a:pt x="0" y="3074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2224870" y="4072123"/>
            <a:ext cx="247015" cy="60960"/>
          </a:xfrm>
          <a:custGeom>
            <a:avLst/>
            <a:gdLst/>
            <a:ahLst/>
            <a:cxnLst/>
            <a:rect l="l" t="t" r="r" b="b"/>
            <a:pathLst>
              <a:path w="247014" h="60960">
                <a:moveTo>
                  <a:pt x="2369" y="0"/>
                </a:moveTo>
                <a:lnTo>
                  <a:pt x="0" y="30744"/>
                </a:lnTo>
                <a:lnTo>
                  <a:pt x="244046" y="60385"/>
                </a:lnTo>
                <a:lnTo>
                  <a:pt x="246416" y="29640"/>
                </a:lnTo>
                <a:lnTo>
                  <a:pt x="2369" y="0"/>
                </a:lnTo>
                <a:close/>
              </a:path>
            </a:pathLst>
          </a:custGeom>
          <a:ln w="12548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2236895" y="4154251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128" y="0"/>
                </a:lnTo>
              </a:path>
            </a:pathLst>
          </a:custGeom>
          <a:ln w="49448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2236897" y="4129527"/>
            <a:ext cx="251460" cy="49530"/>
          </a:xfrm>
          <a:custGeom>
            <a:avLst/>
            <a:gdLst/>
            <a:ahLst/>
            <a:cxnLst/>
            <a:rect l="l" t="t" r="r" b="b"/>
            <a:pathLst>
              <a:path w="251460" h="49529">
                <a:moveTo>
                  <a:pt x="0" y="0"/>
                </a:moveTo>
                <a:lnTo>
                  <a:pt x="7128" y="19754"/>
                </a:lnTo>
                <a:lnTo>
                  <a:pt x="251128" y="49448"/>
                </a:lnTo>
                <a:lnTo>
                  <a:pt x="244000" y="29694"/>
                </a:lnTo>
                <a:lnTo>
                  <a:pt x="0" y="0"/>
                </a:lnTo>
                <a:close/>
              </a:path>
            </a:pathLst>
          </a:custGeom>
          <a:ln w="8695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3425533" y="3345302"/>
            <a:ext cx="323850" cy="323215"/>
          </a:xfrm>
          <a:custGeom>
            <a:avLst/>
            <a:gdLst/>
            <a:ahLst/>
            <a:cxnLst/>
            <a:rect l="l" t="t" r="r" b="b"/>
            <a:pathLst>
              <a:path w="323850" h="323214">
                <a:moveTo>
                  <a:pt x="0" y="293437"/>
                </a:moveTo>
                <a:lnTo>
                  <a:pt x="79270" y="0"/>
                </a:lnTo>
                <a:lnTo>
                  <a:pt x="323340" y="29657"/>
                </a:lnTo>
                <a:lnTo>
                  <a:pt x="244057" y="323093"/>
                </a:lnTo>
                <a:lnTo>
                  <a:pt x="0" y="29343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3425533" y="3345302"/>
            <a:ext cx="323850" cy="323215"/>
          </a:xfrm>
          <a:custGeom>
            <a:avLst/>
            <a:gdLst/>
            <a:ahLst/>
            <a:cxnLst/>
            <a:rect l="l" t="t" r="r" b="b"/>
            <a:pathLst>
              <a:path w="323850" h="323214">
                <a:moveTo>
                  <a:pt x="79270" y="0"/>
                </a:moveTo>
                <a:lnTo>
                  <a:pt x="0" y="293437"/>
                </a:lnTo>
                <a:lnTo>
                  <a:pt x="244057" y="323093"/>
                </a:lnTo>
                <a:lnTo>
                  <a:pt x="323340" y="29657"/>
                </a:lnTo>
                <a:lnTo>
                  <a:pt x="79270" y="0"/>
                </a:lnTo>
                <a:close/>
              </a:path>
            </a:pathLst>
          </a:custGeom>
          <a:ln w="12071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3407649" y="3706376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3407649" y="3677948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3389661" y="3772904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3389661" y="3744476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3371672" y="3839433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3371672" y="3811005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3335695" y="3972492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3335695" y="3944063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3299718" y="4105550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3299718" y="4077122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3281729" y="4172079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3281729" y="4143650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3317707" y="4039020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3317707" y="4010592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3353683" y="3905963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82" y="0"/>
                </a:lnTo>
              </a:path>
            </a:pathLst>
          </a:custGeom>
          <a:ln w="568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3353683" y="3877535"/>
            <a:ext cx="251460" cy="57150"/>
          </a:xfrm>
          <a:custGeom>
            <a:avLst/>
            <a:gdLst/>
            <a:ahLst/>
            <a:cxnLst/>
            <a:rect l="l" t="t" r="r" b="b"/>
            <a:pathLst>
              <a:path w="251460" h="57150">
                <a:moveTo>
                  <a:pt x="7212" y="0"/>
                </a:moveTo>
                <a:lnTo>
                  <a:pt x="0" y="27198"/>
                </a:lnTo>
                <a:lnTo>
                  <a:pt x="244070" y="56856"/>
                </a:lnTo>
                <a:lnTo>
                  <a:pt x="251282" y="29657"/>
                </a:lnTo>
                <a:lnTo>
                  <a:pt x="7212" y="0"/>
                </a:lnTo>
                <a:close/>
              </a:path>
            </a:pathLst>
          </a:custGeom>
          <a:ln w="115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3272178" y="4203618"/>
            <a:ext cx="247015" cy="60960"/>
          </a:xfrm>
          <a:custGeom>
            <a:avLst/>
            <a:gdLst/>
            <a:ahLst/>
            <a:cxnLst/>
            <a:rect l="l" t="t" r="r" b="b"/>
            <a:pathLst>
              <a:path w="247014" h="60960">
                <a:moveTo>
                  <a:pt x="0" y="30744"/>
                </a:moveTo>
                <a:lnTo>
                  <a:pt x="2369" y="0"/>
                </a:lnTo>
                <a:lnTo>
                  <a:pt x="246416" y="29640"/>
                </a:lnTo>
                <a:lnTo>
                  <a:pt x="244046" y="60385"/>
                </a:lnTo>
                <a:lnTo>
                  <a:pt x="0" y="3074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3272178" y="4203618"/>
            <a:ext cx="247015" cy="60960"/>
          </a:xfrm>
          <a:custGeom>
            <a:avLst/>
            <a:gdLst/>
            <a:ahLst/>
            <a:cxnLst/>
            <a:rect l="l" t="t" r="r" b="b"/>
            <a:pathLst>
              <a:path w="247014" h="60960">
                <a:moveTo>
                  <a:pt x="2369" y="0"/>
                </a:moveTo>
                <a:lnTo>
                  <a:pt x="0" y="30744"/>
                </a:lnTo>
                <a:lnTo>
                  <a:pt x="244046" y="60385"/>
                </a:lnTo>
                <a:lnTo>
                  <a:pt x="246416" y="29640"/>
                </a:lnTo>
                <a:lnTo>
                  <a:pt x="2369" y="0"/>
                </a:lnTo>
                <a:close/>
              </a:path>
            </a:pathLst>
          </a:custGeom>
          <a:ln w="12548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3284202" y="4285747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118" y="0"/>
                </a:lnTo>
              </a:path>
            </a:pathLst>
          </a:custGeom>
          <a:ln w="4945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3284204" y="4261021"/>
            <a:ext cx="251460" cy="49530"/>
          </a:xfrm>
          <a:custGeom>
            <a:avLst/>
            <a:gdLst/>
            <a:ahLst/>
            <a:cxnLst/>
            <a:rect l="l" t="t" r="r" b="b"/>
            <a:pathLst>
              <a:path w="251460" h="49529">
                <a:moveTo>
                  <a:pt x="0" y="0"/>
                </a:moveTo>
                <a:lnTo>
                  <a:pt x="7128" y="19754"/>
                </a:lnTo>
                <a:lnTo>
                  <a:pt x="251128" y="49448"/>
                </a:lnTo>
                <a:lnTo>
                  <a:pt x="244000" y="29694"/>
                </a:lnTo>
                <a:lnTo>
                  <a:pt x="0" y="0"/>
                </a:lnTo>
                <a:close/>
              </a:path>
            </a:pathLst>
          </a:custGeom>
          <a:ln w="8695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3786151" y="3034907"/>
            <a:ext cx="304165" cy="165100"/>
          </a:xfrm>
          <a:custGeom>
            <a:avLst/>
            <a:gdLst/>
            <a:ahLst/>
            <a:cxnLst/>
            <a:rect l="l" t="t" r="r" b="b"/>
            <a:pathLst>
              <a:path w="304164" h="165100">
                <a:moveTo>
                  <a:pt x="295916" y="93319"/>
                </a:moveTo>
                <a:lnTo>
                  <a:pt x="216215" y="93319"/>
                </a:lnTo>
                <a:lnTo>
                  <a:pt x="240104" y="146367"/>
                </a:lnTo>
                <a:lnTo>
                  <a:pt x="252091" y="160426"/>
                </a:lnTo>
                <a:lnTo>
                  <a:pt x="267863" y="164571"/>
                </a:lnTo>
                <a:lnTo>
                  <a:pt x="282220" y="158474"/>
                </a:lnTo>
                <a:lnTo>
                  <a:pt x="289960" y="141817"/>
                </a:lnTo>
                <a:lnTo>
                  <a:pt x="295916" y="93319"/>
                </a:lnTo>
                <a:close/>
              </a:path>
              <a:path w="304164" h="165100">
                <a:moveTo>
                  <a:pt x="254824" y="83705"/>
                </a:moveTo>
                <a:lnTo>
                  <a:pt x="137958" y="83705"/>
                </a:lnTo>
                <a:lnTo>
                  <a:pt x="155070" y="122206"/>
                </a:lnTo>
                <a:lnTo>
                  <a:pt x="161580" y="136728"/>
                </a:lnTo>
                <a:lnTo>
                  <a:pt x="173717" y="150801"/>
                </a:lnTo>
                <a:lnTo>
                  <a:pt x="189539" y="154951"/>
                </a:lnTo>
                <a:lnTo>
                  <a:pt x="203846" y="148849"/>
                </a:lnTo>
                <a:lnTo>
                  <a:pt x="211440" y="132168"/>
                </a:lnTo>
                <a:lnTo>
                  <a:pt x="216215" y="93319"/>
                </a:lnTo>
                <a:lnTo>
                  <a:pt x="295916" y="93319"/>
                </a:lnTo>
                <a:lnTo>
                  <a:pt x="296585" y="87871"/>
                </a:lnTo>
                <a:lnTo>
                  <a:pt x="256601" y="87871"/>
                </a:lnTo>
                <a:lnTo>
                  <a:pt x="254824" y="83705"/>
                </a:lnTo>
                <a:close/>
              </a:path>
              <a:path w="304164" h="165100">
                <a:moveTo>
                  <a:pt x="80858" y="0"/>
                </a:moveTo>
                <a:lnTo>
                  <a:pt x="44383" y="3291"/>
                </a:lnTo>
                <a:lnTo>
                  <a:pt x="18365" y="20132"/>
                </a:lnTo>
                <a:lnTo>
                  <a:pt x="3379" y="45686"/>
                </a:lnTo>
                <a:lnTo>
                  <a:pt x="0" y="75118"/>
                </a:lnTo>
                <a:lnTo>
                  <a:pt x="8802" y="103593"/>
                </a:lnTo>
                <a:lnTo>
                  <a:pt x="30360" y="126275"/>
                </a:lnTo>
                <a:lnTo>
                  <a:pt x="65250" y="138328"/>
                </a:lnTo>
                <a:lnTo>
                  <a:pt x="103287" y="143002"/>
                </a:lnTo>
                <a:lnTo>
                  <a:pt x="114668" y="142612"/>
                </a:lnTo>
                <a:lnTo>
                  <a:pt x="123813" y="138431"/>
                </a:lnTo>
                <a:lnTo>
                  <a:pt x="130286" y="130480"/>
                </a:lnTo>
                <a:lnTo>
                  <a:pt x="133652" y="118783"/>
                </a:lnTo>
                <a:lnTo>
                  <a:pt x="135735" y="101815"/>
                </a:lnTo>
                <a:lnTo>
                  <a:pt x="93558" y="101815"/>
                </a:lnTo>
                <a:lnTo>
                  <a:pt x="90828" y="101752"/>
                </a:lnTo>
                <a:lnTo>
                  <a:pt x="69238" y="99098"/>
                </a:lnTo>
                <a:lnTo>
                  <a:pt x="44699" y="86585"/>
                </a:lnTo>
                <a:lnTo>
                  <a:pt x="39193" y="65008"/>
                </a:lnTo>
                <a:lnTo>
                  <a:pt x="49875" y="45416"/>
                </a:lnTo>
                <a:lnTo>
                  <a:pt x="73899" y="38862"/>
                </a:lnTo>
                <a:lnTo>
                  <a:pt x="98006" y="38862"/>
                </a:lnTo>
                <a:lnTo>
                  <a:pt x="102448" y="2654"/>
                </a:lnTo>
                <a:lnTo>
                  <a:pt x="80858" y="0"/>
                </a:lnTo>
                <a:close/>
              </a:path>
              <a:path w="304164" h="165100">
                <a:moveTo>
                  <a:pt x="126202" y="5776"/>
                </a:moveTo>
                <a:lnTo>
                  <a:pt x="111912" y="12754"/>
                </a:lnTo>
                <a:lnTo>
                  <a:pt x="104493" y="28384"/>
                </a:lnTo>
                <a:lnTo>
                  <a:pt x="95717" y="99885"/>
                </a:lnTo>
                <a:lnTo>
                  <a:pt x="93558" y="101815"/>
                </a:lnTo>
                <a:lnTo>
                  <a:pt x="135735" y="101815"/>
                </a:lnTo>
                <a:lnTo>
                  <a:pt x="137958" y="83705"/>
                </a:lnTo>
                <a:lnTo>
                  <a:pt x="254824" y="83705"/>
                </a:lnTo>
                <a:lnTo>
                  <a:pt x="252489" y="78232"/>
                </a:lnTo>
                <a:lnTo>
                  <a:pt x="178077" y="78232"/>
                </a:lnTo>
                <a:lnTo>
                  <a:pt x="164075" y="45416"/>
                </a:lnTo>
                <a:lnTo>
                  <a:pt x="155941" y="26479"/>
                </a:lnTo>
                <a:lnTo>
                  <a:pt x="142500" y="9626"/>
                </a:lnTo>
                <a:lnTo>
                  <a:pt x="126202" y="5776"/>
                </a:lnTo>
                <a:close/>
              </a:path>
              <a:path w="304164" h="165100">
                <a:moveTo>
                  <a:pt x="264615" y="22567"/>
                </a:moveTo>
                <a:lnTo>
                  <a:pt x="256601" y="87871"/>
                </a:lnTo>
                <a:lnTo>
                  <a:pt x="296585" y="87871"/>
                </a:lnTo>
                <a:lnTo>
                  <a:pt x="304010" y="27406"/>
                </a:lnTo>
                <a:lnTo>
                  <a:pt x="264615" y="22567"/>
                </a:lnTo>
                <a:close/>
              </a:path>
              <a:path w="304164" h="165100">
                <a:moveTo>
                  <a:pt x="204722" y="15425"/>
                </a:moveTo>
                <a:lnTo>
                  <a:pt x="190431" y="22401"/>
                </a:lnTo>
                <a:lnTo>
                  <a:pt x="183017" y="38023"/>
                </a:lnTo>
                <a:lnTo>
                  <a:pt x="178077" y="78232"/>
                </a:lnTo>
                <a:lnTo>
                  <a:pt x="252489" y="78232"/>
                </a:lnTo>
                <a:lnTo>
                  <a:pt x="243855" y="57990"/>
                </a:lnTo>
                <a:lnTo>
                  <a:pt x="234465" y="36118"/>
                </a:lnTo>
                <a:lnTo>
                  <a:pt x="221022" y="19273"/>
                </a:lnTo>
                <a:lnTo>
                  <a:pt x="204722" y="15425"/>
                </a:lnTo>
                <a:close/>
              </a:path>
              <a:path w="304164" h="165100">
                <a:moveTo>
                  <a:pt x="98006" y="38862"/>
                </a:moveTo>
                <a:lnTo>
                  <a:pt x="73899" y="38862"/>
                </a:lnTo>
                <a:lnTo>
                  <a:pt x="97648" y="41783"/>
                </a:lnTo>
                <a:lnTo>
                  <a:pt x="98006" y="38862"/>
                </a:lnTo>
                <a:close/>
              </a:path>
            </a:pathLst>
          </a:custGeom>
          <a:solidFill>
            <a:srgbClr val="E821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3805976" y="3054244"/>
            <a:ext cx="264795" cy="125730"/>
          </a:xfrm>
          <a:custGeom>
            <a:avLst/>
            <a:gdLst/>
            <a:ahLst/>
            <a:cxnLst/>
            <a:rect l="l" t="t" r="r" b="b"/>
            <a:pathLst>
              <a:path w="264795" h="125730">
                <a:moveTo>
                  <a:pt x="264484" y="5651"/>
                </a:moveTo>
                <a:lnTo>
                  <a:pt x="250730" y="117627"/>
                </a:lnTo>
                <a:lnTo>
                  <a:pt x="249879" y="124650"/>
                </a:lnTo>
                <a:lnTo>
                  <a:pt x="242932" y="125437"/>
                </a:lnTo>
                <a:lnTo>
                  <a:pt x="218582" y="73988"/>
                </a:lnTo>
                <a:lnTo>
                  <a:pt x="199863" y="33409"/>
                </a:lnTo>
                <a:lnTo>
                  <a:pt x="193936" y="20269"/>
                </a:lnTo>
                <a:lnTo>
                  <a:pt x="191027" y="14985"/>
                </a:lnTo>
                <a:lnTo>
                  <a:pt x="183547" y="15709"/>
                </a:lnTo>
                <a:lnTo>
                  <a:pt x="182645" y="22986"/>
                </a:lnTo>
                <a:lnTo>
                  <a:pt x="172219" y="107988"/>
                </a:lnTo>
                <a:lnTo>
                  <a:pt x="171355" y="115011"/>
                </a:lnTo>
                <a:lnTo>
                  <a:pt x="140176" y="64359"/>
                </a:lnTo>
                <a:lnTo>
                  <a:pt x="121349" y="23771"/>
                </a:lnTo>
                <a:lnTo>
                  <a:pt x="115424" y="10629"/>
                </a:lnTo>
                <a:lnTo>
                  <a:pt x="112516" y="5346"/>
                </a:lnTo>
                <a:lnTo>
                  <a:pt x="105023" y="6070"/>
                </a:lnTo>
                <a:lnTo>
                  <a:pt x="104134" y="13347"/>
                </a:lnTo>
                <a:lnTo>
                  <a:pt x="93758" y="97815"/>
                </a:lnTo>
                <a:lnTo>
                  <a:pt x="93301" y="101587"/>
                </a:lnTo>
                <a:lnTo>
                  <a:pt x="89935" y="104457"/>
                </a:lnTo>
                <a:lnTo>
                  <a:pt x="85884" y="103962"/>
                </a:lnTo>
                <a:lnTo>
                  <a:pt x="45142" y="98958"/>
                </a:lnTo>
                <a:lnTo>
                  <a:pt x="13313" y="84626"/>
                </a:lnTo>
                <a:lnTo>
                  <a:pt x="0" y="58130"/>
                </a:lnTo>
                <a:lnTo>
                  <a:pt x="3652" y="28904"/>
                </a:lnTo>
                <a:lnTo>
                  <a:pt x="22717" y="6382"/>
                </a:lnTo>
                <a:lnTo>
                  <a:pt x="55645" y="0"/>
                </a:lnTo>
                <a:lnTo>
                  <a:pt x="80741" y="3086"/>
                </a:lnTo>
              </a:path>
            </a:pathLst>
          </a:custGeom>
          <a:ln w="108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460375" y="5060086"/>
            <a:ext cx="344170" cy="716915"/>
          </a:xfrm>
          <a:custGeom>
            <a:avLst/>
            <a:gdLst/>
            <a:ahLst/>
            <a:cxnLst/>
            <a:rect l="l" t="t" r="r" b="b"/>
            <a:pathLst>
              <a:path w="344170" h="716914">
                <a:moveTo>
                  <a:pt x="0" y="716305"/>
                </a:moveTo>
                <a:lnTo>
                  <a:pt x="343662" y="716305"/>
                </a:lnTo>
                <a:lnTo>
                  <a:pt x="343662" y="0"/>
                </a:lnTo>
                <a:lnTo>
                  <a:pt x="0" y="0"/>
                </a:lnTo>
                <a:lnTo>
                  <a:pt x="0" y="716305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556905" y="5103310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298" y="0"/>
                </a:move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556905" y="5103310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298" y="150596"/>
                </a:move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close/>
              </a:path>
            </a:pathLst>
          </a:custGeom>
          <a:ln w="164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556905" y="5340753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298" y="0"/>
                </a:move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close/>
              </a:path>
            </a:pathLst>
          </a:custGeom>
          <a:solidFill>
            <a:srgbClr val="EEAE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556905" y="5340753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298" y="150596"/>
                </a:move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close/>
              </a:path>
            </a:pathLst>
          </a:custGeom>
          <a:ln w="164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556905" y="5578198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298" y="0"/>
                </a:move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556905" y="5578198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298" y="150596"/>
                </a:move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close/>
              </a:path>
            </a:pathLst>
          </a:custGeom>
          <a:ln w="164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 txBox="1"/>
          <p:nvPr/>
        </p:nvSpPr>
        <p:spPr>
          <a:xfrm>
            <a:off x="847788" y="5072773"/>
            <a:ext cx="8753475" cy="1702004"/>
          </a:xfrm>
          <a:prstGeom prst="rect">
            <a:avLst/>
          </a:prstGeom>
          <a:ln w="25400">
            <a:solidFill>
              <a:srgbClr val="7FD6F7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700"/>
              </a:spcBef>
            </a:pPr>
            <a:r>
              <a:rPr lang="ru-RU" sz="1000" b="1" spc="105" dirty="0">
                <a:latin typeface="Arial" pitchFamily="34" charset="0"/>
                <a:cs typeface="Arial" pitchFamily="34" charset="0"/>
              </a:rPr>
              <a:t>Наш взгляд: Формулируйте EVP, исходя из потребностей сотрудников, а не действий конкурентов</a:t>
            </a:r>
          </a:p>
          <a:p>
            <a:pPr marL="114300" marR="356870">
              <a:lnSpc>
                <a:spcPct val="108300"/>
              </a:lnSpc>
              <a:spcBef>
                <a:spcPts val="450"/>
              </a:spcBef>
            </a:pPr>
            <a:r>
              <a:rPr lang="ru-RU" sz="1000" spc="20" dirty="0">
                <a:latin typeface="Century Gothic"/>
                <a:cs typeface="Century Gothic"/>
              </a:rPr>
              <a:t>EVP (ценностные предложения для сотрудников) и в первую очередь предлагаемые компенсационные пакеты должны прежде всего соответствовать основным потребностям и запросам сотрудников, а не принятым в отрасли подходам и практикам. Желание сотрудников остаться в компании оказывается на 15% выше в тех организациях, которые выстраивают систему компенсаций, исходя из потребностей сотрудников. Для этого организации необходимо выяснить, какие потребности могут быть связаны с результативной и эффективной деятельностью, выделить «ключевые» потребности для сотрудников данной организации, и выбрать те из них, с которыми организация сможет эффективно работать, опираясь на свои отличительные особенности, ресурсы и преимущества. </a:t>
            </a:r>
          </a:p>
          <a:p>
            <a:pPr marL="114300">
              <a:lnSpc>
                <a:spcPct val="100000"/>
              </a:lnSpc>
              <a:spcBef>
                <a:spcPts val="550"/>
              </a:spcBef>
            </a:pPr>
            <a:r>
              <a:rPr lang="ru-RU" sz="1000" spc="30" dirty="0">
                <a:latin typeface="Century Gothic"/>
                <a:cs typeface="Century Gothic"/>
              </a:rPr>
              <a:t>Дополнительные ресурсы:</a:t>
            </a:r>
            <a:r>
              <a:rPr sz="1000" spc="15" dirty="0">
                <a:latin typeface="Century Gothic"/>
                <a:cs typeface="Century Gothic"/>
              </a:rPr>
              <a:t> </a:t>
            </a:r>
            <a:r>
              <a:rPr sz="1000" spc="85" dirty="0">
                <a:solidFill>
                  <a:srgbClr val="0033CC"/>
                </a:solidFill>
                <a:latin typeface="Century Gothic"/>
                <a:cs typeface="Century Gothic"/>
                <a:hlinkClick r:id="rId2"/>
              </a:rPr>
              <a:t>EVP </a:t>
            </a:r>
            <a:r>
              <a:rPr sz="1000" spc="25" dirty="0">
                <a:solidFill>
                  <a:srgbClr val="0033CC"/>
                </a:solidFill>
                <a:latin typeface="Century Gothic"/>
                <a:cs typeface="Century Gothic"/>
                <a:hlinkClick r:id="rId2"/>
              </a:rPr>
              <a:t>Design </a:t>
            </a:r>
            <a:r>
              <a:rPr sz="1000" spc="-30" dirty="0">
                <a:solidFill>
                  <a:srgbClr val="0033CC"/>
                </a:solidFill>
                <a:latin typeface="Century Gothic"/>
                <a:cs typeface="Century Gothic"/>
                <a:hlinkClick r:id="rId2"/>
              </a:rPr>
              <a:t>Center</a:t>
            </a:r>
            <a:r>
              <a:rPr sz="1000" spc="-30" dirty="0">
                <a:latin typeface="Century Gothic"/>
                <a:cs typeface="Century Gothic"/>
              </a:rPr>
              <a:t>,</a:t>
            </a:r>
            <a:r>
              <a:rPr lang="en-US" sz="900" spc="22" baseline="31746" dirty="0">
                <a:latin typeface="Tahoma"/>
                <a:cs typeface="Tahoma"/>
              </a:rPr>
              <a:t>*</a:t>
            </a:r>
            <a:r>
              <a:rPr sz="825" spc="-44" baseline="35353" dirty="0">
                <a:latin typeface="Century Gothic"/>
                <a:cs typeface="Century Gothic"/>
              </a:rPr>
              <a:t>  </a:t>
            </a:r>
            <a:r>
              <a:rPr sz="1000" spc="20" dirty="0">
                <a:solidFill>
                  <a:srgbClr val="0033CC"/>
                </a:solidFill>
                <a:latin typeface="Century Gothic"/>
                <a:cs typeface="Century Gothic"/>
                <a:hlinkClick r:id="rId3"/>
              </a:rPr>
              <a:t>Total </a:t>
            </a:r>
            <a:r>
              <a:rPr sz="1000" spc="10" dirty="0">
                <a:solidFill>
                  <a:srgbClr val="0033CC"/>
                </a:solidFill>
                <a:latin typeface="Century Gothic"/>
                <a:cs typeface="Century Gothic"/>
                <a:hlinkClick r:id="rId3"/>
              </a:rPr>
              <a:t>Rewards </a:t>
            </a:r>
            <a:r>
              <a:rPr sz="1000" spc="5" dirty="0">
                <a:solidFill>
                  <a:srgbClr val="0033CC"/>
                </a:solidFill>
                <a:latin typeface="Century Gothic"/>
                <a:cs typeface="Century Gothic"/>
                <a:hlinkClick r:id="rId3"/>
              </a:rPr>
              <a:t>Employee Preferences </a:t>
            </a:r>
            <a:r>
              <a:rPr sz="1000" spc="15" dirty="0">
                <a:solidFill>
                  <a:srgbClr val="0033CC"/>
                </a:solidFill>
                <a:latin typeface="Century Gothic"/>
                <a:cs typeface="Century Gothic"/>
                <a:hlinkClick r:id="rId3"/>
              </a:rPr>
              <a:t>Tool</a:t>
            </a:r>
            <a:r>
              <a:rPr lang="en-US" sz="900" spc="22" baseline="31746" dirty="0">
                <a:latin typeface="Tahoma"/>
                <a:cs typeface="Tahoma"/>
              </a:rPr>
              <a:t> * *</a:t>
            </a:r>
            <a:r>
              <a:rPr sz="825" spc="22" baseline="35353" dirty="0">
                <a:latin typeface="Century Gothic"/>
                <a:cs typeface="Century Gothic"/>
              </a:rPr>
              <a:t>  </a:t>
            </a:r>
            <a:r>
              <a:rPr lang="ru-RU" sz="1000" spc="-40" dirty="0">
                <a:latin typeface="Century Gothic"/>
                <a:cs typeface="Century Gothic"/>
              </a:rPr>
              <a:t>и </a:t>
            </a:r>
            <a:r>
              <a:rPr sz="1000" spc="85" dirty="0">
                <a:solidFill>
                  <a:srgbClr val="0033CC"/>
                </a:solidFill>
                <a:latin typeface="Century Gothic"/>
                <a:cs typeface="Century Gothic"/>
                <a:hlinkClick r:id="rId4"/>
              </a:rPr>
              <a:t>EVP</a:t>
            </a:r>
            <a:r>
              <a:rPr sz="1000" spc="60" dirty="0">
                <a:solidFill>
                  <a:srgbClr val="0033CC"/>
                </a:solidFill>
                <a:latin typeface="Century Gothic"/>
                <a:cs typeface="Century Gothic"/>
                <a:hlinkClick r:id="rId4"/>
              </a:rPr>
              <a:t> </a:t>
            </a:r>
            <a:r>
              <a:rPr sz="1000" spc="35" dirty="0">
                <a:solidFill>
                  <a:srgbClr val="0033CC"/>
                </a:solidFill>
                <a:latin typeface="Century Gothic"/>
                <a:cs typeface="Century Gothic"/>
                <a:hlinkClick r:id="rId4"/>
              </a:rPr>
              <a:t>Survey</a:t>
            </a:r>
            <a:endParaRPr sz="1000" dirty="0">
              <a:latin typeface="Century Gothic"/>
              <a:cs typeface="Century Gothic"/>
            </a:endParaRPr>
          </a:p>
        </p:txBody>
      </p:sp>
      <p:sp>
        <p:nvSpPr>
          <p:cNvPr id="414" name="object 414"/>
          <p:cNvSpPr txBox="1"/>
          <p:nvPr/>
        </p:nvSpPr>
        <p:spPr>
          <a:xfrm>
            <a:off x="457200" y="6934200"/>
            <a:ext cx="3200400" cy="271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12700">
              <a:spcBef>
                <a:spcPts val="195"/>
              </a:spcBef>
            </a:pPr>
            <a:r>
              <a:rPr lang="en-US" sz="800" spc="20" dirty="0">
                <a:latin typeface="Tahoma" pitchFamily="34" charset="0"/>
                <a:ea typeface="Tahoma" pitchFamily="34" charset="0"/>
                <a:cs typeface="Tahoma" pitchFamily="34" charset="0"/>
              </a:rPr>
              <a:t>* </a:t>
            </a:r>
            <a:r>
              <a:rPr lang="en-US" sz="800" spc="2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Только</a:t>
            </a:r>
            <a:r>
              <a:rPr lang="en-US" sz="800" spc="2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800" spc="2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для</a:t>
            </a:r>
            <a:r>
              <a:rPr lang="en-US" sz="800" spc="2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800" spc="2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членов</a:t>
            </a:r>
            <a:r>
              <a:rPr lang="en-US" sz="800" spc="20" dirty="0">
                <a:latin typeface="Tahoma" pitchFamily="34" charset="0"/>
                <a:ea typeface="Tahoma" pitchFamily="34" charset="0"/>
                <a:cs typeface="Tahoma" pitchFamily="34" charset="0"/>
              </a:rPr>
              <a:t> CEB Corporate Leadership Council™</a:t>
            </a:r>
          </a:p>
          <a:p>
            <a:pPr indent="12700">
              <a:spcBef>
                <a:spcPts val="195"/>
              </a:spcBef>
            </a:pPr>
            <a:r>
              <a:rPr lang="en-US" sz="800" spc="20" dirty="0">
                <a:latin typeface="Tahoma" pitchFamily="34" charset="0"/>
                <a:ea typeface="Tahoma" pitchFamily="34" charset="0"/>
                <a:cs typeface="Tahoma" pitchFamily="34" charset="0"/>
              </a:rPr>
              <a:t>** </a:t>
            </a:r>
            <a:r>
              <a:rPr lang="en-US" sz="800" spc="2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Только</a:t>
            </a:r>
            <a:r>
              <a:rPr lang="en-US" sz="800" spc="2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800" spc="2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для</a:t>
            </a:r>
            <a:r>
              <a:rPr lang="en-US" sz="800" spc="2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800" spc="2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членов</a:t>
            </a:r>
            <a:r>
              <a:rPr lang="en-US" sz="800" spc="20" dirty="0">
                <a:latin typeface="Tahoma" pitchFamily="34" charset="0"/>
                <a:ea typeface="Tahoma" pitchFamily="34" charset="0"/>
                <a:cs typeface="Tahoma" pitchFamily="34" charset="0"/>
              </a:rPr>
              <a:t> CEB Total Rewards Leadership Council</a:t>
            </a:r>
            <a:r>
              <a:rPr lang="ru-RU" sz="800" spc="2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416" name="object 4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10"/>
              </a:lnSpc>
            </a:pPr>
            <a:fld id="{81D60167-4931-47E6-BA6A-407CBD079E47}" type="slidenum">
              <a:rPr spc="-40" dirty="0"/>
              <a:pPr marL="25400">
                <a:lnSpc>
                  <a:spcPts val="910"/>
                </a:lnSpc>
              </a:pPr>
              <a:t>21</a:t>
            </a:fld>
            <a:endParaRPr spc="-40" dirty="0"/>
          </a:p>
        </p:txBody>
      </p:sp>
      <p:sp>
        <p:nvSpPr>
          <p:cNvPr id="419" name="object 6"/>
          <p:cNvSpPr txBox="1">
            <a:spLocks noGrp="1"/>
          </p:cNvSpPr>
          <p:nvPr>
            <p:ph type="dt" sz="half" idx="6"/>
          </p:nvPr>
        </p:nvSpPr>
        <p:spPr>
          <a:xfrm>
            <a:off x="8736221" y="7418437"/>
            <a:ext cx="871854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lang="en-US" spc="100" dirty="0"/>
              <a:t>www.shl.ru</a:t>
            </a:r>
            <a:endParaRPr spc="100" dirty="0">
              <a:hlinkClick r:id="rId5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97216"/>
            <a:ext cx="80899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dirty="0"/>
              <a:t>9. HR создают специальные команды для быстрого реагирования на изменения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1132545"/>
            <a:ext cx="377825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b="1" spc="-40" dirty="0">
                <a:latin typeface="Arial Black"/>
                <a:cs typeface="Arial Black"/>
              </a:rPr>
              <a:t>Организации медленно реагируют, когда изменения необходимы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30800" y="1132545"/>
            <a:ext cx="46228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b="1" spc="-70" dirty="0">
                <a:latin typeface="Arial Black"/>
                <a:cs typeface="Arial Black"/>
              </a:rPr>
              <a:t>Ответ HR – создание специальных «центров экспертизы» в области изменений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7200" y="3581400"/>
            <a:ext cx="17653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dirty="0">
                <a:latin typeface="Century Gothic"/>
                <a:cs typeface="Century Gothic"/>
              </a:rPr>
              <a:t>n </a:t>
            </a:r>
            <a:r>
              <a:rPr sz="800" spc="-80" dirty="0">
                <a:latin typeface="Tahoma"/>
                <a:cs typeface="Tahoma"/>
              </a:rPr>
              <a:t>= </a:t>
            </a:r>
            <a:r>
              <a:rPr sz="800" spc="-25" dirty="0">
                <a:latin typeface="Tahoma"/>
                <a:cs typeface="Tahoma"/>
              </a:rPr>
              <a:t>312 </a:t>
            </a:r>
            <a:r>
              <a:rPr sz="800" spc="65" dirty="0">
                <a:latin typeface="Tahoma"/>
                <a:cs typeface="Tahoma"/>
              </a:rPr>
              <a:t>HR</a:t>
            </a:r>
            <a:r>
              <a:rPr lang="ru-RU" sz="800" spc="15" dirty="0">
                <a:latin typeface="Tahoma"/>
                <a:cs typeface="Tahoma"/>
              </a:rPr>
              <a:t>-директоров.</a:t>
            </a:r>
          </a:p>
          <a:p>
            <a:pPr marL="12700">
              <a:lnSpc>
                <a:spcPct val="100000"/>
              </a:lnSpc>
            </a:pPr>
            <a:r>
              <a:rPr lang="ru-RU" sz="800" spc="15" dirty="0">
                <a:latin typeface="Tahoma"/>
                <a:cs typeface="Tahoma"/>
              </a:rPr>
              <a:t>Источник: Опрос HR о планах на ближайшее будущее (CEB, 2016).</a:t>
            </a:r>
            <a:endParaRPr sz="6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05400" y="3581400"/>
            <a:ext cx="17272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dirty="0">
                <a:latin typeface="Century Gothic"/>
                <a:cs typeface="Century Gothic"/>
              </a:rPr>
              <a:t>n </a:t>
            </a:r>
            <a:r>
              <a:rPr sz="800" spc="-80" dirty="0">
                <a:latin typeface="Tahoma"/>
                <a:cs typeface="Tahoma"/>
              </a:rPr>
              <a:t>= </a:t>
            </a:r>
            <a:r>
              <a:rPr lang="ru-RU" sz="800" spc="15" dirty="0">
                <a:latin typeface="Tahoma"/>
                <a:cs typeface="Tahoma"/>
              </a:rPr>
              <a:t>296 HR-директоров.</a:t>
            </a:r>
          </a:p>
          <a:p>
            <a:pPr marL="12700"/>
            <a:r>
              <a:rPr lang="ru-RU" sz="800" spc="15" dirty="0">
                <a:latin typeface="Tahoma"/>
                <a:cs typeface="Tahoma"/>
              </a:rPr>
              <a:t>Источник: Опрос HR о планах на ближайшее будущее (CEB, 2016).</a:t>
            </a:r>
          </a:p>
        </p:txBody>
      </p:sp>
      <p:sp>
        <p:nvSpPr>
          <p:cNvPr id="7" name="object 7"/>
          <p:cNvSpPr/>
          <p:nvPr/>
        </p:nvSpPr>
        <p:spPr>
          <a:xfrm>
            <a:off x="1251545" y="1828854"/>
            <a:ext cx="774065" cy="799465"/>
          </a:xfrm>
          <a:custGeom>
            <a:avLst/>
            <a:gdLst/>
            <a:ahLst/>
            <a:cxnLst/>
            <a:rect l="l" t="t" r="r" b="b"/>
            <a:pathLst>
              <a:path w="774064" h="799464">
                <a:moveTo>
                  <a:pt x="0" y="0"/>
                </a:moveTo>
                <a:lnTo>
                  <a:pt x="0" y="799109"/>
                </a:lnTo>
                <a:lnTo>
                  <a:pt x="774001" y="600405"/>
                </a:lnTo>
                <a:lnTo>
                  <a:pt x="760237" y="552892"/>
                </a:lnTo>
                <a:lnTo>
                  <a:pt x="743752" y="506777"/>
                </a:lnTo>
                <a:lnTo>
                  <a:pt x="724648" y="462138"/>
                </a:lnTo>
                <a:lnTo>
                  <a:pt x="703027" y="419055"/>
                </a:lnTo>
                <a:lnTo>
                  <a:pt x="678991" y="377607"/>
                </a:lnTo>
                <a:lnTo>
                  <a:pt x="652642" y="337873"/>
                </a:lnTo>
                <a:lnTo>
                  <a:pt x="624083" y="299933"/>
                </a:lnTo>
                <a:lnTo>
                  <a:pt x="593416" y="263866"/>
                </a:lnTo>
                <a:lnTo>
                  <a:pt x="560743" y="229751"/>
                </a:lnTo>
                <a:lnTo>
                  <a:pt x="526167" y="197668"/>
                </a:lnTo>
                <a:lnTo>
                  <a:pt x="489789" y="167695"/>
                </a:lnTo>
                <a:lnTo>
                  <a:pt x="451713" y="139913"/>
                </a:lnTo>
                <a:lnTo>
                  <a:pt x="412040" y="114400"/>
                </a:lnTo>
                <a:lnTo>
                  <a:pt x="370872" y="91236"/>
                </a:lnTo>
                <a:lnTo>
                  <a:pt x="328312" y="70500"/>
                </a:lnTo>
                <a:lnTo>
                  <a:pt x="284462" y="52272"/>
                </a:lnTo>
                <a:lnTo>
                  <a:pt x="239424" y="36630"/>
                </a:lnTo>
                <a:lnTo>
                  <a:pt x="193301" y="23655"/>
                </a:lnTo>
                <a:lnTo>
                  <a:pt x="146195" y="13424"/>
                </a:lnTo>
                <a:lnTo>
                  <a:pt x="98208" y="6019"/>
                </a:lnTo>
                <a:lnTo>
                  <a:pt x="49442" y="1518"/>
                </a:lnTo>
                <a:lnTo>
                  <a:pt x="0" y="0"/>
                </a:lnTo>
                <a:close/>
              </a:path>
            </a:pathLst>
          </a:custGeom>
          <a:solidFill>
            <a:srgbClr val="00B0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2300" y="1828854"/>
            <a:ext cx="1598930" cy="1598930"/>
          </a:xfrm>
          <a:custGeom>
            <a:avLst/>
            <a:gdLst/>
            <a:ahLst/>
            <a:cxnLst/>
            <a:rect l="l" t="t" r="r" b="b"/>
            <a:pathLst>
              <a:path w="1598930" h="1598929">
                <a:moveTo>
                  <a:pt x="799244" y="0"/>
                </a:moveTo>
                <a:lnTo>
                  <a:pt x="749048" y="1578"/>
                </a:lnTo>
                <a:lnTo>
                  <a:pt x="699102" y="6300"/>
                </a:lnTo>
                <a:lnTo>
                  <a:pt x="649550" y="14149"/>
                </a:lnTo>
                <a:lnTo>
                  <a:pt x="600540" y="25107"/>
                </a:lnTo>
                <a:lnTo>
                  <a:pt x="553751" y="38624"/>
                </a:lnTo>
                <a:lnTo>
                  <a:pt x="508421" y="54721"/>
                </a:lnTo>
                <a:lnTo>
                  <a:pt x="464610" y="73295"/>
                </a:lnTo>
                <a:lnTo>
                  <a:pt x="422378" y="94245"/>
                </a:lnTo>
                <a:lnTo>
                  <a:pt x="381784" y="117469"/>
                </a:lnTo>
                <a:lnTo>
                  <a:pt x="342891" y="142865"/>
                </a:lnTo>
                <a:lnTo>
                  <a:pt x="305756" y="170332"/>
                </a:lnTo>
                <a:lnTo>
                  <a:pt x="270442" y="199768"/>
                </a:lnTo>
                <a:lnTo>
                  <a:pt x="237007" y="231071"/>
                </a:lnTo>
                <a:lnTo>
                  <a:pt x="205512" y="264139"/>
                </a:lnTo>
                <a:lnTo>
                  <a:pt x="176017" y="298871"/>
                </a:lnTo>
                <a:lnTo>
                  <a:pt x="148583" y="335165"/>
                </a:lnTo>
                <a:lnTo>
                  <a:pt x="123269" y="372919"/>
                </a:lnTo>
                <a:lnTo>
                  <a:pt x="100136" y="412032"/>
                </a:lnTo>
                <a:lnTo>
                  <a:pt x="79244" y="452401"/>
                </a:lnTo>
                <a:lnTo>
                  <a:pt x="60653" y="493925"/>
                </a:lnTo>
                <a:lnTo>
                  <a:pt x="44423" y="536502"/>
                </a:lnTo>
                <a:lnTo>
                  <a:pt x="30615" y="580031"/>
                </a:lnTo>
                <a:lnTo>
                  <a:pt x="19288" y="624409"/>
                </a:lnTo>
                <a:lnTo>
                  <a:pt x="10503" y="669535"/>
                </a:lnTo>
                <a:lnTo>
                  <a:pt x="4320" y="715307"/>
                </a:lnTo>
                <a:lnTo>
                  <a:pt x="798" y="761624"/>
                </a:lnTo>
                <a:lnTo>
                  <a:pt x="0" y="808384"/>
                </a:lnTo>
                <a:lnTo>
                  <a:pt x="1983" y="855484"/>
                </a:lnTo>
                <a:lnTo>
                  <a:pt x="6809" y="902823"/>
                </a:lnTo>
                <a:lnTo>
                  <a:pt x="14538" y="950300"/>
                </a:lnTo>
                <a:lnTo>
                  <a:pt x="25230" y="997813"/>
                </a:lnTo>
                <a:lnTo>
                  <a:pt x="38748" y="1044602"/>
                </a:lnTo>
                <a:lnTo>
                  <a:pt x="54846" y="1089932"/>
                </a:lnTo>
                <a:lnTo>
                  <a:pt x="73421" y="1133743"/>
                </a:lnTo>
                <a:lnTo>
                  <a:pt x="94372" y="1175976"/>
                </a:lnTo>
                <a:lnTo>
                  <a:pt x="117597" y="1216569"/>
                </a:lnTo>
                <a:lnTo>
                  <a:pt x="142994" y="1255462"/>
                </a:lnTo>
                <a:lnTo>
                  <a:pt x="170462" y="1292597"/>
                </a:lnTo>
                <a:lnTo>
                  <a:pt x="199899" y="1327911"/>
                </a:lnTo>
                <a:lnTo>
                  <a:pt x="231202" y="1361346"/>
                </a:lnTo>
                <a:lnTo>
                  <a:pt x="264271" y="1392841"/>
                </a:lnTo>
                <a:lnTo>
                  <a:pt x="299004" y="1422335"/>
                </a:lnTo>
                <a:lnTo>
                  <a:pt x="335298" y="1449769"/>
                </a:lnTo>
                <a:lnTo>
                  <a:pt x="373053" y="1475082"/>
                </a:lnTo>
                <a:lnTo>
                  <a:pt x="412166" y="1498215"/>
                </a:lnTo>
                <a:lnTo>
                  <a:pt x="452535" y="1519107"/>
                </a:lnTo>
                <a:lnTo>
                  <a:pt x="494059" y="1537697"/>
                </a:lnTo>
                <a:lnTo>
                  <a:pt x="536637" y="1553927"/>
                </a:lnTo>
                <a:lnTo>
                  <a:pt x="580165" y="1567735"/>
                </a:lnTo>
                <a:lnTo>
                  <a:pt x="624544" y="1579061"/>
                </a:lnTo>
                <a:lnTo>
                  <a:pt x="669670" y="1587845"/>
                </a:lnTo>
                <a:lnTo>
                  <a:pt x="715443" y="1594028"/>
                </a:lnTo>
                <a:lnTo>
                  <a:pt x="761759" y="1597548"/>
                </a:lnTo>
                <a:lnTo>
                  <a:pt x="808519" y="1598346"/>
                </a:lnTo>
                <a:lnTo>
                  <a:pt x="855619" y="1596361"/>
                </a:lnTo>
                <a:lnTo>
                  <a:pt x="902959" y="1591534"/>
                </a:lnTo>
                <a:lnTo>
                  <a:pt x="950436" y="1583804"/>
                </a:lnTo>
                <a:lnTo>
                  <a:pt x="997948" y="1573110"/>
                </a:lnTo>
                <a:lnTo>
                  <a:pt x="1044737" y="1559593"/>
                </a:lnTo>
                <a:lnTo>
                  <a:pt x="1090067" y="1543497"/>
                </a:lnTo>
                <a:lnTo>
                  <a:pt x="1133879" y="1524923"/>
                </a:lnTo>
                <a:lnTo>
                  <a:pt x="1176111" y="1503973"/>
                </a:lnTo>
                <a:lnTo>
                  <a:pt x="1216704" y="1480749"/>
                </a:lnTo>
                <a:lnTo>
                  <a:pt x="1255598" y="1455353"/>
                </a:lnTo>
                <a:lnTo>
                  <a:pt x="1292732" y="1427886"/>
                </a:lnTo>
                <a:lnTo>
                  <a:pt x="1328047" y="1398450"/>
                </a:lnTo>
                <a:lnTo>
                  <a:pt x="1361481" y="1367147"/>
                </a:lnTo>
                <a:lnTo>
                  <a:pt x="1392976" y="1334079"/>
                </a:lnTo>
                <a:lnTo>
                  <a:pt x="1422470" y="1299347"/>
                </a:lnTo>
                <a:lnTo>
                  <a:pt x="1449904" y="1263053"/>
                </a:lnTo>
                <a:lnTo>
                  <a:pt x="1475218" y="1225299"/>
                </a:lnTo>
                <a:lnTo>
                  <a:pt x="1498350" y="1186186"/>
                </a:lnTo>
                <a:lnTo>
                  <a:pt x="1519242" y="1145817"/>
                </a:lnTo>
                <a:lnTo>
                  <a:pt x="1537833" y="1104293"/>
                </a:lnTo>
                <a:lnTo>
                  <a:pt x="1554062" y="1061716"/>
                </a:lnTo>
                <a:lnTo>
                  <a:pt x="1567870" y="1018187"/>
                </a:lnTo>
                <a:lnTo>
                  <a:pt x="1579196" y="973809"/>
                </a:lnTo>
                <a:lnTo>
                  <a:pt x="1587980" y="928683"/>
                </a:lnTo>
                <a:lnTo>
                  <a:pt x="1594163" y="882910"/>
                </a:lnTo>
                <a:lnTo>
                  <a:pt x="1597683" y="836594"/>
                </a:lnTo>
                <a:lnTo>
                  <a:pt x="1598323" y="799109"/>
                </a:lnTo>
                <a:lnTo>
                  <a:pt x="799244" y="799109"/>
                </a:lnTo>
                <a:lnTo>
                  <a:pt x="799244" y="0"/>
                </a:lnTo>
                <a:close/>
              </a:path>
              <a:path w="1598930" h="1598929">
                <a:moveTo>
                  <a:pt x="1573246" y="600405"/>
                </a:moveTo>
                <a:lnTo>
                  <a:pt x="799244" y="799109"/>
                </a:lnTo>
                <a:lnTo>
                  <a:pt x="1598323" y="799109"/>
                </a:lnTo>
                <a:lnTo>
                  <a:pt x="1598481" y="789834"/>
                </a:lnTo>
                <a:lnTo>
                  <a:pt x="1596496" y="742734"/>
                </a:lnTo>
                <a:lnTo>
                  <a:pt x="1591669" y="695394"/>
                </a:lnTo>
                <a:lnTo>
                  <a:pt x="1583939" y="647917"/>
                </a:lnTo>
                <a:lnTo>
                  <a:pt x="1573246" y="600405"/>
                </a:lnTo>
                <a:close/>
              </a:path>
            </a:pathLst>
          </a:custGeom>
          <a:solidFill>
            <a:srgbClr val="76D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094314" y="2083808"/>
            <a:ext cx="2125886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90" dirty="0">
                <a:solidFill>
                  <a:srgbClr val="00AEEF"/>
                </a:solidFill>
                <a:latin typeface="Arial Black"/>
                <a:cs typeface="Arial Black"/>
              </a:rPr>
              <a:t>62%</a:t>
            </a:r>
            <a:endParaRPr sz="180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ru-RU" sz="1200" spc="25" dirty="0">
                <a:latin typeface="Century Gothic"/>
                <a:cs typeface="Century Gothic"/>
              </a:rPr>
              <a:t>организаций создали или намереваются создать «центры экспертизы» для управления изменениями.</a:t>
            </a:r>
          </a:p>
        </p:txBody>
      </p:sp>
      <p:sp>
        <p:nvSpPr>
          <p:cNvPr id="10" name="object 10"/>
          <p:cNvSpPr/>
          <p:nvPr/>
        </p:nvSpPr>
        <p:spPr>
          <a:xfrm>
            <a:off x="5390831" y="1821303"/>
            <a:ext cx="1346200" cy="1598295"/>
          </a:xfrm>
          <a:custGeom>
            <a:avLst/>
            <a:gdLst/>
            <a:ahLst/>
            <a:cxnLst/>
            <a:rect l="l" t="t" r="r" b="b"/>
            <a:pathLst>
              <a:path w="1346200" h="1598295">
                <a:moveTo>
                  <a:pt x="547014" y="0"/>
                </a:moveTo>
                <a:lnTo>
                  <a:pt x="547014" y="799109"/>
                </a:lnTo>
                <a:lnTo>
                  <a:pt x="0" y="1381645"/>
                </a:lnTo>
                <a:lnTo>
                  <a:pt x="38004" y="1415133"/>
                </a:lnTo>
                <a:lnTo>
                  <a:pt x="77848" y="1445996"/>
                </a:lnTo>
                <a:lnTo>
                  <a:pt x="119393" y="1474180"/>
                </a:lnTo>
                <a:lnTo>
                  <a:pt x="162499" y="1499629"/>
                </a:lnTo>
                <a:lnTo>
                  <a:pt x="207030" y="1522289"/>
                </a:lnTo>
                <a:lnTo>
                  <a:pt x="252847" y="1542105"/>
                </a:lnTo>
                <a:lnTo>
                  <a:pt x="299812" y="1559023"/>
                </a:lnTo>
                <a:lnTo>
                  <a:pt x="347786" y="1572987"/>
                </a:lnTo>
                <a:lnTo>
                  <a:pt x="396631" y="1583944"/>
                </a:lnTo>
                <a:lnTo>
                  <a:pt x="446210" y="1591838"/>
                </a:lnTo>
                <a:lnTo>
                  <a:pt x="496384" y="1596614"/>
                </a:lnTo>
                <a:lnTo>
                  <a:pt x="547014" y="1598218"/>
                </a:lnTo>
                <a:lnTo>
                  <a:pt x="595694" y="1596760"/>
                </a:lnTo>
                <a:lnTo>
                  <a:pt x="643602" y="1592441"/>
                </a:lnTo>
                <a:lnTo>
                  <a:pt x="690655" y="1585344"/>
                </a:lnTo>
                <a:lnTo>
                  <a:pt x="736770" y="1575553"/>
                </a:lnTo>
                <a:lnTo>
                  <a:pt x="781863" y="1563152"/>
                </a:lnTo>
                <a:lnTo>
                  <a:pt x="825850" y="1548224"/>
                </a:lnTo>
                <a:lnTo>
                  <a:pt x="868647" y="1530853"/>
                </a:lnTo>
                <a:lnTo>
                  <a:pt x="910172" y="1511123"/>
                </a:lnTo>
                <a:lnTo>
                  <a:pt x="950341" y="1489117"/>
                </a:lnTo>
                <a:lnTo>
                  <a:pt x="989069" y="1464918"/>
                </a:lnTo>
                <a:lnTo>
                  <a:pt x="1026273" y="1438611"/>
                </a:lnTo>
                <a:lnTo>
                  <a:pt x="1061871" y="1410278"/>
                </a:lnTo>
                <a:lnTo>
                  <a:pt x="1095777" y="1380004"/>
                </a:lnTo>
                <a:lnTo>
                  <a:pt x="1127909" y="1347872"/>
                </a:lnTo>
                <a:lnTo>
                  <a:pt x="1158183" y="1313966"/>
                </a:lnTo>
                <a:lnTo>
                  <a:pt x="1186516" y="1278368"/>
                </a:lnTo>
                <a:lnTo>
                  <a:pt x="1212823" y="1241164"/>
                </a:lnTo>
                <a:lnTo>
                  <a:pt x="1237022" y="1202435"/>
                </a:lnTo>
                <a:lnTo>
                  <a:pt x="1259028" y="1162267"/>
                </a:lnTo>
                <a:lnTo>
                  <a:pt x="1278758" y="1120742"/>
                </a:lnTo>
                <a:lnTo>
                  <a:pt x="1296129" y="1077945"/>
                </a:lnTo>
                <a:lnTo>
                  <a:pt x="1311057" y="1033958"/>
                </a:lnTo>
                <a:lnTo>
                  <a:pt x="1323458" y="988865"/>
                </a:lnTo>
                <a:lnTo>
                  <a:pt x="1333249" y="942750"/>
                </a:lnTo>
                <a:lnTo>
                  <a:pt x="1340346" y="895697"/>
                </a:lnTo>
                <a:lnTo>
                  <a:pt x="1344665" y="847789"/>
                </a:lnTo>
                <a:lnTo>
                  <a:pt x="1346123" y="799109"/>
                </a:lnTo>
                <a:lnTo>
                  <a:pt x="1344665" y="750429"/>
                </a:lnTo>
                <a:lnTo>
                  <a:pt x="1340346" y="702521"/>
                </a:lnTo>
                <a:lnTo>
                  <a:pt x="1333249" y="655468"/>
                </a:lnTo>
                <a:lnTo>
                  <a:pt x="1323458" y="609353"/>
                </a:lnTo>
                <a:lnTo>
                  <a:pt x="1311057" y="564260"/>
                </a:lnTo>
                <a:lnTo>
                  <a:pt x="1296129" y="520273"/>
                </a:lnTo>
                <a:lnTo>
                  <a:pt x="1278758" y="477475"/>
                </a:lnTo>
                <a:lnTo>
                  <a:pt x="1259028" y="435951"/>
                </a:lnTo>
                <a:lnTo>
                  <a:pt x="1237022" y="395782"/>
                </a:lnTo>
                <a:lnTo>
                  <a:pt x="1212823" y="357054"/>
                </a:lnTo>
                <a:lnTo>
                  <a:pt x="1186516" y="319849"/>
                </a:lnTo>
                <a:lnTo>
                  <a:pt x="1158183" y="284252"/>
                </a:lnTo>
                <a:lnTo>
                  <a:pt x="1127909" y="250346"/>
                </a:lnTo>
                <a:lnTo>
                  <a:pt x="1095777" y="218214"/>
                </a:lnTo>
                <a:lnTo>
                  <a:pt x="1061871" y="187939"/>
                </a:lnTo>
                <a:lnTo>
                  <a:pt x="1026273" y="159607"/>
                </a:lnTo>
                <a:lnTo>
                  <a:pt x="989069" y="133300"/>
                </a:lnTo>
                <a:lnTo>
                  <a:pt x="950341" y="109101"/>
                </a:lnTo>
                <a:lnTo>
                  <a:pt x="910172" y="87095"/>
                </a:lnTo>
                <a:lnTo>
                  <a:pt x="868647" y="67364"/>
                </a:lnTo>
                <a:lnTo>
                  <a:pt x="825850" y="49994"/>
                </a:lnTo>
                <a:lnTo>
                  <a:pt x="781863" y="35066"/>
                </a:lnTo>
                <a:lnTo>
                  <a:pt x="736770" y="22665"/>
                </a:lnTo>
                <a:lnTo>
                  <a:pt x="690655" y="12874"/>
                </a:lnTo>
                <a:lnTo>
                  <a:pt x="643602" y="5777"/>
                </a:lnTo>
                <a:lnTo>
                  <a:pt x="595694" y="1458"/>
                </a:lnTo>
                <a:lnTo>
                  <a:pt x="547014" y="0"/>
                </a:lnTo>
                <a:close/>
              </a:path>
            </a:pathLst>
          </a:custGeom>
          <a:solidFill>
            <a:srgbClr val="00B0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38738" y="1821303"/>
            <a:ext cx="799465" cy="1381760"/>
          </a:xfrm>
          <a:custGeom>
            <a:avLst/>
            <a:gdLst/>
            <a:ahLst/>
            <a:cxnLst/>
            <a:rect l="l" t="t" r="r" b="b"/>
            <a:pathLst>
              <a:path w="799464" h="1381760">
                <a:moveTo>
                  <a:pt x="799107" y="0"/>
                </a:moveTo>
                <a:lnTo>
                  <a:pt x="748385" y="1609"/>
                </a:lnTo>
                <a:lnTo>
                  <a:pt x="698147" y="6399"/>
                </a:lnTo>
                <a:lnTo>
                  <a:pt x="648532" y="14310"/>
                </a:lnTo>
                <a:lnTo>
                  <a:pt x="599674" y="25283"/>
                </a:lnTo>
                <a:lnTo>
                  <a:pt x="551710" y="39259"/>
                </a:lnTo>
                <a:lnTo>
                  <a:pt x="504777" y="56180"/>
                </a:lnTo>
                <a:lnTo>
                  <a:pt x="459012" y="75985"/>
                </a:lnTo>
                <a:lnTo>
                  <a:pt x="414550" y="98616"/>
                </a:lnTo>
                <a:lnTo>
                  <a:pt x="371528" y="124014"/>
                </a:lnTo>
                <a:lnTo>
                  <a:pt x="330083" y="152120"/>
                </a:lnTo>
                <a:lnTo>
                  <a:pt x="290350" y="182874"/>
                </a:lnTo>
                <a:lnTo>
                  <a:pt x="252468" y="216219"/>
                </a:lnTo>
                <a:lnTo>
                  <a:pt x="216571" y="252094"/>
                </a:lnTo>
                <a:lnTo>
                  <a:pt x="184311" y="288578"/>
                </a:lnTo>
                <a:lnTo>
                  <a:pt x="154665" y="326458"/>
                </a:lnTo>
                <a:lnTo>
                  <a:pt x="127629" y="365616"/>
                </a:lnTo>
                <a:lnTo>
                  <a:pt x="103200" y="405934"/>
                </a:lnTo>
                <a:lnTo>
                  <a:pt x="81373" y="447294"/>
                </a:lnTo>
                <a:lnTo>
                  <a:pt x="62144" y="489578"/>
                </a:lnTo>
                <a:lnTo>
                  <a:pt x="45511" y="532667"/>
                </a:lnTo>
                <a:lnTo>
                  <a:pt x="31469" y="576443"/>
                </a:lnTo>
                <a:lnTo>
                  <a:pt x="20015" y="620788"/>
                </a:lnTo>
                <a:lnTo>
                  <a:pt x="11144" y="665585"/>
                </a:lnTo>
                <a:lnTo>
                  <a:pt x="4854" y="710714"/>
                </a:lnTo>
                <a:lnTo>
                  <a:pt x="1140" y="756058"/>
                </a:lnTo>
                <a:lnTo>
                  <a:pt x="0" y="801499"/>
                </a:lnTo>
                <a:lnTo>
                  <a:pt x="1428" y="846918"/>
                </a:lnTo>
                <a:lnTo>
                  <a:pt x="5421" y="892197"/>
                </a:lnTo>
                <a:lnTo>
                  <a:pt x="11977" y="937219"/>
                </a:lnTo>
                <a:lnTo>
                  <a:pt x="21090" y="981864"/>
                </a:lnTo>
                <a:lnTo>
                  <a:pt x="32757" y="1026016"/>
                </a:lnTo>
                <a:lnTo>
                  <a:pt x="46975" y="1069555"/>
                </a:lnTo>
                <a:lnTo>
                  <a:pt x="63740" y="1112363"/>
                </a:lnTo>
                <a:lnTo>
                  <a:pt x="83048" y="1154323"/>
                </a:lnTo>
                <a:lnTo>
                  <a:pt x="104895" y="1195316"/>
                </a:lnTo>
                <a:lnTo>
                  <a:pt x="129278" y="1235224"/>
                </a:lnTo>
                <a:lnTo>
                  <a:pt x="156193" y="1273930"/>
                </a:lnTo>
                <a:lnTo>
                  <a:pt x="185636" y="1311314"/>
                </a:lnTo>
                <a:lnTo>
                  <a:pt x="217604" y="1347258"/>
                </a:lnTo>
                <a:lnTo>
                  <a:pt x="252092" y="1381645"/>
                </a:lnTo>
                <a:lnTo>
                  <a:pt x="799107" y="799109"/>
                </a:lnTo>
                <a:lnTo>
                  <a:pt x="799107" y="0"/>
                </a:lnTo>
                <a:close/>
              </a:path>
            </a:pathLst>
          </a:custGeom>
          <a:solidFill>
            <a:srgbClr val="76D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38738" y="1821303"/>
            <a:ext cx="799465" cy="1381760"/>
          </a:xfrm>
          <a:custGeom>
            <a:avLst/>
            <a:gdLst/>
            <a:ahLst/>
            <a:cxnLst/>
            <a:rect l="l" t="t" r="r" b="b"/>
            <a:pathLst>
              <a:path w="799464" h="1381760">
                <a:moveTo>
                  <a:pt x="799107" y="799109"/>
                </a:moveTo>
                <a:lnTo>
                  <a:pt x="252092" y="1381645"/>
                </a:lnTo>
                <a:lnTo>
                  <a:pt x="217604" y="1347258"/>
                </a:lnTo>
                <a:lnTo>
                  <a:pt x="185636" y="1311314"/>
                </a:lnTo>
                <a:lnTo>
                  <a:pt x="156193" y="1273930"/>
                </a:lnTo>
                <a:lnTo>
                  <a:pt x="129278" y="1235224"/>
                </a:lnTo>
                <a:lnTo>
                  <a:pt x="104895" y="1195316"/>
                </a:lnTo>
                <a:lnTo>
                  <a:pt x="83048" y="1154323"/>
                </a:lnTo>
                <a:lnTo>
                  <a:pt x="63740" y="1112363"/>
                </a:lnTo>
                <a:lnTo>
                  <a:pt x="46975" y="1069555"/>
                </a:lnTo>
                <a:lnTo>
                  <a:pt x="32757" y="1026016"/>
                </a:lnTo>
                <a:lnTo>
                  <a:pt x="21090" y="981864"/>
                </a:lnTo>
                <a:lnTo>
                  <a:pt x="11977" y="937219"/>
                </a:lnTo>
                <a:lnTo>
                  <a:pt x="5421" y="892197"/>
                </a:lnTo>
                <a:lnTo>
                  <a:pt x="1428" y="846918"/>
                </a:lnTo>
                <a:lnTo>
                  <a:pt x="0" y="801499"/>
                </a:lnTo>
                <a:lnTo>
                  <a:pt x="1140" y="756058"/>
                </a:lnTo>
                <a:lnTo>
                  <a:pt x="4854" y="710714"/>
                </a:lnTo>
                <a:lnTo>
                  <a:pt x="11144" y="665585"/>
                </a:lnTo>
                <a:lnTo>
                  <a:pt x="20015" y="620788"/>
                </a:lnTo>
                <a:lnTo>
                  <a:pt x="31469" y="576443"/>
                </a:lnTo>
                <a:lnTo>
                  <a:pt x="45511" y="532667"/>
                </a:lnTo>
                <a:lnTo>
                  <a:pt x="62144" y="489578"/>
                </a:lnTo>
                <a:lnTo>
                  <a:pt x="81373" y="447294"/>
                </a:lnTo>
                <a:lnTo>
                  <a:pt x="103200" y="405934"/>
                </a:lnTo>
                <a:lnTo>
                  <a:pt x="127629" y="365616"/>
                </a:lnTo>
                <a:lnTo>
                  <a:pt x="154665" y="326458"/>
                </a:lnTo>
                <a:lnTo>
                  <a:pt x="184311" y="288578"/>
                </a:lnTo>
                <a:lnTo>
                  <a:pt x="216571" y="252094"/>
                </a:lnTo>
                <a:lnTo>
                  <a:pt x="252468" y="216219"/>
                </a:lnTo>
                <a:lnTo>
                  <a:pt x="290350" y="182874"/>
                </a:lnTo>
                <a:lnTo>
                  <a:pt x="330083" y="152120"/>
                </a:lnTo>
                <a:lnTo>
                  <a:pt x="371528" y="124014"/>
                </a:lnTo>
                <a:lnTo>
                  <a:pt x="414550" y="98616"/>
                </a:lnTo>
                <a:lnTo>
                  <a:pt x="459012" y="75985"/>
                </a:lnTo>
                <a:lnTo>
                  <a:pt x="504777" y="56180"/>
                </a:lnTo>
                <a:lnTo>
                  <a:pt x="551710" y="39259"/>
                </a:lnTo>
                <a:lnTo>
                  <a:pt x="599674" y="25283"/>
                </a:lnTo>
                <a:lnTo>
                  <a:pt x="648532" y="14310"/>
                </a:lnTo>
                <a:lnTo>
                  <a:pt x="698147" y="6399"/>
                </a:lnTo>
                <a:lnTo>
                  <a:pt x="748385" y="1609"/>
                </a:lnTo>
                <a:lnTo>
                  <a:pt x="799107" y="0"/>
                </a:lnTo>
                <a:lnTo>
                  <a:pt x="799107" y="79910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58000" y="2129530"/>
            <a:ext cx="127635" cy="203835"/>
          </a:xfrm>
          <a:custGeom>
            <a:avLst/>
            <a:gdLst/>
            <a:ahLst/>
            <a:cxnLst/>
            <a:rect l="l" t="t" r="r" b="b"/>
            <a:pathLst>
              <a:path w="127634" h="203835">
                <a:moveTo>
                  <a:pt x="127076" y="0"/>
                </a:moveTo>
                <a:lnTo>
                  <a:pt x="0" y="101726"/>
                </a:lnTo>
                <a:lnTo>
                  <a:pt x="127076" y="203453"/>
                </a:lnTo>
                <a:lnTo>
                  <a:pt x="127076" y="0"/>
                </a:lnTo>
                <a:close/>
              </a:path>
            </a:pathLst>
          </a:custGeom>
          <a:solidFill>
            <a:srgbClr val="7FD6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346006" y="2083808"/>
            <a:ext cx="2039620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b="1" spc="-25" dirty="0">
                <a:solidFill>
                  <a:srgbClr val="00AEEF"/>
                </a:solidFill>
                <a:latin typeface="Arial Black"/>
                <a:cs typeface="Arial Black"/>
              </a:rPr>
              <a:t>Только </a:t>
            </a:r>
            <a:r>
              <a:rPr sz="1800" b="1" spc="-195" dirty="0">
                <a:solidFill>
                  <a:srgbClr val="00AEEF"/>
                </a:solidFill>
                <a:latin typeface="Arial Black"/>
                <a:cs typeface="Arial Black"/>
              </a:rPr>
              <a:t> </a:t>
            </a:r>
            <a:r>
              <a:rPr sz="1800" b="1" spc="-235" dirty="0">
                <a:solidFill>
                  <a:srgbClr val="00AEEF"/>
                </a:solidFill>
                <a:latin typeface="Arial Black"/>
                <a:cs typeface="Arial Black"/>
              </a:rPr>
              <a:t>21%</a:t>
            </a:r>
            <a:endParaRPr sz="180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ru-RU" sz="1200" spc="25" dirty="0">
                <a:latin typeface="Century Gothic"/>
                <a:cs typeface="Century Gothic"/>
              </a:rPr>
              <a:t>организаций способны запустить процесс изменений без промедления</a:t>
            </a:r>
            <a:r>
              <a:rPr sz="1200" spc="30" dirty="0">
                <a:latin typeface="Century Gothic"/>
                <a:cs typeface="Century Gothic"/>
              </a:rPr>
              <a:t>.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120900" y="2129530"/>
            <a:ext cx="127635" cy="203835"/>
          </a:xfrm>
          <a:custGeom>
            <a:avLst/>
            <a:gdLst/>
            <a:ahLst/>
            <a:cxnLst/>
            <a:rect l="l" t="t" r="r" b="b"/>
            <a:pathLst>
              <a:path w="127635" h="203835">
                <a:moveTo>
                  <a:pt x="127076" y="0"/>
                </a:moveTo>
                <a:lnTo>
                  <a:pt x="0" y="101726"/>
                </a:lnTo>
                <a:lnTo>
                  <a:pt x="127076" y="203453"/>
                </a:lnTo>
                <a:lnTo>
                  <a:pt x="127076" y="0"/>
                </a:lnTo>
                <a:close/>
              </a:path>
            </a:pathLst>
          </a:custGeom>
          <a:solidFill>
            <a:srgbClr val="7FD6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0375" y="5060086"/>
            <a:ext cx="344170" cy="716915"/>
          </a:xfrm>
          <a:custGeom>
            <a:avLst/>
            <a:gdLst/>
            <a:ahLst/>
            <a:cxnLst/>
            <a:rect l="l" t="t" r="r" b="b"/>
            <a:pathLst>
              <a:path w="344170" h="716914">
                <a:moveTo>
                  <a:pt x="0" y="716305"/>
                </a:moveTo>
                <a:lnTo>
                  <a:pt x="343662" y="716305"/>
                </a:lnTo>
                <a:lnTo>
                  <a:pt x="343662" y="0"/>
                </a:lnTo>
                <a:lnTo>
                  <a:pt x="0" y="0"/>
                </a:lnTo>
                <a:lnTo>
                  <a:pt x="0" y="716305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6905" y="5103310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298" y="0"/>
                </a:move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close/>
              </a:path>
            </a:pathLst>
          </a:custGeom>
          <a:solidFill>
            <a:srgbClr val="D119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6905" y="5103310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298" y="150596"/>
                </a:move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close/>
              </a:path>
            </a:pathLst>
          </a:custGeom>
          <a:ln w="164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6905" y="5340753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298" y="0"/>
                </a:move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6905" y="5340753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298" y="150596"/>
                </a:move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close/>
              </a:path>
            </a:pathLst>
          </a:custGeom>
          <a:ln w="164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6905" y="5578198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298" y="0"/>
                </a:move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6905" y="5578198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298" y="150596"/>
                </a:move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close/>
              </a:path>
            </a:pathLst>
          </a:custGeom>
          <a:ln w="164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47788" y="5072773"/>
            <a:ext cx="8753475" cy="1689693"/>
          </a:xfrm>
          <a:prstGeom prst="rect">
            <a:avLst/>
          </a:prstGeom>
          <a:ln w="25400">
            <a:solidFill>
              <a:srgbClr val="7FD6F7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700"/>
              </a:spcBef>
            </a:pPr>
            <a:r>
              <a:rPr lang="ru-RU" sz="1000" b="1" spc="105" dirty="0">
                <a:latin typeface="Arial" pitchFamily="34" charset="0"/>
                <a:cs typeface="Arial" pitchFamily="34" charset="0"/>
              </a:rPr>
              <a:t>Наш взгляд: Нужна не одна специальная «команда изменений», а гибкие команды, способные реализовать любые изменения</a:t>
            </a:r>
          </a:p>
          <a:p>
            <a:pPr marL="114300" marR="551815">
              <a:lnSpc>
                <a:spcPct val="108300"/>
              </a:lnSpc>
              <a:spcBef>
                <a:spcPts val="450"/>
              </a:spcBef>
            </a:pPr>
            <a:r>
              <a:rPr lang="ru-RU" sz="1000" spc="35" dirty="0">
                <a:latin typeface="Century Gothic"/>
                <a:cs typeface="Century Gothic"/>
              </a:rPr>
              <a:t>Создание специальной команды, занимающейся любыми проектами изменений, не оказывает существенного эффекта на вероятность успеха изменений. Это связано с финансовыми ограничениями, узкой специализацией и ограниченностью возможностей. Поэтому передовые организации решают эту задачу иначе: по мере необходимости они формируют разные «команды изменений» и меняют их состав. Такой подход гарантирует, что для решения любой задачи (в рамках происходящих изменений) выделяется правильный набор навыков и компетенций, а HR может одновременно руководить множеством проектов изменений, в т.ч. пересекающихся. </a:t>
            </a:r>
          </a:p>
          <a:p>
            <a:pPr marL="114300">
              <a:lnSpc>
                <a:spcPct val="100000"/>
              </a:lnSpc>
              <a:spcBef>
                <a:spcPts val="550"/>
              </a:spcBef>
            </a:pPr>
            <a:r>
              <a:rPr lang="ru-RU" sz="1000" spc="30" dirty="0">
                <a:latin typeface="Century Gothic"/>
                <a:cs typeface="Century Gothic"/>
              </a:rPr>
              <a:t>Дополнительные ресурсы: </a:t>
            </a:r>
            <a:r>
              <a:rPr sz="1000" spc="20" dirty="0">
                <a:solidFill>
                  <a:srgbClr val="0033CC"/>
                </a:solidFill>
                <a:latin typeface="Century Gothic"/>
                <a:cs typeface="Century Gothic"/>
                <a:hlinkClick r:id="rId2"/>
              </a:rPr>
              <a:t>Organizing </a:t>
            </a:r>
            <a:r>
              <a:rPr sz="1000" spc="95" dirty="0">
                <a:solidFill>
                  <a:srgbClr val="0033CC"/>
                </a:solidFill>
                <a:latin typeface="Century Gothic"/>
                <a:cs typeface="Century Gothic"/>
                <a:hlinkClick r:id="rId2"/>
              </a:rPr>
              <a:t>HR </a:t>
            </a:r>
            <a:r>
              <a:rPr sz="1000" spc="15" dirty="0">
                <a:solidFill>
                  <a:srgbClr val="0033CC"/>
                </a:solidFill>
                <a:latin typeface="Century Gothic"/>
                <a:cs typeface="Century Gothic"/>
                <a:hlinkClick r:id="rId2"/>
              </a:rPr>
              <a:t>to </a:t>
            </a:r>
            <a:r>
              <a:rPr sz="1000" spc="-10" dirty="0">
                <a:solidFill>
                  <a:srgbClr val="0033CC"/>
                </a:solidFill>
                <a:latin typeface="Century Gothic"/>
                <a:cs typeface="Century Gothic"/>
                <a:hlinkClick r:id="rId2"/>
              </a:rPr>
              <a:t>Lead </a:t>
            </a:r>
            <a:r>
              <a:rPr sz="1000" spc="40" dirty="0">
                <a:solidFill>
                  <a:srgbClr val="0033CC"/>
                </a:solidFill>
                <a:latin typeface="Century Gothic"/>
                <a:cs typeface="Century Gothic"/>
                <a:hlinkClick r:id="rId2"/>
              </a:rPr>
              <a:t>Enterprise</a:t>
            </a:r>
            <a:r>
              <a:rPr sz="1000" dirty="0">
                <a:solidFill>
                  <a:srgbClr val="0033CC"/>
                </a:solidFill>
                <a:latin typeface="Century Gothic"/>
                <a:cs typeface="Century Gothic"/>
                <a:hlinkClick r:id="rId2"/>
              </a:rPr>
              <a:t> </a:t>
            </a:r>
            <a:r>
              <a:rPr sz="1000" spc="-40" dirty="0">
                <a:solidFill>
                  <a:srgbClr val="0033CC"/>
                </a:solidFill>
                <a:latin typeface="Century Gothic"/>
                <a:cs typeface="Century Gothic"/>
                <a:hlinkClick r:id="rId2"/>
              </a:rPr>
              <a:t>Change</a:t>
            </a:r>
            <a:r>
              <a:rPr lang="en-US" sz="900" spc="22" baseline="31746" dirty="0">
                <a:latin typeface="Tahoma"/>
                <a:cs typeface="Tahoma"/>
              </a:rPr>
              <a:t>*</a:t>
            </a:r>
            <a:endParaRPr sz="825" baseline="35353" dirty="0">
              <a:latin typeface="Century Gothic"/>
              <a:cs typeface="Century Gothic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10"/>
              </a:lnSpc>
            </a:pPr>
            <a:fld id="{81D60167-4931-47E6-BA6A-407CBD079E47}" type="slidenum">
              <a:rPr spc="-40" dirty="0"/>
              <a:pPr marL="25400">
                <a:lnSpc>
                  <a:spcPts val="910"/>
                </a:lnSpc>
              </a:pPr>
              <a:t>22</a:t>
            </a:fld>
            <a:endParaRPr spc="-40" dirty="0"/>
          </a:p>
        </p:txBody>
      </p:sp>
      <p:sp>
        <p:nvSpPr>
          <p:cNvPr id="31" name="object 6"/>
          <p:cNvSpPr txBox="1">
            <a:spLocks noGrp="1"/>
          </p:cNvSpPr>
          <p:nvPr>
            <p:ph type="dt" sz="half" idx="6"/>
          </p:nvPr>
        </p:nvSpPr>
        <p:spPr>
          <a:xfrm>
            <a:off x="8736221" y="7418437"/>
            <a:ext cx="871854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lang="en-US" spc="100" dirty="0"/>
              <a:t>www.shl.ru</a:t>
            </a:r>
            <a:endParaRPr spc="100" dirty="0">
              <a:hlinkClick r:id="rId3"/>
            </a:endParaRPr>
          </a:p>
        </p:txBody>
      </p:sp>
      <p:sp>
        <p:nvSpPr>
          <p:cNvPr id="32" name="object 29"/>
          <p:cNvSpPr txBox="1"/>
          <p:nvPr/>
        </p:nvSpPr>
        <p:spPr>
          <a:xfrm>
            <a:off x="381000" y="6858000"/>
            <a:ext cx="297180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800" spc="20" dirty="0">
                <a:latin typeface="Tahoma"/>
                <a:cs typeface="Tahoma"/>
              </a:rPr>
              <a:t>* </a:t>
            </a:r>
            <a:r>
              <a:rPr lang="en-US" sz="800" spc="20" dirty="0" err="1">
                <a:latin typeface="Tahoma"/>
                <a:cs typeface="Tahoma"/>
              </a:rPr>
              <a:t>Только</a:t>
            </a:r>
            <a:r>
              <a:rPr lang="en-US" sz="800" spc="20" dirty="0">
                <a:latin typeface="Tahoma"/>
                <a:cs typeface="Tahoma"/>
              </a:rPr>
              <a:t> </a:t>
            </a:r>
            <a:r>
              <a:rPr lang="en-US" sz="800" spc="20" dirty="0" err="1">
                <a:latin typeface="Tahoma"/>
                <a:cs typeface="Tahoma"/>
              </a:rPr>
              <a:t>для</a:t>
            </a:r>
            <a:r>
              <a:rPr lang="en-US" sz="800" spc="20" dirty="0">
                <a:latin typeface="Tahoma"/>
                <a:cs typeface="Tahoma"/>
              </a:rPr>
              <a:t> </a:t>
            </a:r>
            <a:r>
              <a:rPr lang="en-US" sz="800" spc="20" dirty="0" err="1">
                <a:latin typeface="Tahoma"/>
                <a:cs typeface="Tahoma"/>
              </a:rPr>
              <a:t>членов</a:t>
            </a:r>
            <a:r>
              <a:rPr lang="en-US" sz="800" spc="20" dirty="0">
                <a:latin typeface="Tahoma"/>
                <a:cs typeface="Tahoma"/>
              </a:rPr>
              <a:t> CEB Corporate Leadership Council™</a:t>
            </a:r>
            <a:r>
              <a:rPr lang="ru-RU" sz="800" spc="20" dirty="0">
                <a:latin typeface="Tahoma"/>
                <a:cs typeface="Tahoma"/>
              </a:rPr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1132545"/>
            <a:ext cx="411861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b="1" spc="-70" dirty="0">
                <a:latin typeface="Arial Black"/>
                <a:cs typeface="Arial Black"/>
              </a:rPr>
              <a:t>Степень влияния HR-директоров на бизнес возросла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30800" y="1142705"/>
            <a:ext cx="4470400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00"/>
              </a:lnSpc>
            </a:pPr>
            <a:r>
              <a:rPr lang="ru-RU" sz="1200" b="1" spc="-65" dirty="0">
                <a:latin typeface="Arial Black"/>
                <a:cs typeface="Arial Black"/>
              </a:rPr>
              <a:t>Навыки и компетенции, которые HR-директорам нужно развивать в первую очередь для достижения успеха  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ru-RU" sz="1000" i="1" spc="60" dirty="0">
                <a:latin typeface="Century Gothic"/>
                <a:cs typeface="Century Gothic"/>
              </a:rPr>
              <a:t>Размер указывает на популярность этого ответа среди HR-директоров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4500" y="397216"/>
            <a:ext cx="90043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dirty="0"/>
              <a:t>10. HR-директора хотят развивать свой навык понимания бизнеса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543800" y="3657600"/>
            <a:ext cx="2291284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300" b="1" spc="-50" dirty="0">
                <a:solidFill>
                  <a:srgbClr val="82D4F4"/>
                </a:solidFill>
                <a:latin typeface="Arial Black"/>
                <a:cs typeface="Arial Black"/>
              </a:rPr>
              <a:t>Аналитическое влияние</a:t>
            </a:r>
            <a:endParaRPr sz="1300" dirty="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96200" y="3505200"/>
            <a:ext cx="1979702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50" b="1" spc="-45" dirty="0">
                <a:solidFill>
                  <a:srgbClr val="2CACE2"/>
                </a:solidFill>
                <a:latin typeface="Arial Black"/>
                <a:cs typeface="Arial Black"/>
              </a:rPr>
              <a:t>Управление изменениями</a:t>
            </a:r>
            <a:endParaRPr sz="1050" dirty="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05600" y="3581400"/>
            <a:ext cx="661035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50" spc="45" dirty="0" err="1">
                <a:solidFill>
                  <a:srgbClr val="2CACE2"/>
                </a:solidFill>
                <a:latin typeface="Verdana"/>
                <a:cs typeface="Verdana"/>
              </a:rPr>
              <a:t>Коучинг</a:t>
            </a:r>
            <a:endParaRPr sz="105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34000" y="2994757"/>
            <a:ext cx="1175238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50" spc="5" dirty="0">
                <a:solidFill>
                  <a:srgbClr val="2CACE2"/>
                </a:solidFill>
                <a:latin typeface="Verdana"/>
                <a:cs typeface="Verdana"/>
              </a:rPr>
              <a:t>Сотрудничество</a:t>
            </a:r>
            <a:endParaRPr sz="105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86600" y="2209800"/>
            <a:ext cx="2755758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300" b="1" spc="-50" dirty="0" err="1">
                <a:solidFill>
                  <a:srgbClr val="2CACE2"/>
                </a:solidFill>
                <a:latin typeface="Arial Black"/>
                <a:cs typeface="Arial Black"/>
              </a:rPr>
              <a:t>Эффетивные</a:t>
            </a:r>
            <a:r>
              <a:rPr lang="ru-RU" sz="1300" b="1" spc="-50" dirty="0">
                <a:solidFill>
                  <a:srgbClr val="2CACE2"/>
                </a:solidFill>
                <a:latin typeface="Arial Black"/>
                <a:cs typeface="Arial Black"/>
              </a:rPr>
              <a:t> коммуникации</a:t>
            </a:r>
            <a:endParaRPr sz="1300" dirty="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34000" y="3429000"/>
            <a:ext cx="242316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900" spc="15" dirty="0">
                <a:solidFill>
                  <a:srgbClr val="12416B"/>
                </a:solidFill>
                <a:latin typeface="Verdana"/>
                <a:cs typeface="Verdana"/>
              </a:rPr>
              <a:t>Управление вознаграждениями и компенсациями</a:t>
            </a:r>
            <a:endParaRPr sz="9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14004" y="3020846"/>
            <a:ext cx="3215796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50" spc="5" dirty="0">
                <a:solidFill>
                  <a:srgbClr val="12416B"/>
                </a:solidFill>
                <a:latin typeface="Verdana"/>
                <a:cs typeface="Verdana"/>
              </a:rPr>
              <a:t>Изменения </a:t>
            </a:r>
            <a:r>
              <a:rPr lang="ru-RU" sz="1050" spc="5" dirty="0" err="1">
                <a:solidFill>
                  <a:srgbClr val="12416B"/>
                </a:solidFill>
                <a:latin typeface="Verdana"/>
                <a:cs typeface="Verdana"/>
              </a:rPr>
              <a:t>оргкультуры</a:t>
            </a:r>
            <a:r>
              <a:rPr sz="1050" spc="10" dirty="0">
                <a:solidFill>
                  <a:srgbClr val="12416B"/>
                </a:solidFill>
                <a:latin typeface="Verdana"/>
                <a:cs typeface="Verdana"/>
              </a:rPr>
              <a:t>  </a:t>
            </a:r>
            <a:r>
              <a:rPr lang="ru-RU" sz="900" spc="15" dirty="0">
                <a:solidFill>
                  <a:srgbClr val="2CACE2"/>
                </a:solidFill>
                <a:latin typeface="Verdana"/>
                <a:cs typeface="Verdana"/>
              </a:rPr>
              <a:t>Глобальное мышление</a:t>
            </a:r>
            <a:endParaRPr sz="900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229600" y="2845808"/>
            <a:ext cx="167640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300" b="1" spc="-70" dirty="0">
                <a:solidFill>
                  <a:srgbClr val="82D4F4"/>
                </a:solidFill>
                <a:latin typeface="Arial Black"/>
                <a:cs typeface="Arial Black"/>
              </a:rPr>
              <a:t>Оказание влияния</a:t>
            </a:r>
            <a:endParaRPr sz="1300" dirty="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82212" y="2478671"/>
            <a:ext cx="3695188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00555" algn="l"/>
              </a:tabLst>
            </a:pPr>
            <a:r>
              <a:rPr lang="ru-RU" sz="1050" b="1" spc="-45" dirty="0">
                <a:solidFill>
                  <a:srgbClr val="82D4F4"/>
                </a:solidFill>
                <a:latin typeface="Arial Black"/>
                <a:cs typeface="Arial Black"/>
              </a:rPr>
              <a:t>Развитие лидеров</a:t>
            </a:r>
            <a:r>
              <a:rPr sz="1050" b="1" spc="-30" dirty="0">
                <a:solidFill>
                  <a:srgbClr val="82D4F4"/>
                </a:solidFill>
                <a:latin typeface="Arial Black"/>
                <a:cs typeface="Arial Black"/>
              </a:rPr>
              <a:t>	</a:t>
            </a:r>
            <a:r>
              <a:rPr lang="ru-RU" sz="1050" dirty="0">
                <a:solidFill>
                  <a:srgbClr val="12416B"/>
                </a:solidFill>
                <a:latin typeface="Verdana"/>
                <a:cs typeface="Verdana"/>
              </a:rPr>
              <a:t>Быть во главе изменений </a:t>
            </a:r>
            <a:endParaRPr sz="1050" dirty="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29200" y="3124200"/>
            <a:ext cx="4917278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spc="-165" dirty="0">
                <a:solidFill>
                  <a:srgbClr val="12416B"/>
                </a:solidFill>
                <a:latin typeface="Arial Black"/>
                <a:cs typeface="Arial Black"/>
              </a:rPr>
              <a:t>Понимание бизнеса  </a:t>
            </a:r>
            <a:r>
              <a:rPr lang="ru-RU" sz="1150" spc="30" dirty="0">
                <a:solidFill>
                  <a:srgbClr val="12416B"/>
                </a:solidFill>
                <a:latin typeface="Verdana"/>
                <a:cs typeface="Verdana"/>
              </a:rPr>
              <a:t>Слушание других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638800" y="2639016"/>
            <a:ext cx="403859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50" dirty="0">
                <a:solidFill>
                  <a:srgbClr val="12416B"/>
                </a:solidFill>
                <a:latin typeface="Verdana"/>
                <a:cs typeface="Verdana"/>
              </a:rPr>
              <a:t>Стратегия коммуникаций</a:t>
            </a:r>
            <a:r>
              <a:rPr sz="1050" spc="-5" dirty="0">
                <a:solidFill>
                  <a:srgbClr val="12416B"/>
                </a:solidFill>
                <a:latin typeface="Verdana"/>
                <a:cs typeface="Verdana"/>
              </a:rPr>
              <a:t> </a:t>
            </a:r>
            <a:r>
              <a:rPr lang="ru-RU" sz="1950" b="1" spc="-52" baseline="-6410" dirty="0">
                <a:solidFill>
                  <a:srgbClr val="82D4F4"/>
                </a:solidFill>
                <a:latin typeface="Arial Black"/>
                <a:cs typeface="Arial Black"/>
              </a:rPr>
              <a:t>Переговоры</a:t>
            </a:r>
            <a:r>
              <a:rPr sz="1950" b="1" spc="525" baseline="-6410" dirty="0">
                <a:solidFill>
                  <a:srgbClr val="82D4F4"/>
                </a:solidFill>
                <a:latin typeface="Arial Black"/>
                <a:cs typeface="Arial Black"/>
              </a:rPr>
              <a:t> </a:t>
            </a:r>
            <a:r>
              <a:rPr lang="ru-RU" sz="1300" b="1" spc="-50" dirty="0">
                <a:solidFill>
                  <a:srgbClr val="2CACE2"/>
                </a:solidFill>
                <a:latin typeface="Arial Black"/>
                <a:cs typeface="Arial Black"/>
              </a:rPr>
              <a:t>Аналитика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867400" y="1828800"/>
            <a:ext cx="3810000" cy="3154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4540"/>
            <a:r>
              <a:rPr lang="ru-RU" sz="900" spc="10" dirty="0">
                <a:solidFill>
                  <a:srgbClr val="2CACE2"/>
                </a:solidFill>
                <a:latin typeface="Verdana"/>
                <a:cs typeface="Verdana"/>
              </a:rPr>
              <a:t>Стратегическое мышление              </a:t>
            </a:r>
            <a:r>
              <a:rPr lang="ru-RU" sz="1150" spc="30" dirty="0">
                <a:solidFill>
                  <a:srgbClr val="12416B"/>
                </a:solidFill>
                <a:latin typeface="Verdana"/>
                <a:cs typeface="Verdana"/>
              </a:rPr>
              <a:t>Лидерство</a:t>
            </a:r>
            <a:endParaRPr sz="9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ru-RU" sz="900" spc="25" dirty="0">
                <a:solidFill>
                  <a:srgbClr val="12416B"/>
                </a:solidFill>
                <a:latin typeface="Verdana"/>
                <a:cs typeface="Verdana"/>
              </a:rPr>
              <a:t>Обеспечение соответствия между </a:t>
            </a:r>
            <a:r>
              <a:rPr lang="en-US" sz="900" spc="25" dirty="0">
                <a:solidFill>
                  <a:srgbClr val="12416B"/>
                </a:solidFill>
                <a:latin typeface="Verdana"/>
                <a:cs typeface="Verdana"/>
              </a:rPr>
              <a:t>HR</a:t>
            </a:r>
            <a:r>
              <a:rPr lang="ru-RU" sz="900" spc="25" dirty="0">
                <a:solidFill>
                  <a:srgbClr val="12416B"/>
                </a:solidFill>
                <a:latin typeface="Verdana"/>
                <a:cs typeface="Verdana"/>
              </a:rPr>
              <a:t> и </a:t>
            </a:r>
            <a:r>
              <a:rPr lang="ru-RU" sz="900" spc="25" dirty="0" err="1">
                <a:solidFill>
                  <a:srgbClr val="12416B"/>
                </a:solidFill>
                <a:latin typeface="Verdana"/>
                <a:cs typeface="Verdana"/>
              </a:rPr>
              <a:t>бизнес-стратегиями</a:t>
            </a:r>
            <a:endParaRPr sz="1150" dirty="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05400" y="2133600"/>
            <a:ext cx="1904793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50" b="1" spc="-20" dirty="0">
                <a:solidFill>
                  <a:srgbClr val="2CACE2"/>
                </a:solidFill>
                <a:latin typeface="Arial Black"/>
                <a:cs typeface="Arial Black"/>
              </a:rPr>
              <a:t>Планирование численности персонала</a:t>
            </a:r>
            <a:endParaRPr sz="1050" dirty="0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57800" y="2843820"/>
            <a:ext cx="2885167" cy="176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150" b="1" spc="10" dirty="0">
                <a:solidFill>
                  <a:srgbClr val="2CACE2"/>
                </a:solidFill>
                <a:latin typeface="Arial Black"/>
                <a:cs typeface="Arial Black"/>
              </a:rPr>
              <a:t>Работа с советом директоров</a:t>
            </a:r>
            <a:endParaRPr sz="1150" dirty="0">
              <a:latin typeface="Arial Black"/>
              <a:cs typeface="Arial Black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50976" y="1833615"/>
            <a:ext cx="1598930" cy="1598930"/>
          </a:xfrm>
          <a:custGeom>
            <a:avLst/>
            <a:gdLst/>
            <a:ahLst/>
            <a:cxnLst/>
            <a:rect l="l" t="t" r="r" b="b"/>
            <a:pathLst>
              <a:path w="1598930" h="1598929">
                <a:moveTo>
                  <a:pt x="99060" y="414528"/>
                </a:moveTo>
                <a:lnTo>
                  <a:pt x="75689" y="459845"/>
                </a:lnTo>
                <a:lnTo>
                  <a:pt x="55481" y="505880"/>
                </a:lnTo>
                <a:lnTo>
                  <a:pt x="38425" y="552657"/>
                </a:lnTo>
                <a:lnTo>
                  <a:pt x="24507" y="600203"/>
                </a:lnTo>
                <a:lnTo>
                  <a:pt x="13718" y="648542"/>
                </a:lnTo>
                <a:lnTo>
                  <a:pt x="6044" y="697700"/>
                </a:lnTo>
                <a:lnTo>
                  <a:pt x="1475" y="747703"/>
                </a:lnTo>
                <a:lnTo>
                  <a:pt x="0" y="798576"/>
                </a:lnTo>
                <a:lnTo>
                  <a:pt x="1429" y="847561"/>
                </a:lnTo>
                <a:lnTo>
                  <a:pt x="5704" y="895733"/>
                </a:lnTo>
                <a:lnTo>
                  <a:pt x="12741" y="943012"/>
                </a:lnTo>
                <a:lnTo>
                  <a:pt x="22461" y="989315"/>
                </a:lnTo>
                <a:lnTo>
                  <a:pt x="34780" y="1034562"/>
                </a:lnTo>
                <a:lnTo>
                  <a:pt x="49618" y="1078672"/>
                </a:lnTo>
                <a:lnTo>
                  <a:pt x="66892" y="1121563"/>
                </a:lnTo>
                <a:lnTo>
                  <a:pt x="86522" y="1163155"/>
                </a:lnTo>
                <a:lnTo>
                  <a:pt x="108426" y="1203367"/>
                </a:lnTo>
                <a:lnTo>
                  <a:pt x="132523" y="1242117"/>
                </a:lnTo>
                <a:lnTo>
                  <a:pt x="158730" y="1279324"/>
                </a:lnTo>
                <a:lnTo>
                  <a:pt x="186966" y="1314907"/>
                </a:lnTo>
                <a:lnTo>
                  <a:pt x="217151" y="1348786"/>
                </a:lnTo>
                <a:lnTo>
                  <a:pt x="249201" y="1380879"/>
                </a:lnTo>
                <a:lnTo>
                  <a:pt x="283036" y="1411104"/>
                </a:lnTo>
                <a:lnTo>
                  <a:pt x="318574" y="1439382"/>
                </a:lnTo>
                <a:lnTo>
                  <a:pt x="355734" y="1465630"/>
                </a:lnTo>
                <a:lnTo>
                  <a:pt x="394433" y="1489769"/>
                </a:lnTo>
                <a:lnTo>
                  <a:pt x="434591" y="1511716"/>
                </a:lnTo>
                <a:lnTo>
                  <a:pt x="476126" y="1531390"/>
                </a:lnTo>
                <a:lnTo>
                  <a:pt x="518957" y="1548712"/>
                </a:lnTo>
                <a:lnTo>
                  <a:pt x="563001" y="1563598"/>
                </a:lnTo>
                <a:lnTo>
                  <a:pt x="608177" y="1575969"/>
                </a:lnTo>
                <a:lnTo>
                  <a:pt x="654405" y="1585743"/>
                </a:lnTo>
                <a:lnTo>
                  <a:pt x="701601" y="1592840"/>
                </a:lnTo>
                <a:lnTo>
                  <a:pt x="749685" y="1597178"/>
                </a:lnTo>
                <a:lnTo>
                  <a:pt x="798576" y="1598676"/>
                </a:lnTo>
                <a:lnTo>
                  <a:pt x="847547" y="1597178"/>
                </a:lnTo>
                <a:lnTo>
                  <a:pt x="895707" y="1592840"/>
                </a:lnTo>
                <a:lnTo>
                  <a:pt x="942974" y="1585743"/>
                </a:lnTo>
                <a:lnTo>
                  <a:pt x="989267" y="1575969"/>
                </a:lnTo>
                <a:lnTo>
                  <a:pt x="1034505" y="1563598"/>
                </a:lnTo>
                <a:lnTo>
                  <a:pt x="1078606" y="1548712"/>
                </a:lnTo>
                <a:lnTo>
                  <a:pt x="1121490" y="1531390"/>
                </a:lnTo>
                <a:lnTo>
                  <a:pt x="1163076" y="1511716"/>
                </a:lnTo>
                <a:lnTo>
                  <a:pt x="1203282" y="1489769"/>
                </a:lnTo>
                <a:lnTo>
                  <a:pt x="1242028" y="1465630"/>
                </a:lnTo>
                <a:lnTo>
                  <a:pt x="1279232" y="1439382"/>
                </a:lnTo>
                <a:lnTo>
                  <a:pt x="1314813" y="1411104"/>
                </a:lnTo>
                <a:lnTo>
                  <a:pt x="1348691" y="1380879"/>
                </a:lnTo>
                <a:lnTo>
                  <a:pt x="1380784" y="1348786"/>
                </a:lnTo>
                <a:lnTo>
                  <a:pt x="1411010" y="1314907"/>
                </a:lnTo>
                <a:lnTo>
                  <a:pt x="1439290" y="1279324"/>
                </a:lnTo>
                <a:lnTo>
                  <a:pt x="1465542" y="1242117"/>
                </a:lnTo>
                <a:lnTo>
                  <a:pt x="1489684" y="1203367"/>
                </a:lnTo>
                <a:lnTo>
                  <a:pt x="1511636" y="1163155"/>
                </a:lnTo>
                <a:lnTo>
                  <a:pt x="1531317" y="1121563"/>
                </a:lnTo>
                <a:lnTo>
                  <a:pt x="1548646" y="1078672"/>
                </a:lnTo>
                <a:lnTo>
                  <a:pt x="1563541" y="1034562"/>
                </a:lnTo>
                <a:lnTo>
                  <a:pt x="1575921" y="989315"/>
                </a:lnTo>
                <a:lnTo>
                  <a:pt x="1585706" y="943012"/>
                </a:lnTo>
                <a:lnTo>
                  <a:pt x="1592814" y="895733"/>
                </a:lnTo>
                <a:lnTo>
                  <a:pt x="1597164" y="847561"/>
                </a:lnTo>
                <a:lnTo>
                  <a:pt x="1598676" y="798576"/>
                </a:lnTo>
                <a:lnTo>
                  <a:pt x="798576" y="798576"/>
                </a:lnTo>
                <a:lnTo>
                  <a:pt x="99060" y="414528"/>
                </a:lnTo>
                <a:close/>
              </a:path>
              <a:path w="1598930" h="1598929">
                <a:moveTo>
                  <a:pt x="798576" y="0"/>
                </a:moveTo>
                <a:lnTo>
                  <a:pt x="798576" y="798576"/>
                </a:lnTo>
                <a:lnTo>
                  <a:pt x="1598676" y="798576"/>
                </a:lnTo>
                <a:lnTo>
                  <a:pt x="1597164" y="749699"/>
                </a:lnTo>
                <a:lnTo>
                  <a:pt x="1592814" y="701627"/>
                </a:lnTo>
                <a:lnTo>
                  <a:pt x="1585706" y="654442"/>
                </a:lnTo>
                <a:lnTo>
                  <a:pt x="1575921" y="608226"/>
                </a:lnTo>
                <a:lnTo>
                  <a:pt x="1563541" y="563058"/>
                </a:lnTo>
                <a:lnTo>
                  <a:pt x="1548646" y="519023"/>
                </a:lnTo>
                <a:lnTo>
                  <a:pt x="1531317" y="476200"/>
                </a:lnTo>
                <a:lnTo>
                  <a:pt x="1511636" y="434671"/>
                </a:lnTo>
                <a:lnTo>
                  <a:pt x="1489684" y="394518"/>
                </a:lnTo>
                <a:lnTo>
                  <a:pt x="1465542" y="355823"/>
                </a:lnTo>
                <a:lnTo>
                  <a:pt x="1439290" y="318666"/>
                </a:lnTo>
                <a:lnTo>
                  <a:pt x="1411010" y="283130"/>
                </a:lnTo>
                <a:lnTo>
                  <a:pt x="1380784" y="249296"/>
                </a:lnTo>
                <a:lnTo>
                  <a:pt x="1348691" y="217246"/>
                </a:lnTo>
                <a:lnTo>
                  <a:pt x="1314813" y="187061"/>
                </a:lnTo>
                <a:lnTo>
                  <a:pt x="1279232" y="158822"/>
                </a:lnTo>
                <a:lnTo>
                  <a:pt x="1242028" y="132612"/>
                </a:lnTo>
                <a:lnTo>
                  <a:pt x="1203282" y="108511"/>
                </a:lnTo>
                <a:lnTo>
                  <a:pt x="1163076" y="86602"/>
                </a:lnTo>
                <a:lnTo>
                  <a:pt x="1121490" y="66965"/>
                </a:lnTo>
                <a:lnTo>
                  <a:pt x="1078606" y="49683"/>
                </a:lnTo>
                <a:lnTo>
                  <a:pt x="1034505" y="34837"/>
                </a:lnTo>
                <a:lnTo>
                  <a:pt x="989267" y="22509"/>
                </a:lnTo>
                <a:lnTo>
                  <a:pt x="942974" y="12779"/>
                </a:lnTo>
                <a:lnTo>
                  <a:pt x="895707" y="5730"/>
                </a:lnTo>
                <a:lnTo>
                  <a:pt x="847547" y="1443"/>
                </a:lnTo>
                <a:lnTo>
                  <a:pt x="798576" y="0"/>
                </a:lnTo>
                <a:close/>
              </a:path>
            </a:pathLst>
          </a:custGeom>
          <a:solidFill>
            <a:srgbClr val="00B0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0037" y="1833615"/>
            <a:ext cx="699770" cy="798830"/>
          </a:xfrm>
          <a:custGeom>
            <a:avLst/>
            <a:gdLst/>
            <a:ahLst/>
            <a:cxnLst/>
            <a:rect l="l" t="t" r="r" b="b"/>
            <a:pathLst>
              <a:path w="699769" h="798830">
                <a:moveTo>
                  <a:pt x="699516" y="0"/>
                </a:moveTo>
                <a:lnTo>
                  <a:pt x="651758" y="1479"/>
                </a:lnTo>
                <a:lnTo>
                  <a:pt x="604379" y="5884"/>
                </a:lnTo>
                <a:lnTo>
                  <a:pt x="557502" y="13142"/>
                </a:lnTo>
                <a:lnTo>
                  <a:pt x="511254" y="23180"/>
                </a:lnTo>
                <a:lnTo>
                  <a:pt x="465760" y="35924"/>
                </a:lnTo>
                <a:lnTo>
                  <a:pt x="421146" y="51302"/>
                </a:lnTo>
                <a:lnTo>
                  <a:pt x="377536" y="69239"/>
                </a:lnTo>
                <a:lnTo>
                  <a:pt x="335056" y="89663"/>
                </a:lnTo>
                <a:lnTo>
                  <a:pt x="293831" y="112499"/>
                </a:lnTo>
                <a:lnTo>
                  <a:pt x="253988" y="137676"/>
                </a:lnTo>
                <a:lnTo>
                  <a:pt x="215651" y="165119"/>
                </a:lnTo>
                <a:lnTo>
                  <a:pt x="178945" y="194755"/>
                </a:lnTo>
                <a:lnTo>
                  <a:pt x="143997" y="226512"/>
                </a:lnTo>
                <a:lnTo>
                  <a:pt x="110931" y="260315"/>
                </a:lnTo>
                <a:lnTo>
                  <a:pt x="79873" y="296091"/>
                </a:lnTo>
                <a:lnTo>
                  <a:pt x="50948" y="333768"/>
                </a:lnTo>
                <a:lnTo>
                  <a:pt x="24282" y="373271"/>
                </a:lnTo>
                <a:lnTo>
                  <a:pt x="0" y="414528"/>
                </a:lnTo>
                <a:lnTo>
                  <a:pt x="699516" y="798576"/>
                </a:lnTo>
                <a:lnTo>
                  <a:pt x="699516" y="0"/>
                </a:lnTo>
                <a:close/>
              </a:path>
            </a:pathLst>
          </a:custGeom>
          <a:solidFill>
            <a:srgbClr val="76D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0037" y="1833615"/>
            <a:ext cx="699770" cy="798830"/>
          </a:xfrm>
          <a:custGeom>
            <a:avLst/>
            <a:gdLst/>
            <a:ahLst/>
            <a:cxnLst/>
            <a:rect l="l" t="t" r="r" b="b"/>
            <a:pathLst>
              <a:path w="699769" h="798830">
                <a:moveTo>
                  <a:pt x="699516" y="798576"/>
                </a:moveTo>
                <a:lnTo>
                  <a:pt x="0" y="414528"/>
                </a:lnTo>
                <a:lnTo>
                  <a:pt x="24282" y="373271"/>
                </a:lnTo>
                <a:lnTo>
                  <a:pt x="50948" y="333768"/>
                </a:lnTo>
                <a:lnTo>
                  <a:pt x="79873" y="296091"/>
                </a:lnTo>
                <a:lnTo>
                  <a:pt x="110931" y="260315"/>
                </a:lnTo>
                <a:lnTo>
                  <a:pt x="143997" y="226512"/>
                </a:lnTo>
                <a:lnTo>
                  <a:pt x="178945" y="194755"/>
                </a:lnTo>
                <a:lnTo>
                  <a:pt x="215651" y="165119"/>
                </a:lnTo>
                <a:lnTo>
                  <a:pt x="253988" y="137676"/>
                </a:lnTo>
                <a:lnTo>
                  <a:pt x="293831" y="112499"/>
                </a:lnTo>
                <a:lnTo>
                  <a:pt x="335056" y="89663"/>
                </a:lnTo>
                <a:lnTo>
                  <a:pt x="377536" y="69239"/>
                </a:lnTo>
                <a:lnTo>
                  <a:pt x="421146" y="51302"/>
                </a:lnTo>
                <a:lnTo>
                  <a:pt x="465760" y="35924"/>
                </a:lnTo>
                <a:lnTo>
                  <a:pt x="511254" y="23180"/>
                </a:lnTo>
                <a:lnTo>
                  <a:pt x="557502" y="13142"/>
                </a:lnTo>
                <a:lnTo>
                  <a:pt x="604379" y="5884"/>
                </a:lnTo>
                <a:lnTo>
                  <a:pt x="651758" y="1479"/>
                </a:lnTo>
                <a:lnTo>
                  <a:pt x="699516" y="0"/>
                </a:lnTo>
                <a:lnTo>
                  <a:pt x="699516" y="798576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346006" y="2083808"/>
            <a:ext cx="2073594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14" dirty="0">
                <a:solidFill>
                  <a:srgbClr val="00AEEF"/>
                </a:solidFill>
                <a:latin typeface="Arial Black"/>
                <a:cs typeface="Arial Black"/>
              </a:rPr>
              <a:t>83%</a:t>
            </a:r>
            <a:endParaRPr sz="180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ru-RU" sz="1200" spc="25" dirty="0">
                <a:latin typeface="Century Gothic"/>
                <a:cs typeface="Century Gothic"/>
              </a:rPr>
              <a:t>HR-директоров сообщают, что они оказывают влияние на принимаемые решения.</a:t>
            </a:r>
          </a:p>
        </p:txBody>
      </p:sp>
      <p:sp>
        <p:nvSpPr>
          <p:cNvPr id="23" name="object 23"/>
          <p:cNvSpPr/>
          <p:nvPr/>
        </p:nvSpPr>
        <p:spPr>
          <a:xfrm>
            <a:off x="2120900" y="2129530"/>
            <a:ext cx="127635" cy="203835"/>
          </a:xfrm>
          <a:custGeom>
            <a:avLst/>
            <a:gdLst/>
            <a:ahLst/>
            <a:cxnLst/>
            <a:rect l="l" t="t" r="r" b="b"/>
            <a:pathLst>
              <a:path w="127635" h="203835">
                <a:moveTo>
                  <a:pt x="127076" y="0"/>
                </a:moveTo>
                <a:lnTo>
                  <a:pt x="0" y="101726"/>
                </a:lnTo>
                <a:lnTo>
                  <a:pt x="127076" y="203453"/>
                </a:lnTo>
                <a:lnTo>
                  <a:pt x="127076" y="0"/>
                </a:lnTo>
                <a:close/>
              </a:path>
            </a:pathLst>
          </a:custGeom>
          <a:solidFill>
            <a:srgbClr val="7FD6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57200" y="3657600"/>
            <a:ext cx="16891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dirty="0">
                <a:latin typeface="Century Gothic"/>
                <a:cs typeface="Century Gothic"/>
              </a:rPr>
              <a:t>n </a:t>
            </a:r>
            <a:r>
              <a:rPr sz="800" spc="-80" dirty="0">
                <a:latin typeface="Tahoma"/>
                <a:cs typeface="Tahoma"/>
              </a:rPr>
              <a:t>=</a:t>
            </a:r>
            <a:r>
              <a:rPr sz="800" spc="-85" dirty="0">
                <a:latin typeface="Tahoma"/>
                <a:cs typeface="Tahoma"/>
              </a:rPr>
              <a:t> </a:t>
            </a:r>
            <a:r>
              <a:rPr sz="800" spc="-40" dirty="0">
                <a:latin typeface="Tahoma"/>
                <a:cs typeface="Tahoma"/>
              </a:rPr>
              <a:t>87.</a:t>
            </a:r>
            <a:endParaRPr sz="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ru-RU" sz="800" spc="15" dirty="0">
                <a:latin typeface="Tahoma"/>
                <a:cs typeface="Tahoma"/>
              </a:rPr>
              <a:t>Источник: Опрос HR о планах на ближайшее будущее (CEB, 2016).</a:t>
            </a:r>
            <a:endParaRPr lang="ru-RU" sz="600" dirty="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130800" y="3888765"/>
            <a:ext cx="17272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800" i="1" dirty="0">
                <a:latin typeface="Century Gothic"/>
                <a:cs typeface="Century Gothic"/>
              </a:rPr>
              <a:t>n </a:t>
            </a:r>
            <a:r>
              <a:rPr lang="en-US" sz="800" spc="-80" dirty="0">
                <a:latin typeface="Tahoma"/>
                <a:cs typeface="Tahoma"/>
              </a:rPr>
              <a:t>=</a:t>
            </a:r>
            <a:r>
              <a:rPr lang="en-US" sz="800" spc="-85" dirty="0">
                <a:latin typeface="Tahoma"/>
                <a:cs typeface="Tahoma"/>
              </a:rPr>
              <a:t> </a:t>
            </a:r>
            <a:r>
              <a:rPr lang="en-US" sz="800" spc="-40" dirty="0">
                <a:latin typeface="Tahoma"/>
                <a:cs typeface="Tahoma"/>
              </a:rPr>
              <a:t>87.</a:t>
            </a:r>
            <a:endParaRPr lang="en-US" sz="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ru-RU" sz="800" spc="15" dirty="0">
                <a:latin typeface="Tahoma"/>
                <a:cs typeface="Tahoma"/>
              </a:rPr>
              <a:t>Источник: Опрос HR о планах на ближайшее будущее (CEB, 2016)</a:t>
            </a:r>
            <a:r>
              <a:rPr sz="600" spc="20" dirty="0">
                <a:latin typeface="Tahoma"/>
                <a:cs typeface="Tahoma"/>
              </a:rPr>
              <a:t>.</a:t>
            </a:r>
            <a:endParaRPr sz="600" dirty="0">
              <a:latin typeface="Tahoma"/>
              <a:cs typeface="Tahom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60375" y="5060086"/>
            <a:ext cx="344170" cy="716915"/>
          </a:xfrm>
          <a:custGeom>
            <a:avLst/>
            <a:gdLst/>
            <a:ahLst/>
            <a:cxnLst/>
            <a:rect l="l" t="t" r="r" b="b"/>
            <a:pathLst>
              <a:path w="344170" h="716914">
                <a:moveTo>
                  <a:pt x="0" y="716305"/>
                </a:moveTo>
                <a:lnTo>
                  <a:pt x="343662" y="716305"/>
                </a:lnTo>
                <a:lnTo>
                  <a:pt x="343662" y="0"/>
                </a:lnTo>
                <a:lnTo>
                  <a:pt x="0" y="0"/>
                </a:lnTo>
                <a:lnTo>
                  <a:pt x="0" y="716305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6905" y="5103310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298" y="0"/>
                </a:move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6905" y="5103310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298" y="150596"/>
                </a:move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close/>
              </a:path>
            </a:pathLst>
          </a:custGeom>
          <a:ln w="164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56905" y="5340753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298" y="0"/>
                </a:move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56905" y="5340753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298" y="150596"/>
                </a:move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close/>
              </a:path>
            </a:pathLst>
          </a:custGeom>
          <a:ln w="164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56905" y="5578198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298" y="0"/>
                </a:move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close/>
              </a:path>
            </a:pathLst>
          </a:custGeom>
          <a:solidFill>
            <a:srgbClr val="9C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56905" y="5578198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298" y="150596"/>
                </a:move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close/>
              </a:path>
            </a:pathLst>
          </a:custGeom>
          <a:ln w="164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847788" y="5072773"/>
            <a:ext cx="8753475" cy="1535805"/>
          </a:xfrm>
          <a:prstGeom prst="rect">
            <a:avLst/>
          </a:prstGeom>
          <a:ln w="25400">
            <a:solidFill>
              <a:srgbClr val="7FD6F7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700"/>
              </a:spcBef>
            </a:pPr>
            <a:r>
              <a:rPr lang="ru-RU" sz="1000" b="1" spc="105" dirty="0">
                <a:latin typeface="Arial" pitchFamily="34" charset="0"/>
                <a:cs typeface="Arial" pitchFamily="34" charset="0"/>
              </a:rPr>
              <a:t>Наш взгляд: Уверенное понимание бизнеса – основа сильных HR-стратегий</a:t>
            </a:r>
          </a:p>
          <a:p>
            <a:pPr marL="114300" marR="250825">
              <a:lnSpc>
                <a:spcPct val="108300"/>
              </a:lnSpc>
              <a:spcBef>
                <a:spcPts val="450"/>
              </a:spcBef>
            </a:pPr>
            <a:r>
              <a:rPr lang="ru-RU" sz="1000" spc="50" dirty="0">
                <a:latin typeface="Century Gothic"/>
                <a:cs typeface="Century Gothic"/>
              </a:rPr>
              <a:t>Если HR-директор не изучает и не учитывает стратегию бизнеса, формулируя стратегию управления персоналом, то его эффективность как стратегического партнера резко снижается. Чтобы создавать эффективные и устойчивые стратегические планы в сфере управления персоналом, HR-директор должен понимать потребности организации в целом. Для этого ему необходимо взаимодействовать с другими лидерами организации и выстраивать прочные профессиональные связи. Не менее важна и разработка </a:t>
            </a:r>
            <a:r>
              <a:rPr lang="en-US" sz="1000" spc="50" dirty="0">
                <a:latin typeface="Century Gothic"/>
                <a:cs typeface="Century Gothic"/>
              </a:rPr>
              <a:t>HR-</a:t>
            </a:r>
            <a:r>
              <a:rPr lang="ru-RU" sz="1000" spc="50" dirty="0">
                <a:latin typeface="Century Gothic"/>
                <a:cs typeface="Century Gothic"/>
              </a:rPr>
              <a:t>решений, отвечающих важнейшим потребностям бизнеса: это докажет пользу от HR как стратегического партнера.  </a:t>
            </a:r>
          </a:p>
          <a:p>
            <a:pPr marL="114300">
              <a:lnSpc>
                <a:spcPct val="100000"/>
              </a:lnSpc>
              <a:spcBef>
                <a:spcPts val="550"/>
              </a:spcBef>
            </a:pPr>
            <a:r>
              <a:rPr lang="ru-RU" sz="1000" spc="30" dirty="0">
                <a:latin typeface="Century Gothic"/>
                <a:cs typeface="Century Gothic"/>
              </a:rPr>
              <a:t>Дополнительные ресурсы: </a:t>
            </a:r>
            <a:r>
              <a:rPr sz="1000" spc="20" dirty="0">
                <a:solidFill>
                  <a:srgbClr val="0033CC"/>
                </a:solidFill>
                <a:latin typeface="Century Gothic"/>
                <a:cs typeface="Century Gothic"/>
                <a:hlinkClick r:id="rId2"/>
              </a:rPr>
              <a:t>CHRO</a:t>
            </a:r>
            <a:r>
              <a:rPr sz="1000" spc="10" dirty="0">
                <a:solidFill>
                  <a:srgbClr val="0033CC"/>
                </a:solidFill>
                <a:latin typeface="Century Gothic"/>
                <a:cs typeface="Century Gothic"/>
                <a:hlinkClick r:id="rId2"/>
              </a:rPr>
              <a:t> </a:t>
            </a:r>
            <a:r>
              <a:rPr sz="1000" spc="20" dirty="0">
                <a:solidFill>
                  <a:srgbClr val="0033CC"/>
                </a:solidFill>
                <a:latin typeface="Century Gothic"/>
                <a:cs typeface="Century Gothic"/>
                <a:hlinkClick r:id="rId2"/>
              </a:rPr>
              <a:t>Portal</a:t>
            </a:r>
            <a:r>
              <a:rPr lang="en-US" sz="900" spc="22" baseline="31746" dirty="0">
                <a:latin typeface="Tahoma"/>
                <a:cs typeface="Tahoma"/>
              </a:rPr>
              <a:t>*</a:t>
            </a:r>
            <a:endParaRPr sz="825" baseline="35353" dirty="0">
              <a:latin typeface="Century Gothic"/>
              <a:cs typeface="Century Gothic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10"/>
              </a:lnSpc>
            </a:pPr>
            <a:fld id="{81D60167-4931-47E6-BA6A-407CBD079E47}" type="slidenum">
              <a:rPr spc="-40" dirty="0"/>
              <a:pPr marL="25400">
                <a:lnSpc>
                  <a:spcPts val="910"/>
                </a:lnSpc>
              </a:pPr>
              <a:t>23</a:t>
            </a:fld>
            <a:endParaRPr spc="-40" dirty="0"/>
          </a:p>
        </p:txBody>
      </p:sp>
      <p:sp>
        <p:nvSpPr>
          <p:cNvPr id="41" name="object 6"/>
          <p:cNvSpPr txBox="1">
            <a:spLocks noGrp="1"/>
          </p:cNvSpPr>
          <p:nvPr>
            <p:ph type="dt" sz="half" idx="6"/>
          </p:nvPr>
        </p:nvSpPr>
        <p:spPr>
          <a:xfrm>
            <a:off x="8736221" y="7418437"/>
            <a:ext cx="871854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lang="en-US" spc="100" dirty="0"/>
              <a:t>www.shl.ru</a:t>
            </a:r>
            <a:endParaRPr spc="100" dirty="0">
              <a:hlinkClick r:id="rId3"/>
            </a:endParaRPr>
          </a:p>
        </p:txBody>
      </p:sp>
      <p:sp>
        <p:nvSpPr>
          <p:cNvPr id="42" name="object 29"/>
          <p:cNvSpPr txBox="1"/>
          <p:nvPr/>
        </p:nvSpPr>
        <p:spPr>
          <a:xfrm>
            <a:off x="381000" y="6781800"/>
            <a:ext cx="297180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800" spc="20" dirty="0">
                <a:latin typeface="Tahoma"/>
                <a:cs typeface="Tahoma"/>
              </a:rPr>
              <a:t>* </a:t>
            </a:r>
            <a:r>
              <a:rPr lang="en-US" sz="800" spc="20" dirty="0" err="1">
                <a:latin typeface="Tahoma"/>
                <a:cs typeface="Tahoma"/>
              </a:rPr>
              <a:t>Только</a:t>
            </a:r>
            <a:r>
              <a:rPr lang="en-US" sz="800" spc="20" dirty="0">
                <a:latin typeface="Tahoma"/>
                <a:cs typeface="Tahoma"/>
              </a:rPr>
              <a:t> </a:t>
            </a:r>
            <a:r>
              <a:rPr lang="en-US" sz="800" spc="20" dirty="0" err="1">
                <a:latin typeface="Tahoma"/>
                <a:cs typeface="Tahoma"/>
              </a:rPr>
              <a:t>для</a:t>
            </a:r>
            <a:r>
              <a:rPr lang="en-US" sz="800" spc="20" dirty="0">
                <a:latin typeface="Tahoma"/>
                <a:cs typeface="Tahoma"/>
              </a:rPr>
              <a:t> </a:t>
            </a:r>
            <a:r>
              <a:rPr lang="en-US" sz="800" spc="20" dirty="0" err="1">
                <a:latin typeface="Tahoma"/>
                <a:cs typeface="Tahoma"/>
              </a:rPr>
              <a:t>членов</a:t>
            </a:r>
            <a:r>
              <a:rPr lang="en-US" sz="800" spc="20" dirty="0">
                <a:latin typeface="Tahoma"/>
                <a:cs typeface="Tahoma"/>
              </a:rPr>
              <a:t> CEB Corporate Leadership Council™</a:t>
            </a:r>
            <a:r>
              <a:rPr lang="ru-RU" sz="800" spc="20" dirty="0">
                <a:latin typeface="Tahoma"/>
                <a:cs typeface="Tahoma"/>
              </a:rPr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4752000" y="1224000"/>
          <a:ext cx="4648199" cy="2059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2920" y="667763"/>
            <a:ext cx="9050813" cy="415498"/>
          </a:xfrm>
        </p:spPr>
        <p:txBody>
          <a:bodyPr/>
          <a:lstStyle/>
          <a:p>
            <a:r>
              <a:rPr lang="ru-RU" dirty="0"/>
              <a:t>Локальные данные: </a:t>
            </a:r>
            <a:r>
              <a:rPr lang="en-US" dirty="0"/>
              <a:t>HR </a:t>
            </a:r>
            <a:r>
              <a:rPr lang="ru-RU" dirty="0"/>
              <a:t>и стратегия</a:t>
            </a: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502920" y="1536386"/>
            <a:ext cx="3886200" cy="5527039"/>
          </a:xfrm>
          <a:prstGeom prst="rect">
            <a:avLst/>
          </a:prstGeom>
        </p:spPr>
        <p:txBody>
          <a:bodyPr lIns="101882" tIns="50941" rIns="101882" bIns="50941"/>
          <a:lstStyle>
            <a:lvl1pPr marL="207963" indent="-207963" algn="l" rtl="0" eaLnBrk="1" fontAlgn="base" hangingPunct="1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rgbClr val="4D4F5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8463" indent="-188913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4D4F53"/>
              </a:buClr>
              <a:buFont typeface="Lucida Grande"/>
              <a:buChar char="−"/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593725" indent="-193675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4D4F53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Arial"/>
                <a:cs typeface="Arial"/>
              </a:defRPr>
            </a:lvl3pPr>
            <a:lvl4pPr marL="788988" indent="-193675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4D4F53"/>
              </a:buClr>
              <a:buFont typeface="Lucida Grande"/>
              <a:buChar char="−"/>
              <a:defRPr sz="1400">
                <a:solidFill>
                  <a:schemeClr val="tx1"/>
                </a:solidFill>
                <a:latin typeface="Arial"/>
                <a:cs typeface="Arial"/>
              </a:defRPr>
            </a:lvl4pPr>
            <a:lvl5pPr marL="985838" indent="-195263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4D4F53"/>
              </a:buClr>
              <a:buFont typeface="Wingdings" charset="2"/>
              <a:buChar char="§"/>
              <a:defRPr sz="1400">
                <a:solidFill>
                  <a:schemeClr val="tx1"/>
                </a:solidFill>
                <a:latin typeface="Arial"/>
                <a:cs typeface="Arial"/>
              </a:defRPr>
            </a:lvl5pPr>
            <a:lvl6pPr marL="1443038" indent="-195263" algn="l" rtl="0" eaLnBrk="1" fontAlgn="base" hangingPunct="1">
              <a:lnSpc>
                <a:spcPct val="133000"/>
              </a:lnSpc>
              <a:spcBef>
                <a:spcPct val="21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1900238" indent="-195263" algn="l" rtl="0" eaLnBrk="1" fontAlgn="base" hangingPunct="1">
              <a:lnSpc>
                <a:spcPct val="133000"/>
              </a:lnSpc>
              <a:spcBef>
                <a:spcPct val="21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2357438" indent="-195263" algn="l" rtl="0" eaLnBrk="1" fontAlgn="base" hangingPunct="1">
              <a:lnSpc>
                <a:spcPct val="133000"/>
              </a:lnSpc>
              <a:spcBef>
                <a:spcPct val="21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2814638" indent="-195263" algn="l" rtl="0" eaLnBrk="1" fontAlgn="base" hangingPunct="1">
              <a:lnSpc>
                <a:spcPct val="133000"/>
              </a:lnSpc>
              <a:spcBef>
                <a:spcPct val="21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ru-RU" sz="1800" kern="0" dirty="0"/>
          </a:p>
          <a:p>
            <a:pPr marL="0" indent="0">
              <a:buNone/>
            </a:pPr>
            <a:r>
              <a:rPr lang="en-US" sz="1800" kern="0" dirty="0"/>
              <a:t>HR-</a:t>
            </a:r>
            <a:r>
              <a:rPr lang="ru-RU" sz="1800" kern="0" dirty="0"/>
              <a:t>решения рассматриваются в контексте целей и задач бизнеса</a:t>
            </a:r>
          </a:p>
          <a:p>
            <a:pPr marL="0" indent="0">
              <a:buNone/>
            </a:pPr>
            <a:endParaRPr lang="ru-RU" sz="1800" kern="0" dirty="0"/>
          </a:p>
          <a:p>
            <a:pPr marL="0" indent="0">
              <a:buNone/>
            </a:pPr>
            <a:endParaRPr lang="ru-RU" sz="1800" kern="0" dirty="0"/>
          </a:p>
          <a:p>
            <a:pPr marL="0" indent="0">
              <a:buNone/>
            </a:pPr>
            <a:r>
              <a:rPr lang="ru-RU" sz="1800" kern="0" dirty="0"/>
              <a:t>Мы используем информацию о талантах, чтобы принимать управленческие решения, в </a:t>
            </a:r>
            <a:r>
              <a:rPr lang="ru-RU" sz="1800" kern="0" dirty="0" err="1"/>
              <a:t>т.ч</a:t>
            </a:r>
            <a:r>
              <a:rPr lang="ru-RU" sz="1800" kern="0" dirty="0"/>
              <a:t>. стратегического уровня</a:t>
            </a:r>
          </a:p>
          <a:p>
            <a:pPr marL="0" indent="0">
              <a:buNone/>
            </a:pPr>
            <a:endParaRPr lang="ru-RU" sz="1800" kern="0" dirty="0"/>
          </a:p>
          <a:p>
            <a:pPr marL="0" indent="0">
              <a:buNone/>
            </a:pPr>
            <a:endParaRPr lang="ru-RU" sz="1800" kern="0" dirty="0"/>
          </a:p>
          <a:p>
            <a:pPr marL="0" indent="0">
              <a:buNone/>
            </a:pPr>
            <a:r>
              <a:rPr lang="ru-RU" sz="1800" kern="0" dirty="0"/>
              <a:t>Мы полагаемся на объективные данные о компетенциях и навыках при принятии кадровых решений</a:t>
            </a:r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/>
          </p:nvPr>
        </p:nvGraphicFramePr>
        <p:xfrm>
          <a:off x="4724280" y="3264000"/>
          <a:ext cx="3128400" cy="2059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Объект 3"/>
          <p:cNvGraphicFramePr>
            <a:graphicFrameLocks/>
          </p:cNvGraphicFramePr>
          <p:nvPr>
            <p:extLst/>
          </p:nvPr>
        </p:nvGraphicFramePr>
        <p:xfrm>
          <a:off x="4724280" y="5263200"/>
          <a:ext cx="3128400" cy="2059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object 6"/>
          <p:cNvSpPr txBox="1">
            <a:spLocks/>
          </p:cNvSpPr>
          <p:nvPr/>
        </p:nvSpPr>
        <p:spPr>
          <a:xfrm>
            <a:off x="8736221" y="7418437"/>
            <a:ext cx="871854" cy="1300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985"/>
              </a:lnSpc>
            </a:pPr>
            <a:r>
              <a:rPr lang="en-US" sz="900" spc="100" dirty="0"/>
              <a:t>www.shl.ru</a:t>
            </a:r>
            <a:endParaRPr lang="en-US" spc="100" dirty="0"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33139304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1142705"/>
            <a:ext cx="421957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00"/>
              </a:lnSpc>
            </a:pPr>
            <a:r>
              <a:rPr lang="ru-RU" sz="1200" b="1" spc="-70" dirty="0">
                <a:latin typeface="Arial Black"/>
                <a:cs typeface="Arial Black"/>
              </a:rPr>
              <a:t>HR-директора тратят больше времени на проекты, лежащие за пределами сферы HR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24399" y="1142705"/>
            <a:ext cx="4476801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00"/>
              </a:lnSpc>
            </a:pPr>
            <a:r>
              <a:rPr lang="ru-RU" sz="1200" b="1" spc="-65" dirty="0">
                <a:latin typeface="Arial Black"/>
                <a:cs typeface="Arial Black"/>
              </a:rPr>
              <a:t>Самые распространенные задачи HR-директоров за пределами сферы HR (в 2015 г.)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ru-RU" sz="1000" i="1" spc="85" dirty="0">
                <a:latin typeface="Century Gothic"/>
                <a:cs typeface="Century Gothic"/>
              </a:rPr>
              <a:t>По количеству HR-директоров, участвовавших в этой задаче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4500" y="397216"/>
            <a:ext cx="76327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dirty="0"/>
              <a:t>11. Сегодня HR-директора отвечают не только за управление кадрами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30800" y="1813116"/>
            <a:ext cx="111760" cy="262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40" dirty="0">
                <a:solidFill>
                  <a:srgbClr val="00AEEF"/>
                </a:solidFill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18252" y="1851218"/>
            <a:ext cx="432625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spc="85" dirty="0">
                <a:latin typeface="Century Gothic"/>
                <a:cs typeface="Century Gothic"/>
              </a:rPr>
              <a:t>Определение и реализация стратегии компании в сфере социальной ответственности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130800" y="2278222"/>
            <a:ext cx="4142740" cy="58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 indent="-168275"/>
            <a:r>
              <a:rPr sz="2400" b="1" spc="277" baseline="-6944" dirty="0">
                <a:solidFill>
                  <a:srgbClr val="00AEEF"/>
                </a:solidFill>
                <a:latin typeface="Calibri"/>
                <a:cs typeface="Calibri"/>
              </a:rPr>
              <a:t>2 </a:t>
            </a:r>
            <a:r>
              <a:rPr lang="ru-RU" sz="1000" spc="85" dirty="0">
                <a:latin typeface="Century Gothic"/>
                <a:cs typeface="Century Gothic"/>
              </a:rPr>
              <a:t>Обновление правил внутреннего корпоративного управления и контроля</a:t>
            </a:r>
          </a:p>
          <a:p>
            <a:pPr marL="12700"/>
            <a:endParaRPr sz="11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30800" y="2768727"/>
            <a:ext cx="4241800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 indent="-168275"/>
            <a:r>
              <a:rPr sz="2400" b="1" spc="270" baseline="-6944" dirty="0">
                <a:solidFill>
                  <a:srgbClr val="00AEEF"/>
                </a:solidFill>
                <a:latin typeface="Calibri"/>
                <a:cs typeface="Calibri"/>
              </a:rPr>
              <a:t>3 </a:t>
            </a:r>
            <a:r>
              <a:rPr lang="ru-RU" sz="1000" spc="85" dirty="0">
                <a:latin typeface="Century Gothic"/>
                <a:cs typeface="Calibri"/>
              </a:rPr>
              <a:t>Налаживание отношений и у</a:t>
            </a:r>
            <a:r>
              <a:rPr lang="ru-RU" sz="1000" spc="85" dirty="0">
                <a:latin typeface="Century Gothic"/>
                <a:cs typeface="Century Gothic"/>
              </a:rPr>
              <a:t>правление взаимодействием между членами совета директоров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130800" y="3257557"/>
            <a:ext cx="3866515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 indent="-168275"/>
            <a:r>
              <a:rPr sz="2400" b="1" spc="434" baseline="-6944" dirty="0">
                <a:solidFill>
                  <a:srgbClr val="00AEEF"/>
                </a:solidFill>
                <a:latin typeface="Calibri"/>
                <a:cs typeface="Calibri"/>
              </a:rPr>
              <a:t>4</a:t>
            </a:r>
            <a:r>
              <a:rPr sz="2400" b="1" spc="-187" baseline="-6944" dirty="0">
                <a:solidFill>
                  <a:srgbClr val="00AEEF"/>
                </a:solidFill>
                <a:latin typeface="Calibri"/>
                <a:cs typeface="Calibri"/>
              </a:rPr>
              <a:t> </a:t>
            </a:r>
            <a:r>
              <a:rPr lang="ru-RU" sz="1000" spc="85" dirty="0">
                <a:latin typeface="Century Gothic"/>
                <a:cs typeface="Century Gothic"/>
              </a:rPr>
              <a:t>Планирование ответных действий на новые требования законодательства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130800" y="3746388"/>
            <a:ext cx="3866515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 indent="-168275"/>
            <a:r>
              <a:rPr sz="2400" b="1" spc="292" baseline="-6944" dirty="0">
                <a:solidFill>
                  <a:srgbClr val="00AEEF"/>
                </a:solidFill>
                <a:latin typeface="Calibri"/>
                <a:cs typeface="Calibri"/>
              </a:rPr>
              <a:t>5 </a:t>
            </a:r>
            <a:r>
              <a:rPr lang="ru-RU" sz="1000" spc="85" dirty="0">
                <a:latin typeface="Century Gothic"/>
                <a:cs typeface="Century Gothic"/>
              </a:rPr>
              <a:t>Создание стратегических альянсов и партнерств с другими организациями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44500" y="2653635"/>
            <a:ext cx="3365500" cy="5437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dirty="0">
                <a:latin typeface="Tahoma" pitchFamily="34" charset="0"/>
                <a:ea typeface="Tahoma" pitchFamily="34" charset="0"/>
                <a:cs typeface="Tahoma" pitchFamily="34" charset="0"/>
              </a:rPr>
              <a:t>n </a:t>
            </a:r>
            <a:r>
              <a:rPr sz="800" spc="-80" dirty="0">
                <a:latin typeface="Tahoma" pitchFamily="34" charset="0"/>
                <a:ea typeface="Tahoma" pitchFamily="34" charset="0"/>
                <a:cs typeface="Tahoma" pitchFamily="34" charset="0"/>
              </a:rPr>
              <a:t>=</a:t>
            </a:r>
            <a:r>
              <a:rPr sz="800" spc="-85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800" spc="15" dirty="0">
                <a:latin typeface="Tahoma" pitchFamily="34" charset="0"/>
                <a:ea typeface="Tahoma" pitchFamily="34" charset="0"/>
                <a:cs typeface="Tahoma" pitchFamily="34" charset="0"/>
              </a:rPr>
              <a:t>83.</a:t>
            </a:r>
            <a:endParaRPr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lang="ru-RU" sz="800" spc="20" dirty="0">
                <a:latin typeface="Tahoma"/>
                <a:cs typeface="Tahoma"/>
              </a:rPr>
              <a:t>Источник: Опрос HR о планах на ближайшее будущее (CEB, 2016).</a:t>
            </a: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lang="ru-RU" sz="800" spc="20" dirty="0">
                <a:latin typeface="Tahoma"/>
                <a:cs typeface="Tahoma"/>
              </a:rPr>
              <a:t>* Учитываются варианты ответов «Несколько больше времени», «Больше времени» и «Существенно больше времени».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44500" y="4176060"/>
            <a:ext cx="3441700" cy="5437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dirty="0">
                <a:latin typeface="Century Gothic"/>
                <a:cs typeface="Century Gothic"/>
              </a:rPr>
              <a:t>n </a:t>
            </a:r>
            <a:r>
              <a:rPr sz="800" spc="-80" dirty="0">
                <a:latin typeface="Tahoma"/>
                <a:cs typeface="Tahoma"/>
              </a:rPr>
              <a:t>=</a:t>
            </a:r>
            <a:r>
              <a:rPr sz="800" spc="-90" dirty="0">
                <a:latin typeface="Tahoma"/>
                <a:cs typeface="Tahoma"/>
              </a:rPr>
              <a:t> </a:t>
            </a:r>
            <a:r>
              <a:rPr sz="800" spc="30" dirty="0">
                <a:latin typeface="Tahoma"/>
                <a:cs typeface="Tahoma"/>
              </a:rPr>
              <a:t>84.</a:t>
            </a:r>
            <a:endParaRPr sz="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lang="ru-RU" sz="800" spc="20" dirty="0">
                <a:latin typeface="Tahoma"/>
                <a:cs typeface="Tahoma"/>
              </a:rPr>
              <a:t>Источник: Опрос HR о планах на ближайшее будущее (CEB, 2016).</a:t>
            </a: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lang="ru-RU" sz="800" spc="20" dirty="0">
                <a:latin typeface="Tahoma"/>
                <a:cs typeface="Tahoma"/>
              </a:rPr>
              <a:t>* Учитываются варианты ответов «Несколько больше времени», «Больше времени» и «Существенно больше времени».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94970" y="1737857"/>
            <a:ext cx="3559175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235" dirty="0">
                <a:solidFill>
                  <a:srgbClr val="00AEEF"/>
                </a:solidFill>
                <a:latin typeface="Arial Black"/>
                <a:cs typeface="Arial Black"/>
              </a:rPr>
              <a:t>71%</a:t>
            </a:r>
            <a:endParaRPr sz="180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ru-RU" sz="1200" spc="25" dirty="0">
                <a:latin typeface="Century Gothic"/>
                <a:cs typeface="Century Gothic"/>
              </a:rPr>
              <a:t>HR-директоров тратят больше времени на решение проблем бизнеса, не связанных напрямую с управлением персоналом*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01320" y="3236215"/>
            <a:ext cx="301244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70" dirty="0">
                <a:solidFill>
                  <a:srgbClr val="00AEEF"/>
                </a:solidFill>
                <a:latin typeface="Arial Black"/>
                <a:cs typeface="Arial Black"/>
              </a:rPr>
              <a:t>70%</a:t>
            </a:r>
            <a:endParaRPr sz="180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ru-RU" sz="1200" spc="25" dirty="0">
                <a:latin typeface="Century Gothic"/>
                <a:cs typeface="Century Gothic"/>
              </a:rPr>
              <a:t>HR-директоров тратят больше времени на руководство различными </a:t>
            </a:r>
            <a:r>
              <a:rPr lang="ru-RU" sz="1200" spc="25" dirty="0" err="1">
                <a:latin typeface="Century Gothic"/>
                <a:cs typeface="Century Gothic"/>
              </a:rPr>
              <a:t>бизнес-проектами</a:t>
            </a:r>
            <a:r>
              <a:rPr lang="ru-RU" sz="1200" spc="25" dirty="0">
                <a:latin typeface="Century Gothic"/>
                <a:cs typeface="Century Gothic"/>
              </a:rPr>
              <a:t>* </a:t>
            </a:r>
          </a:p>
        </p:txBody>
      </p:sp>
      <p:sp>
        <p:nvSpPr>
          <p:cNvPr id="15" name="object 15"/>
          <p:cNvSpPr/>
          <p:nvPr/>
        </p:nvSpPr>
        <p:spPr>
          <a:xfrm>
            <a:off x="509783" y="1930661"/>
            <a:ext cx="254000" cy="434975"/>
          </a:xfrm>
          <a:custGeom>
            <a:avLst/>
            <a:gdLst/>
            <a:ahLst/>
            <a:cxnLst/>
            <a:rect l="l" t="t" r="r" b="b"/>
            <a:pathLst>
              <a:path w="254000" h="434975">
                <a:moveTo>
                  <a:pt x="127431" y="0"/>
                </a:moveTo>
                <a:lnTo>
                  <a:pt x="103464" y="953"/>
                </a:lnTo>
                <a:lnTo>
                  <a:pt x="70926" y="4521"/>
                </a:lnTo>
                <a:lnTo>
                  <a:pt x="42460" y="9165"/>
                </a:lnTo>
                <a:lnTo>
                  <a:pt x="30708" y="13347"/>
                </a:lnTo>
                <a:lnTo>
                  <a:pt x="37728" y="24425"/>
                </a:lnTo>
                <a:lnTo>
                  <a:pt x="52119" y="44327"/>
                </a:lnTo>
                <a:lnTo>
                  <a:pt x="66405" y="63499"/>
                </a:lnTo>
                <a:lnTo>
                  <a:pt x="72720" y="71869"/>
                </a:lnTo>
                <a:lnTo>
                  <a:pt x="98033" y="102442"/>
                </a:lnTo>
                <a:lnTo>
                  <a:pt x="111250" y="118954"/>
                </a:lnTo>
                <a:lnTo>
                  <a:pt x="116673" y="127094"/>
                </a:lnTo>
                <a:lnTo>
                  <a:pt x="118605" y="132549"/>
                </a:lnTo>
                <a:lnTo>
                  <a:pt x="120776" y="140576"/>
                </a:lnTo>
                <a:lnTo>
                  <a:pt x="121869" y="149745"/>
                </a:lnTo>
                <a:lnTo>
                  <a:pt x="117309" y="251409"/>
                </a:lnTo>
                <a:lnTo>
                  <a:pt x="85955" y="264809"/>
                </a:lnTo>
                <a:lnTo>
                  <a:pt x="49429" y="284989"/>
                </a:lnTo>
                <a:lnTo>
                  <a:pt x="19145" y="303381"/>
                </a:lnTo>
                <a:lnTo>
                  <a:pt x="6515" y="311416"/>
                </a:lnTo>
                <a:lnTo>
                  <a:pt x="0" y="357263"/>
                </a:lnTo>
                <a:lnTo>
                  <a:pt x="4356" y="393941"/>
                </a:lnTo>
                <a:lnTo>
                  <a:pt x="12220" y="418421"/>
                </a:lnTo>
                <a:lnTo>
                  <a:pt x="26598" y="430760"/>
                </a:lnTo>
                <a:lnTo>
                  <a:pt x="58071" y="434719"/>
                </a:lnTo>
                <a:lnTo>
                  <a:pt x="117220" y="434060"/>
                </a:lnTo>
                <a:lnTo>
                  <a:pt x="198448" y="429745"/>
                </a:lnTo>
                <a:lnTo>
                  <a:pt x="239770" y="422785"/>
                </a:lnTo>
                <a:lnTo>
                  <a:pt x="253933" y="415051"/>
                </a:lnTo>
                <a:lnTo>
                  <a:pt x="253686" y="408411"/>
                </a:lnTo>
                <a:lnTo>
                  <a:pt x="251777" y="404736"/>
                </a:lnTo>
                <a:lnTo>
                  <a:pt x="252033" y="399281"/>
                </a:lnTo>
                <a:lnTo>
                  <a:pt x="252433" y="385894"/>
                </a:lnTo>
                <a:lnTo>
                  <a:pt x="252425" y="369065"/>
                </a:lnTo>
                <a:lnTo>
                  <a:pt x="251459" y="353288"/>
                </a:lnTo>
                <a:lnTo>
                  <a:pt x="242544" y="313715"/>
                </a:lnTo>
                <a:lnTo>
                  <a:pt x="189211" y="275947"/>
                </a:lnTo>
                <a:lnTo>
                  <a:pt x="143806" y="249504"/>
                </a:lnTo>
                <a:lnTo>
                  <a:pt x="136258" y="249504"/>
                </a:lnTo>
                <a:lnTo>
                  <a:pt x="129971" y="248386"/>
                </a:lnTo>
                <a:lnTo>
                  <a:pt x="136291" y="248386"/>
                </a:lnTo>
                <a:lnTo>
                  <a:pt x="137814" y="196963"/>
                </a:lnTo>
                <a:lnTo>
                  <a:pt x="138614" y="168124"/>
                </a:lnTo>
                <a:lnTo>
                  <a:pt x="138908" y="152793"/>
                </a:lnTo>
                <a:lnTo>
                  <a:pt x="139002" y="140576"/>
                </a:lnTo>
                <a:lnTo>
                  <a:pt x="142578" y="126581"/>
                </a:lnTo>
                <a:lnTo>
                  <a:pt x="150558" y="113226"/>
                </a:lnTo>
                <a:lnTo>
                  <a:pt x="158538" y="103310"/>
                </a:lnTo>
                <a:lnTo>
                  <a:pt x="162166" y="99428"/>
                </a:lnTo>
                <a:lnTo>
                  <a:pt x="188530" y="63370"/>
                </a:lnTo>
                <a:lnTo>
                  <a:pt x="205417" y="38370"/>
                </a:lnTo>
                <a:lnTo>
                  <a:pt x="214464" y="24768"/>
                </a:lnTo>
                <a:lnTo>
                  <a:pt x="218635" y="17990"/>
                </a:lnTo>
                <a:lnTo>
                  <a:pt x="220979" y="13334"/>
                </a:lnTo>
                <a:lnTo>
                  <a:pt x="210635" y="8513"/>
                </a:lnTo>
                <a:lnTo>
                  <a:pt x="183159" y="4519"/>
                </a:lnTo>
                <a:lnTo>
                  <a:pt x="151206" y="1599"/>
                </a:lnTo>
                <a:lnTo>
                  <a:pt x="127431" y="0"/>
                </a:lnTo>
                <a:close/>
              </a:path>
              <a:path w="254000" h="434975">
                <a:moveTo>
                  <a:pt x="136277" y="248848"/>
                </a:moveTo>
                <a:lnTo>
                  <a:pt x="136260" y="249442"/>
                </a:lnTo>
                <a:lnTo>
                  <a:pt x="136550" y="249491"/>
                </a:lnTo>
                <a:lnTo>
                  <a:pt x="136258" y="249504"/>
                </a:lnTo>
                <a:lnTo>
                  <a:pt x="143806" y="249504"/>
                </a:lnTo>
                <a:lnTo>
                  <a:pt x="143587" y="249407"/>
                </a:lnTo>
                <a:lnTo>
                  <a:pt x="136277" y="248848"/>
                </a:lnTo>
                <a:close/>
              </a:path>
              <a:path w="254000" h="434975">
                <a:moveTo>
                  <a:pt x="130238" y="248386"/>
                </a:moveTo>
                <a:lnTo>
                  <a:pt x="129971" y="248386"/>
                </a:lnTo>
                <a:lnTo>
                  <a:pt x="136260" y="249442"/>
                </a:lnTo>
                <a:lnTo>
                  <a:pt x="136277" y="248848"/>
                </a:lnTo>
                <a:lnTo>
                  <a:pt x="130238" y="248386"/>
                </a:lnTo>
                <a:close/>
              </a:path>
              <a:path w="254000" h="434975">
                <a:moveTo>
                  <a:pt x="136291" y="248386"/>
                </a:moveTo>
                <a:lnTo>
                  <a:pt x="130238" y="248386"/>
                </a:lnTo>
                <a:lnTo>
                  <a:pt x="136277" y="248848"/>
                </a:lnTo>
                <a:lnTo>
                  <a:pt x="136291" y="24838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2931" y="215157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12" y="0"/>
                </a:lnTo>
              </a:path>
            </a:pathLst>
          </a:custGeom>
          <a:ln w="3175">
            <a:solidFill>
              <a:srgbClr val="9699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2931" y="215157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12" y="0"/>
                </a:lnTo>
              </a:path>
            </a:pathLst>
          </a:custGeom>
          <a:ln w="3175">
            <a:solidFill>
              <a:srgbClr val="9699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15987" y="1794418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12" y="0"/>
                </a:lnTo>
              </a:path>
            </a:pathLst>
          </a:custGeom>
          <a:ln w="3175">
            <a:solidFill>
              <a:srgbClr val="9699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5613" y="1730680"/>
            <a:ext cx="361950" cy="695960"/>
          </a:xfrm>
          <a:custGeom>
            <a:avLst/>
            <a:gdLst/>
            <a:ahLst/>
            <a:cxnLst/>
            <a:rect l="l" t="t" r="r" b="b"/>
            <a:pathLst>
              <a:path w="361950" h="695960">
                <a:moveTo>
                  <a:pt x="206108" y="0"/>
                </a:moveTo>
                <a:lnTo>
                  <a:pt x="150361" y="223"/>
                </a:lnTo>
                <a:lnTo>
                  <a:pt x="98473" y="4676"/>
                </a:lnTo>
                <a:lnTo>
                  <a:pt x="55676" y="13215"/>
                </a:lnTo>
                <a:lnTo>
                  <a:pt x="8379" y="34308"/>
                </a:lnTo>
                <a:lnTo>
                  <a:pt x="3149" y="46172"/>
                </a:lnTo>
                <a:lnTo>
                  <a:pt x="0" y="51201"/>
                </a:lnTo>
                <a:lnTo>
                  <a:pt x="4813" y="60599"/>
                </a:lnTo>
                <a:lnTo>
                  <a:pt x="5270" y="61564"/>
                </a:lnTo>
                <a:lnTo>
                  <a:pt x="5651" y="62491"/>
                </a:lnTo>
                <a:lnTo>
                  <a:pt x="5664" y="62631"/>
                </a:lnTo>
                <a:lnTo>
                  <a:pt x="1955" y="69146"/>
                </a:lnTo>
                <a:lnTo>
                  <a:pt x="9905" y="84716"/>
                </a:lnTo>
                <a:lnTo>
                  <a:pt x="10540" y="86456"/>
                </a:lnTo>
                <a:lnTo>
                  <a:pt x="10172" y="89301"/>
                </a:lnTo>
                <a:lnTo>
                  <a:pt x="9848" y="105872"/>
                </a:lnTo>
                <a:lnTo>
                  <a:pt x="9777" y="300917"/>
                </a:lnTo>
                <a:lnTo>
                  <a:pt x="9901" y="385046"/>
                </a:lnTo>
                <a:lnTo>
                  <a:pt x="10226" y="524693"/>
                </a:lnTo>
                <a:lnTo>
                  <a:pt x="10350" y="589795"/>
                </a:lnTo>
                <a:lnTo>
                  <a:pt x="5422" y="591942"/>
                </a:lnTo>
                <a:lnTo>
                  <a:pt x="4953" y="601073"/>
                </a:lnTo>
                <a:lnTo>
                  <a:pt x="4902" y="603740"/>
                </a:lnTo>
                <a:lnTo>
                  <a:pt x="5054" y="604121"/>
                </a:lnTo>
                <a:lnTo>
                  <a:pt x="3149" y="607829"/>
                </a:lnTo>
                <a:lnTo>
                  <a:pt x="4419" y="611576"/>
                </a:lnTo>
                <a:lnTo>
                  <a:pt x="6731" y="618218"/>
                </a:lnTo>
                <a:lnTo>
                  <a:pt x="6921" y="619780"/>
                </a:lnTo>
                <a:lnTo>
                  <a:pt x="6692" y="619971"/>
                </a:lnTo>
                <a:lnTo>
                  <a:pt x="6489" y="620174"/>
                </a:lnTo>
                <a:lnTo>
                  <a:pt x="6054" y="620923"/>
                </a:lnTo>
                <a:lnTo>
                  <a:pt x="5930" y="622231"/>
                </a:lnTo>
                <a:lnTo>
                  <a:pt x="6375" y="622993"/>
                </a:lnTo>
                <a:lnTo>
                  <a:pt x="4648" y="628518"/>
                </a:lnTo>
                <a:lnTo>
                  <a:pt x="48118" y="672220"/>
                </a:lnTo>
                <a:lnTo>
                  <a:pt x="120647" y="692518"/>
                </a:lnTo>
                <a:lnTo>
                  <a:pt x="172488" y="695505"/>
                </a:lnTo>
                <a:lnTo>
                  <a:pt x="228153" y="692647"/>
                </a:lnTo>
                <a:lnTo>
                  <a:pt x="281203" y="682912"/>
                </a:lnTo>
                <a:lnTo>
                  <a:pt x="325828" y="666254"/>
                </a:lnTo>
                <a:lnTo>
                  <a:pt x="350164" y="646234"/>
                </a:lnTo>
                <a:lnTo>
                  <a:pt x="350988" y="646234"/>
                </a:lnTo>
                <a:lnTo>
                  <a:pt x="355299" y="641517"/>
                </a:lnTo>
                <a:lnTo>
                  <a:pt x="356700" y="635269"/>
                </a:lnTo>
                <a:lnTo>
                  <a:pt x="356613" y="630656"/>
                </a:lnTo>
                <a:lnTo>
                  <a:pt x="188809" y="630656"/>
                </a:lnTo>
                <a:lnTo>
                  <a:pt x="139607" y="627914"/>
                </a:lnTo>
                <a:lnTo>
                  <a:pt x="93470" y="617511"/>
                </a:lnTo>
                <a:lnTo>
                  <a:pt x="54763" y="598863"/>
                </a:lnTo>
                <a:lnTo>
                  <a:pt x="51350" y="592762"/>
                </a:lnTo>
                <a:lnTo>
                  <a:pt x="50993" y="583611"/>
                </a:lnTo>
                <a:lnTo>
                  <a:pt x="51308" y="573783"/>
                </a:lnTo>
                <a:lnTo>
                  <a:pt x="49885" y="565691"/>
                </a:lnTo>
                <a:lnTo>
                  <a:pt x="49898" y="565221"/>
                </a:lnTo>
                <a:lnTo>
                  <a:pt x="50063" y="562910"/>
                </a:lnTo>
                <a:lnTo>
                  <a:pt x="48755" y="557753"/>
                </a:lnTo>
                <a:lnTo>
                  <a:pt x="48526" y="556775"/>
                </a:lnTo>
                <a:lnTo>
                  <a:pt x="48386" y="555798"/>
                </a:lnTo>
                <a:lnTo>
                  <a:pt x="48654" y="555798"/>
                </a:lnTo>
                <a:lnTo>
                  <a:pt x="48717" y="547670"/>
                </a:lnTo>
                <a:lnTo>
                  <a:pt x="49618" y="546488"/>
                </a:lnTo>
                <a:lnTo>
                  <a:pt x="49882" y="537560"/>
                </a:lnTo>
                <a:lnTo>
                  <a:pt x="46482" y="537560"/>
                </a:lnTo>
                <a:lnTo>
                  <a:pt x="46202" y="537471"/>
                </a:lnTo>
                <a:lnTo>
                  <a:pt x="41451" y="460046"/>
                </a:lnTo>
                <a:lnTo>
                  <a:pt x="39776" y="401111"/>
                </a:lnTo>
                <a:lnTo>
                  <a:pt x="38794" y="339136"/>
                </a:lnTo>
                <a:lnTo>
                  <a:pt x="38560" y="287866"/>
                </a:lnTo>
                <a:lnTo>
                  <a:pt x="38670" y="254344"/>
                </a:lnTo>
                <a:lnTo>
                  <a:pt x="39172" y="209488"/>
                </a:lnTo>
                <a:lnTo>
                  <a:pt x="40857" y="160127"/>
                </a:lnTo>
                <a:lnTo>
                  <a:pt x="43738" y="126334"/>
                </a:lnTo>
                <a:lnTo>
                  <a:pt x="46494" y="126233"/>
                </a:lnTo>
                <a:lnTo>
                  <a:pt x="49906" y="126233"/>
                </a:lnTo>
                <a:lnTo>
                  <a:pt x="50774" y="122575"/>
                </a:lnTo>
                <a:lnTo>
                  <a:pt x="48628" y="121851"/>
                </a:lnTo>
                <a:lnTo>
                  <a:pt x="48653" y="119006"/>
                </a:lnTo>
                <a:lnTo>
                  <a:pt x="48488" y="119006"/>
                </a:lnTo>
                <a:lnTo>
                  <a:pt x="48617" y="118284"/>
                </a:lnTo>
                <a:lnTo>
                  <a:pt x="48722" y="116278"/>
                </a:lnTo>
                <a:lnTo>
                  <a:pt x="48780" y="114053"/>
                </a:lnTo>
                <a:lnTo>
                  <a:pt x="307272" y="114053"/>
                </a:lnTo>
                <a:lnTo>
                  <a:pt x="312762" y="112822"/>
                </a:lnTo>
                <a:lnTo>
                  <a:pt x="352233" y="112822"/>
                </a:lnTo>
                <a:lnTo>
                  <a:pt x="352229" y="101928"/>
                </a:lnTo>
                <a:lnTo>
                  <a:pt x="351866" y="85009"/>
                </a:lnTo>
                <a:lnTo>
                  <a:pt x="352196" y="84716"/>
                </a:lnTo>
                <a:lnTo>
                  <a:pt x="352488" y="84374"/>
                </a:lnTo>
                <a:lnTo>
                  <a:pt x="353326" y="82024"/>
                </a:lnTo>
                <a:lnTo>
                  <a:pt x="358546" y="75395"/>
                </a:lnTo>
                <a:lnTo>
                  <a:pt x="361188" y="71991"/>
                </a:lnTo>
                <a:lnTo>
                  <a:pt x="361200" y="67330"/>
                </a:lnTo>
                <a:lnTo>
                  <a:pt x="361595" y="67330"/>
                </a:lnTo>
                <a:lnTo>
                  <a:pt x="361416" y="65971"/>
                </a:lnTo>
                <a:lnTo>
                  <a:pt x="361823" y="63927"/>
                </a:lnTo>
                <a:lnTo>
                  <a:pt x="360387" y="63736"/>
                </a:lnTo>
                <a:lnTo>
                  <a:pt x="360857" y="59075"/>
                </a:lnTo>
                <a:lnTo>
                  <a:pt x="357035" y="58732"/>
                </a:lnTo>
                <a:lnTo>
                  <a:pt x="357733" y="53855"/>
                </a:lnTo>
                <a:lnTo>
                  <a:pt x="358711" y="49283"/>
                </a:lnTo>
                <a:lnTo>
                  <a:pt x="359410" y="44915"/>
                </a:lnTo>
                <a:lnTo>
                  <a:pt x="357670" y="40216"/>
                </a:lnTo>
                <a:lnTo>
                  <a:pt x="357365" y="39835"/>
                </a:lnTo>
                <a:lnTo>
                  <a:pt x="356260" y="36418"/>
                </a:lnTo>
                <a:lnTo>
                  <a:pt x="354317" y="33828"/>
                </a:lnTo>
                <a:lnTo>
                  <a:pt x="352013" y="31999"/>
                </a:lnTo>
                <a:lnTo>
                  <a:pt x="351713" y="31999"/>
                </a:lnTo>
                <a:lnTo>
                  <a:pt x="350037" y="29979"/>
                </a:lnTo>
                <a:lnTo>
                  <a:pt x="347586" y="28049"/>
                </a:lnTo>
                <a:lnTo>
                  <a:pt x="344157" y="26131"/>
                </a:lnTo>
                <a:lnTo>
                  <a:pt x="308239" y="12811"/>
                </a:lnTo>
                <a:lnTo>
                  <a:pt x="260478" y="4148"/>
                </a:lnTo>
                <a:lnTo>
                  <a:pt x="206108" y="0"/>
                </a:lnTo>
                <a:close/>
              </a:path>
              <a:path w="361950" h="695960">
                <a:moveTo>
                  <a:pt x="350988" y="646234"/>
                </a:moveTo>
                <a:lnTo>
                  <a:pt x="350164" y="646234"/>
                </a:lnTo>
                <a:lnTo>
                  <a:pt x="350570" y="646691"/>
                </a:lnTo>
                <a:lnTo>
                  <a:pt x="350988" y="646234"/>
                </a:lnTo>
                <a:close/>
              </a:path>
              <a:path w="361950" h="695960">
                <a:moveTo>
                  <a:pt x="352233" y="112822"/>
                </a:moveTo>
                <a:lnTo>
                  <a:pt x="312762" y="112822"/>
                </a:lnTo>
                <a:lnTo>
                  <a:pt x="309964" y="139865"/>
                </a:lnTo>
                <a:lnTo>
                  <a:pt x="298999" y="175772"/>
                </a:lnTo>
                <a:lnTo>
                  <a:pt x="282580" y="213341"/>
                </a:lnTo>
                <a:lnTo>
                  <a:pt x="263423" y="245371"/>
                </a:lnTo>
                <a:lnTo>
                  <a:pt x="248315" y="268304"/>
                </a:lnTo>
                <a:lnTo>
                  <a:pt x="233935" y="287866"/>
                </a:lnTo>
                <a:lnTo>
                  <a:pt x="221891" y="304436"/>
                </a:lnTo>
                <a:lnTo>
                  <a:pt x="213791" y="318396"/>
                </a:lnTo>
                <a:lnTo>
                  <a:pt x="215874" y="335027"/>
                </a:lnTo>
                <a:lnTo>
                  <a:pt x="226828" y="355345"/>
                </a:lnTo>
                <a:lnTo>
                  <a:pt x="239934" y="373852"/>
                </a:lnTo>
                <a:lnTo>
                  <a:pt x="248475" y="385046"/>
                </a:lnTo>
                <a:lnTo>
                  <a:pt x="271368" y="418473"/>
                </a:lnTo>
                <a:lnTo>
                  <a:pt x="291677" y="458407"/>
                </a:lnTo>
                <a:lnTo>
                  <a:pt x="306821" y="503006"/>
                </a:lnTo>
                <a:lnTo>
                  <a:pt x="314219" y="550427"/>
                </a:lnTo>
                <a:lnTo>
                  <a:pt x="311396" y="597055"/>
                </a:lnTo>
                <a:lnTo>
                  <a:pt x="311404" y="598863"/>
                </a:lnTo>
                <a:lnTo>
                  <a:pt x="279046" y="615535"/>
                </a:lnTo>
                <a:lnTo>
                  <a:pt x="236735" y="626331"/>
                </a:lnTo>
                <a:lnTo>
                  <a:pt x="188809" y="630656"/>
                </a:lnTo>
                <a:lnTo>
                  <a:pt x="356613" y="630656"/>
                </a:lnTo>
                <a:lnTo>
                  <a:pt x="356704" y="620923"/>
                </a:lnTo>
                <a:lnTo>
                  <a:pt x="357073" y="617812"/>
                </a:lnTo>
                <a:lnTo>
                  <a:pt x="359956" y="615996"/>
                </a:lnTo>
                <a:lnTo>
                  <a:pt x="360387" y="613557"/>
                </a:lnTo>
                <a:lnTo>
                  <a:pt x="360510" y="607829"/>
                </a:lnTo>
                <a:lnTo>
                  <a:pt x="360486" y="603321"/>
                </a:lnTo>
                <a:lnTo>
                  <a:pt x="358084" y="597055"/>
                </a:lnTo>
                <a:lnTo>
                  <a:pt x="354571" y="591685"/>
                </a:lnTo>
                <a:lnTo>
                  <a:pt x="351790" y="585325"/>
                </a:lnTo>
                <a:lnTo>
                  <a:pt x="351502" y="573783"/>
                </a:lnTo>
                <a:lnTo>
                  <a:pt x="351382" y="562910"/>
                </a:lnTo>
                <a:lnTo>
                  <a:pt x="351311" y="541612"/>
                </a:lnTo>
                <a:lnTo>
                  <a:pt x="316141" y="541612"/>
                </a:lnTo>
                <a:lnTo>
                  <a:pt x="303589" y="481628"/>
                </a:lnTo>
                <a:lnTo>
                  <a:pt x="288599" y="444880"/>
                </a:lnTo>
                <a:lnTo>
                  <a:pt x="269921" y="411474"/>
                </a:lnTo>
                <a:lnTo>
                  <a:pt x="238732" y="367257"/>
                </a:lnTo>
                <a:lnTo>
                  <a:pt x="228411" y="352740"/>
                </a:lnTo>
                <a:lnTo>
                  <a:pt x="220139" y="337248"/>
                </a:lnTo>
                <a:lnTo>
                  <a:pt x="216352" y="321279"/>
                </a:lnTo>
                <a:lnTo>
                  <a:pt x="216356" y="321145"/>
                </a:lnTo>
                <a:lnTo>
                  <a:pt x="227423" y="300917"/>
                </a:lnTo>
                <a:lnTo>
                  <a:pt x="251031" y="267625"/>
                </a:lnTo>
                <a:lnTo>
                  <a:pt x="279081" y="224616"/>
                </a:lnTo>
                <a:lnTo>
                  <a:pt x="303497" y="175191"/>
                </a:lnTo>
                <a:lnTo>
                  <a:pt x="316204" y="122651"/>
                </a:lnTo>
                <a:lnTo>
                  <a:pt x="352237" y="122651"/>
                </a:lnTo>
                <a:lnTo>
                  <a:pt x="352233" y="112822"/>
                </a:lnTo>
                <a:close/>
              </a:path>
              <a:path w="361950" h="695960">
                <a:moveTo>
                  <a:pt x="48654" y="555798"/>
                </a:moveTo>
                <a:lnTo>
                  <a:pt x="48386" y="555798"/>
                </a:lnTo>
                <a:lnTo>
                  <a:pt x="48653" y="555874"/>
                </a:lnTo>
                <a:close/>
              </a:path>
              <a:path w="361950" h="695960">
                <a:moveTo>
                  <a:pt x="352237" y="122651"/>
                </a:moveTo>
                <a:lnTo>
                  <a:pt x="316204" y="122651"/>
                </a:lnTo>
                <a:lnTo>
                  <a:pt x="321157" y="123896"/>
                </a:lnTo>
                <a:lnTo>
                  <a:pt x="318554" y="132684"/>
                </a:lnTo>
                <a:lnTo>
                  <a:pt x="320700" y="136723"/>
                </a:lnTo>
                <a:lnTo>
                  <a:pt x="321332" y="155302"/>
                </a:lnTo>
                <a:lnTo>
                  <a:pt x="321442" y="224616"/>
                </a:lnTo>
                <a:lnTo>
                  <a:pt x="321042" y="274567"/>
                </a:lnTo>
                <a:lnTo>
                  <a:pt x="320182" y="344101"/>
                </a:lnTo>
                <a:lnTo>
                  <a:pt x="319061" y="418941"/>
                </a:lnTo>
                <a:lnTo>
                  <a:pt x="317893" y="485891"/>
                </a:lnTo>
                <a:lnTo>
                  <a:pt x="317126" y="524693"/>
                </a:lnTo>
                <a:lnTo>
                  <a:pt x="316141" y="541612"/>
                </a:lnTo>
                <a:lnTo>
                  <a:pt x="351311" y="541612"/>
                </a:lnTo>
                <a:lnTo>
                  <a:pt x="351436" y="444880"/>
                </a:lnTo>
                <a:lnTo>
                  <a:pt x="352115" y="246916"/>
                </a:lnTo>
                <a:lnTo>
                  <a:pt x="352227" y="209488"/>
                </a:lnTo>
                <a:lnTo>
                  <a:pt x="352237" y="122651"/>
                </a:lnTo>
                <a:close/>
              </a:path>
              <a:path w="361950" h="695960">
                <a:moveTo>
                  <a:pt x="49906" y="126233"/>
                </a:moveTo>
                <a:lnTo>
                  <a:pt x="46494" y="126233"/>
                </a:lnTo>
                <a:lnTo>
                  <a:pt x="52482" y="155697"/>
                </a:lnTo>
                <a:lnTo>
                  <a:pt x="75539" y="215401"/>
                </a:lnTo>
                <a:lnTo>
                  <a:pt x="95473" y="248770"/>
                </a:lnTo>
                <a:lnTo>
                  <a:pt x="109982" y="266390"/>
                </a:lnTo>
                <a:lnTo>
                  <a:pt x="124801" y="284215"/>
                </a:lnTo>
                <a:lnTo>
                  <a:pt x="137787" y="302879"/>
                </a:lnTo>
                <a:lnTo>
                  <a:pt x="145331" y="321145"/>
                </a:lnTo>
                <a:lnTo>
                  <a:pt x="143827" y="337777"/>
                </a:lnTo>
                <a:lnTo>
                  <a:pt x="140868" y="344101"/>
                </a:lnTo>
                <a:lnTo>
                  <a:pt x="127635" y="359519"/>
                </a:lnTo>
                <a:lnTo>
                  <a:pt x="125907" y="361691"/>
                </a:lnTo>
                <a:lnTo>
                  <a:pt x="98526" y="398616"/>
                </a:lnTo>
                <a:lnTo>
                  <a:pt x="74445" y="439372"/>
                </a:lnTo>
                <a:lnTo>
                  <a:pt x="56240" y="485254"/>
                </a:lnTo>
                <a:lnTo>
                  <a:pt x="46482" y="537560"/>
                </a:lnTo>
                <a:lnTo>
                  <a:pt x="49882" y="537560"/>
                </a:lnTo>
                <a:lnTo>
                  <a:pt x="49695" y="537522"/>
                </a:lnTo>
                <a:lnTo>
                  <a:pt x="59392" y="485891"/>
                </a:lnTo>
                <a:lnTo>
                  <a:pt x="77438" y="440550"/>
                </a:lnTo>
                <a:lnTo>
                  <a:pt x="101294" y="400235"/>
                </a:lnTo>
                <a:lnTo>
                  <a:pt x="128422" y="363685"/>
                </a:lnTo>
                <a:lnTo>
                  <a:pt x="143586" y="345854"/>
                </a:lnTo>
                <a:lnTo>
                  <a:pt x="146735" y="339136"/>
                </a:lnTo>
                <a:lnTo>
                  <a:pt x="127681" y="282712"/>
                </a:lnTo>
                <a:lnTo>
                  <a:pt x="107231" y="258236"/>
                </a:lnTo>
                <a:lnTo>
                  <a:pt x="102385" y="252406"/>
                </a:lnTo>
                <a:lnTo>
                  <a:pt x="78465" y="214086"/>
                </a:lnTo>
                <a:lnTo>
                  <a:pt x="55699" y="155302"/>
                </a:lnTo>
                <a:lnTo>
                  <a:pt x="49745" y="126284"/>
                </a:lnTo>
                <a:lnTo>
                  <a:pt x="49894" y="126284"/>
                </a:lnTo>
                <a:close/>
              </a:path>
              <a:path w="361950" h="695960">
                <a:moveTo>
                  <a:pt x="49885" y="537471"/>
                </a:moveTo>
                <a:lnTo>
                  <a:pt x="49695" y="537522"/>
                </a:lnTo>
                <a:lnTo>
                  <a:pt x="49884" y="537522"/>
                </a:lnTo>
                <a:close/>
              </a:path>
              <a:path w="361950" h="695960">
                <a:moveTo>
                  <a:pt x="307272" y="114053"/>
                </a:moveTo>
                <a:lnTo>
                  <a:pt x="48780" y="114053"/>
                </a:lnTo>
                <a:lnTo>
                  <a:pt x="55724" y="114692"/>
                </a:lnTo>
                <a:lnTo>
                  <a:pt x="62742" y="116278"/>
                </a:lnTo>
                <a:lnTo>
                  <a:pt x="69806" y="118284"/>
                </a:lnTo>
                <a:lnTo>
                  <a:pt x="76885" y="120188"/>
                </a:lnTo>
                <a:lnTo>
                  <a:pt x="123708" y="127761"/>
                </a:lnTo>
                <a:lnTo>
                  <a:pt x="174138" y="130113"/>
                </a:lnTo>
                <a:lnTo>
                  <a:pt x="224745" y="127942"/>
                </a:lnTo>
                <a:lnTo>
                  <a:pt x="272096" y="121945"/>
                </a:lnTo>
                <a:lnTo>
                  <a:pt x="307272" y="114053"/>
                </a:lnTo>
                <a:close/>
              </a:path>
              <a:path w="361950" h="695960">
                <a:moveTo>
                  <a:pt x="49894" y="126284"/>
                </a:moveTo>
                <a:lnTo>
                  <a:pt x="49745" y="126284"/>
                </a:lnTo>
                <a:lnTo>
                  <a:pt x="49885" y="126322"/>
                </a:lnTo>
                <a:close/>
              </a:path>
              <a:path w="361950" h="695960">
                <a:moveTo>
                  <a:pt x="48653" y="118968"/>
                </a:moveTo>
                <a:lnTo>
                  <a:pt x="48488" y="119006"/>
                </a:lnTo>
                <a:lnTo>
                  <a:pt x="48653" y="119006"/>
                </a:lnTo>
                <a:close/>
              </a:path>
              <a:path w="361950" h="695960">
                <a:moveTo>
                  <a:pt x="361595" y="67330"/>
                </a:moveTo>
                <a:lnTo>
                  <a:pt x="361200" y="67330"/>
                </a:lnTo>
                <a:lnTo>
                  <a:pt x="361607" y="67419"/>
                </a:lnTo>
                <a:close/>
              </a:path>
              <a:path w="361950" h="695960">
                <a:moveTo>
                  <a:pt x="351790" y="31821"/>
                </a:moveTo>
                <a:lnTo>
                  <a:pt x="351713" y="31999"/>
                </a:lnTo>
                <a:lnTo>
                  <a:pt x="352013" y="31999"/>
                </a:lnTo>
                <a:lnTo>
                  <a:pt x="351790" y="3182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5987" y="1794418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12" y="0"/>
                </a:lnTo>
              </a:path>
            </a:pathLst>
          </a:custGeom>
          <a:ln w="3175">
            <a:solidFill>
              <a:srgbClr val="9699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5684" y="2328298"/>
            <a:ext cx="346075" cy="69215"/>
          </a:xfrm>
          <a:custGeom>
            <a:avLst/>
            <a:gdLst/>
            <a:ahLst/>
            <a:cxnLst/>
            <a:rect l="l" t="t" r="r" b="b"/>
            <a:pathLst>
              <a:path w="346075" h="69214">
                <a:moveTo>
                  <a:pt x="610" y="355"/>
                </a:moveTo>
                <a:lnTo>
                  <a:pt x="433" y="1320"/>
                </a:lnTo>
                <a:lnTo>
                  <a:pt x="159" y="5791"/>
                </a:lnTo>
                <a:lnTo>
                  <a:pt x="0" y="6819"/>
                </a:lnTo>
                <a:lnTo>
                  <a:pt x="54201" y="47042"/>
                </a:lnTo>
                <a:lnTo>
                  <a:pt x="120422" y="64008"/>
                </a:lnTo>
                <a:lnTo>
                  <a:pt x="167929" y="68622"/>
                </a:lnTo>
                <a:lnTo>
                  <a:pt x="213163" y="66437"/>
                </a:lnTo>
                <a:lnTo>
                  <a:pt x="256319" y="57413"/>
                </a:lnTo>
                <a:lnTo>
                  <a:pt x="297592" y="41512"/>
                </a:lnTo>
                <a:lnTo>
                  <a:pt x="307393" y="35861"/>
                </a:lnTo>
                <a:lnTo>
                  <a:pt x="178664" y="35861"/>
                </a:lnTo>
                <a:lnTo>
                  <a:pt x="128868" y="33078"/>
                </a:lnTo>
                <a:lnTo>
                  <a:pt x="82183" y="22548"/>
                </a:lnTo>
                <a:lnTo>
                  <a:pt x="68349" y="15885"/>
                </a:lnTo>
                <a:lnTo>
                  <a:pt x="21058" y="15885"/>
                </a:lnTo>
                <a:lnTo>
                  <a:pt x="14923" y="14770"/>
                </a:lnTo>
                <a:lnTo>
                  <a:pt x="8523" y="12712"/>
                </a:lnTo>
                <a:lnTo>
                  <a:pt x="2325" y="7645"/>
                </a:lnTo>
                <a:lnTo>
                  <a:pt x="610" y="355"/>
                </a:lnTo>
                <a:close/>
              </a:path>
              <a:path w="346075" h="69214">
                <a:moveTo>
                  <a:pt x="302909" y="3759"/>
                </a:moveTo>
                <a:lnTo>
                  <a:pt x="270066" y="20599"/>
                </a:lnTo>
                <a:lnTo>
                  <a:pt x="227191" y="31501"/>
                </a:lnTo>
                <a:lnTo>
                  <a:pt x="178664" y="35861"/>
                </a:lnTo>
                <a:lnTo>
                  <a:pt x="307393" y="35861"/>
                </a:lnTo>
                <a:lnTo>
                  <a:pt x="337173" y="18694"/>
                </a:lnTo>
                <a:lnTo>
                  <a:pt x="336805" y="18402"/>
                </a:lnTo>
                <a:lnTo>
                  <a:pt x="338209" y="15125"/>
                </a:lnTo>
                <a:lnTo>
                  <a:pt x="326340" y="15125"/>
                </a:lnTo>
                <a:lnTo>
                  <a:pt x="312840" y="14198"/>
                </a:lnTo>
                <a:lnTo>
                  <a:pt x="307328" y="10820"/>
                </a:lnTo>
                <a:lnTo>
                  <a:pt x="305168" y="6121"/>
                </a:lnTo>
                <a:lnTo>
                  <a:pt x="304902" y="6121"/>
                </a:lnTo>
                <a:lnTo>
                  <a:pt x="303721" y="5854"/>
                </a:lnTo>
                <a:lnTo>
                  <a:pt x="303975" y="4140"/>
                </a:lnTo>
                <a:lnTo>
                  <a:pt x="302909" y="3759"/>
                </a:lnTo>
                <a:close/>
              </a:path>
              <a:path w="346075" h="69214">
                <a:moveTo>
                  <a:pt x="37910" y="7721"/>
                </a:moveTo>
                <a:lnTo>
                  <a:pt x="33218" y="12671"/>
                </a:lnTo>
                <a:lnTo>
                  <a:pt x="27379" y="15289"/>
                </a:lnTo>
                <a:lnTo>
                  <a:pt x="21058" y="15885"/>
                </a:lnTo>
                <a:lnTo>
                  <a:pt x="68349" y="15885"/>
                </a:lnTo>
                <a:lnTo>
                  <a:pt x="53194" y="8585"/>
                </a:lnTo>
                <a:lnTo>
                  <a:pt x="38583" y="8585"/>
                </a:lnTo>
                <a:lnTo>
                  <a:pt x="37910" y="7721"/>
                </a:lnTo>
                <a:close/>
              </a:path>
              <a:path w="346075" h="69214">
                <a:moveTo>
                  <a:pt x="337859" y="6819"/>
                </a:moveTo>
                <a:lnTo>
                  <a:pt x="334239" y="12827"/>
                </a:lnTo>
                <a:lnTo>
                  <a:pt x="326340" y="15125"/>
                </a:lnTo>
                <a:lnTo>
                  <a:pt x="338209" y="15125"/>
                </a:lnTo>
                <a:lnTo>
                  <a:pt x="338900" y="13512"/>
                </a:lnTo>
                <a:lnTo>
                  <a:pt x="345906" y="7353"/>
                </a:lnTo>
                <a:lnTo>
                  <a:pt x="338037" y="7353"/>
                </a:lnTo>
                <a:lnTo>
                  <a:pt x="337859" y="6819"/>
                </a:lnTo>
                <a:close/>
              </a:path>
              <a:path w="346075" h="69214">
                <a:moveTo>
                  <a:pt x="42990" y="3670"/>
                </a:moveTo>
                <a:lnTo>
                  <a:pt x="42266" y="3670"/>
                </a:lnTo>
                <a:lnTo>
                  <a:pt x="39739" y="4013"/>
                </a:lnTo>
                <a:lnTo>
                  <a:pt x="41111" y="8242"/>
                </a:lnTo>
                <a:lnTo>
                  <a:pt x="38583" y="8585"/>
                </a:lnTo>
                <a:lnTo>
                  <a:pt x="53194" y="8585"/>
                </a:lnTo>
                <a:lnTo>
                  <a:pt x="42990" y="3670"/>
                </a:lnTo>
                <a:close/>
              </a:path>
              <a:path w="346075" h="69214">
                <a:moveTo>
                  <a:pt x="341720" y="0"/>
                </a:moveTo>
                <a:lnTo>
                  <a:pt x="341771" y="3759"/>
                </a:lnTo>
                <a:lnTo>
                  <a:pt x="340602" y="6235"/>
                </a:lnTo>
                <a:lnTo>
                  <a:pt x="338037" y="7353"/>
                </a:lnTo>
                <a:lnTo>
                  <a:pt x="345906" y="7353"/>
                </a:lnTo>
                <a:lnTo>
                  <a:pt x="346050" y="7226"/>
                </a:lnTo>
                <a:lnTo>
                  <a:pt x="341720" y="0"/>
                </a:lnTo>
                <a:close/>
              </a:path>
              <a:path w="346075" h="69214">
                <a:moveTo>
                  <a:pt x="305017" y="5791"/>
                </a:moveTo>
                <a:lnTo>
                  <a:pt x="304902" y="6121"/>
                </a:lnTo>
                <a:lnTo>
                  <a:pt x="305168" y="6121"/>
                </a:lnTo>
                <a:lnTo>
                  <a:pt x="305017" y="57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0129" y="229667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190" y="520"/>
                </a:lnTo>
                <a:lnTo>
                  <a:pt x="0" y="0"/>
                </a:lnTo>
                <a:close/>
              </a:path>
            </a:pathLst>
          </a:custGeom>
          <a:solidFill>
            <a:srgbClr val="9699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2508" y="1734248"/>
            <a:ext cx="344170" cy="78740"/>
          </a:xfrm>
          <a:custGeom>
            <a:avLst/>
            <a:gdLst/>
            <a:ahLst/>
            <a:cxnLst/>
            <a:rect l="l" t="t" r="r" b="b"/>
            <a:pathLst>
              <a:path w="344170" h="78739">
                <a:moveTo>
                  <a:pt x="198850" y="0"/>
                </a:moveTo>
                <a:lnTo>
                  <a:pt x="143636" y="258"/>
                </a:lnTo>
                <a:lnTo>
                  <a:pt x="92227" y="4698"/>
                </a:lnTo>
                <a:lnTo>
                  <a:pt x="49809" y="13174"/>
                </a:lnTo>
                <a:lnTo>
                  <a:pt x="5073" y="32355"/>
                </a:lnTo>
                <a:lnTo>
                  <a:pt x="0" y="42537"/>
                </a:lnTo>
                <a:lnTo>
                  <a:pt x="36413" y="59209"/>
                </a:lnTo>
                <a:lnTo>
                  <a:pt x="80015" y="70499"/>
                </a:lnTo>
                <a:lnTo>
                  <a:pt x="128020" y="76725"/>
                </a:lnTo>
                <a:lnTo>
                  <a:pt x="177641" y="78206"/>
                </a:lnTo>
                <a:lnTo>
                  <a:pt x="226092" y="75259"/>
                </a:lnTo>
                <a:lnTo>
                  <a:pt x="270586" y="68203"/>
                </a:lnTo>
                <a:lnTo>
                  <a:pt x="312699" y="57018"/>
                </a:lnTo>
                <a:lnTo>
                  <a:pt x="343598" y="35653"/>
                </a:lnTo>
                <a:lnTo>
                  <a:pt x="342442" y="35628"/>
                </a:lnTo>
                <a:lnTo>
                  <a:pt x="342442" y="31945"/>
                </a:lnTo>
                <a:lnTo>
                  <a:pt x="342760" y="31615"/>
                </a:lnTo>
                <a:lnTo>
                  <a:pt x="342531" y="31399"/>
                </a:lnTo>
                <a:lnTo>
                  <a:pt x="341236" y="29557"/>
                </a:lnTo>
                <a:lnTo>
                  <a:pt x="338861" y="27665"/>
                </a:lnTo>
                <a:lnTo>
                  <a:pt x="335470" y="25773"/>
                </a:lnTo>
                <a:lnTo>
                  <a:pt x="299952" y="12611"/>
                </a:lnTo>
                <a:lnTo>
                  <a:pt x="252683" y="4069"/>
                </a:lnTo>
                <a:lnTo>
                  <a:pt x="198850" y="0"/>
                </a:lnTo>
                <a:close/>
              </a:path>
            </a:pathLst>
          </a:custGeom>
          <a:solidFill>
            <a:srgbClr val="9699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2500" y="1734247"/>
            <a:ext cx="344170" cy="78740"/>
          </a:xfrm>
          <a:custGeom>
            <a:avLst/>
            <a:gdLst/>
            <a:ahLst/>
            <a:cxnLst/>
            <a:rect l="l" t="t" r="r" b="b"/>
            <a:pathLst>
              <a:path w="344170" h="78739">
                <a:moveTo>
                  <a:pt x="198861" y="0"/>
                </a:moveTo>
                <a:lnTo>
                  <a:pt x="143645" y="255"/>
                </a:lnTo>
                <a:lnTo>
                  <a:pt x="92233" y="4693"/>
                </a:lnTo>
                <a:lnTo>
                  <a:pt x="49809" y="13168"/>
                </a:lnTo>
                <a:lnTo>
                  <a:pt x="5075" y="32356"/>
                </a:lnTo>
                <a:lnTo>
                  <a:pt x="0" y="42530"/>
                </a:lnTo>
                <a:lnTo>
                  <a:pt x="36418" y="59208"/>
                </a:lnTo>
                <a:lnTo>
                  <a:pt x="80024" y="70501"/>
                </a:lnTo>
                <a:lnTo>
                  <a:pt x="128031" y="76730"/>
                </a:lnTo>
                <a:lnTo>
                  <a:pt x="177654" y="78212"/>
                </a:lnTo>
                <a:lnTo>
                  <a:pt x="226105" y="75265"/>
                </a:lnTo>
                <a:lnTo>
                  <a:pt x="270598" y="68210"/>
                </a:lnTo>
                <a:lnTo>
                  <a:pt x="312712" y="57015"/>
                </a:lnTo>
                <a:lnTo>
                  <a:pt x="343611" y="35660"/>
                </a:lnTo>
                <a:lnTo>
                  <a:pt x="342455" y="35621"/>
                </a:lnTo>
                <a:lnTo>
                  <a:pt x="342455" y="31938"/>
                </a:lnTo>
                <a:lnTo>
                  <a:pt x="342773" y="31621"/>
                </a:lnTo>
                <a:lnTo>
                  <a:pt x="342544" y="31405"/>
                </a:lnTo>
                <a:lnTo>
                  <a:pt x="341236" y="29551"/>
                </a:lnTo>
                <a:lnTo>
                  <a:pt x="338861" y="27659"/>
                </a:lnTo>
                <a:lnTo>
                  <a:pt x="335483" y="25779"/>
                </a:lnTo>
                <a:lnTo>
                  <a:pt x="299965" y="12617"/>
                </a:lnTo>
                <a:lnTo>
                  <a:pt x="252696" y="4072"/>
                </a:lnTo>
                <a:lnTo>
                  <a:pt x="19886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9783" y="3530617"/>
            <a:ext cx="254000" cy="434975"/>
          </a:xfrm>
          <a:custGeom>
            <a:avLst/>
            <a:gdLst/>
            <a:ahLst/>
            <a:cxnLst/>
            <a:rect l="l" t="t" r="r" b="b"/>
            <a:pathLst>
              <a:path w="254000" h="434975">
                <a:moveTo>
                  <a:pt x="127431" y="0"/>
                </a:moveTo>
                <a:lnTo>
                  <a:pt x="103464" y="953"/>
                </a:lnTo>
                <a:lnTo>
                  <a:pt x="70926" y="4521"/>
                </a:lnTo>
                <a:lnTo>
                  <a:pt x="42460" y="9165"/>
                </a:lnTo>
                <a:lnTo>
                  <a:pt x="30708" y="13347"/>
                </a:lnTo>
                <a:lnTo>
                  <a:pt x="37728" y="24425"/>
                </a:lnTo>
                <a:lnTo>
                  <a:pt x="52119" y="44327"/>
                </a:lnTo>
                <a:lnTo>
                  <a:pt x="66405" y="63499"/>
                </a:lnTo>
                <a:lnTo>
                  <a:pt x="72720" y="71869"/>
                </a:lnTo>
                <a:lnTo>
                  <a:pt x="98033" y="102442"/>
                </a:lnTo>
                <a:lnTo>
                  <a:pt x="111250" y="118954"/>
                </a:lnTo>
                <a:lnTo>
                  <a:pt x="116673" y="127094"/>
                </a:lnTo>
                <a:lnTo>
                  <a:pt x="118605" y="132549"/>
                </a:lnTo>
                <a:lnTo>
                  <a:pt x="120776" y="140576"/>
                </a:lnTo>
                <a:lnTo>
                  <a:pt x="121869" y="149745"/>
                </a:lnTo>
                <a:lnTo>
                  <a:pt x="117309" y="251409"/>
                </a:lnTo>
                <a:lnTo>
                  <a:pt x="85955" y="264809"/>
                </a:lnTo>
                <a:lnTo>
                  <a:pt x="49429" y="284989"/>
                </a:lnTo>
                <a:lnTo>
                  <a:pt x="19145" y="303381"/>
                </a:lnTo>
                <a:lnTo>
                  <a:pt x="6515" y="311416"/>
                </a:lnTo>
                <a:lnTo>
                  <a:pt x="0" y="357263"/>
                </a:lnTo>
                <a:lnTo>
                  <a:pt x="4356" y="393941"/>
                </a:lnTo>
                <a:lnTo>
                  <a:pt x="12220" y="418421"/>
                </a:lnTo>
                <a:lnTo>
                  <a:pt x="26598" y="430760"/>
                </a:lnTo>
                <a:lnTo>
                  <a:pt x="58071" y="434719"/>
                </a:lnTo>
                <a:lnTo>
                  <a:pt x="117220" y="434060"/>
                </a:lnTo>
                <a:lnTo>
                  <a:pt x="198448" y="429745"/>
                </a:lnTo>
                <a:lnTo>
                  <a:pt x="239770" y="422785"/>
                </a:lnTo>
                <a:lnTo>
                  <a:pt x="253933" y="415051"/>
                </a:lnTo>
                <a:lnTo>
                  <a:pt x="253686" y="408411"/>
                </a:lnTo>
                <a:lnTo>
                  <a:pt x="251777" y="404736"/>
                </a:lnTo>
                <a:lnTo>
                  <a:pt x="252033" y="399281"/>
                </a:lnTo>
                <a:lnTo>
                  <a:pt x="252433" y="385894"/>
                </a:lnTo>
                <a:lnTo>
                  <a:pt x="252425" y="369065"/>
                </a:lnTo>
                <a:lnTo>
                  <a:pt x="251459" y="353288"/>
                </a:lnTo>
                <a:lnTo>
                  <a:pt x="242544" y="313715"/>
                </a:lnTo>
                <a:lnTo>
                  <a:pt x="189211" y="275939"/>
                </a:lnTo>
                <a:lnTo>
                  <a:pt x="143834" y="249504"/>
                </a:lnTo>
                <a:lnTo>
                  <a:pt x="136258" y="249504"/>
                </a:lnTo>
                <a:lnTo>
                  <a:pt x="129971" y="248373"/>
                </a:lnTo>
                <a:lnTo>
                  <a:pt x="136291" y="248373"/>
                </a:lnTo>
                <a:lnTo>
                  <a:pt x="137814" y="196963"/>
                </a:lnTo>
                <a:lnTo>
                  <a:pt x="138614" y="168124"/>
                </a:lnTo>
                <a:lnTo>
                  <a:pt x="138908" y="152793"/>
                </a:lnTo>
                <a:lnTo>
                  <a:pt x="139002" y="140576"/>
                </a:lnTo>
                <a:lnTo>
                  <a:pt x="142578" y="126581"/>
                </a:lnTo>
                <a:lnTo>
                  <a:pt x="150558" y="113226"/>
                </a:lnTo>
                <a:lnTo>
                  <a:pt x="158538" y="103310"/>
                </a:lnTo>
                <a:lnTo>
                  <a:pt x="162166" y="99428"/>
                </a:lnTo>
                <a:lnTo>
                  <a:pt x="188530" y="63370"/>
                </a:lnTo>
                <a:lnTo>
                  <a:pt x="205417" y="38370"/>
                </a:lnTo>
                <a:lnTo>
                  <a:pt x="214464" y="24768"/>
                </a:lnTo>
                <a:lnTo>
                  <a:pt x="218635" y="17990"/>
                </a:lnTo>
                <a:lnTo>
                  <a:pt x="220979" y="13334"/>
                </a:lnTo>
                <a:lnTo>
                  <a:pt x="210635" y="8513"/>
                </a:lnTo>
                <a:lnTo>
                  <a:pt x="183159" y="4519"/>
                </a:lnTo>
                <a:lnTo>
                  <a:pt x="151206" y="1599"/>
                </a:lnTo>
                <a:lnTo>
                  <a:pt x="127431" y="0"/>
                </a:lnTo>
                <a:close/>
              </a:path>
              <a:path w="254000" h="434975">
                <a:moveTo>
                  <a:pt x="136278" y="248835"/>
                </a:moveTo>
                <a:lnTo>
                  <a:pt x="136260" y="249442"/>
                </a:lnTo>
                <a:lnTo>
                  <a:pt x="136550" y="249491"/>
                </a:lnTo>
                <a:lnTo>
                  <a:pt x="136258" y="249504"/>
                </a:lnTo>
                <a:lnTo>
                  <a:pt x="143834" y="249504"/>
                </a:lnTo>
                <a:lnTo>
                  <a:pt x="143587" y="249394"/>
                </a:lnTo>
                <a:lnTo>
                  <a:pt x="136278" y="248835"/>
                </a:lnTo>
                <a:close/>
              </a:path>
              <a:path w="254000" h="434975">
                <a:moveTo>
                  <a:pt x="130238" y="248373"/>
                </a:moveTo>
                <a:lnTo>
                  <a:pt x="129971" y="248373"/>
                </a:lnTo>
                <a:lnTo>
                  <a:pt x="136260" y="249442"/>
                </a:lnTo>
                <a:lnTo>
                  <a:pt x="136278" y="248835"/>
                </a:lnTo>
                <a:lnTo>
                  <a:pt x="130238" y="248373"/>
                </a:lnTo>
                <a:close/>
              </a:path>
              <a:path w="254000" h="434975">
                <a:moveTo>
                  <a:pt x="136291" y="248373"/>
                </a:moveTo>
                <a:lnTo>
                  <a:pt x="130238" y="248373"/>
                </a:lnTo>
                <a:lnTo>
                  <a:pt x="136278" y="248835"/>
                </a:lnTo>
                <a:lnTo>
                  <a:pt x="136291" y="248373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82931" y="375153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12" y="0"/>
                </a:lnTo>
              </a:path>
            </a:pathLst>
          </a:custGeom>
          <a:ln w="3175">
            <a:solidFill>
              <a:srgbClr val="9699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82931" y="375153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12" y="0"/>
                </a:lnTo>
              </a:path>
            </a:pathLst>
          </a:custGeom>
          <a:ln w="3175">
            <a:solidFill>
              <a:srgbClr val="9699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15987" y="3394378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12" y="0"/>
                </a:lnTo>
              </a:path>
            </a:pathLst>
          </a:custGeom>
          <a:ln w="3175">
            <a:solidFill>
              <a:srgbClr val="9699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5613" y="3330637"/>
            <a:ext cx="361950" cy="695960"/>
          </a:xfrm>
          <a:custGeom>
            <a:avLst/>
            <a:gdLst/>
            <a:ahLst/>
            <a:cxnLst/>
            <a:rect l="l" t="t" r="r" b="b"/>
            <a:pathLst>
              <a:path w="361950" h="695960">
                <a:moveTo>
                  <a:pt x="206108" y="0"/>
                </a:moveTo>
                <a:lnTo>
                  <a:pt x="150361" y="223"/>
                </a:lnTo>
                <a:lnTo>
                  <a:pt x="98473" y="4676"/>
                </a:lnTo>
                <a:lnTo>
                  <a:pt x="55676" y="13215"/>
                </a:lnTo>
                <a:lnTo>
                  <a:pt x="8379" y="34308"/>
                </a:lnTo>
                <a:lnTo>
                  <a:pt x="3149" y="46172"/>
                </a:lnTo>
                <a:lnTo>
                  <a:pt x="0" y="51201"/>
                </a:lnTo>
                <a:lnTo>
                  <a:pt x="4813" y="60599"/>
                </a:lnTo>
                <a:lnTo>
                  <a:pt x="5270" y="61564"/>
                </a:lnTo>
                <a:lnTo>
                  <a:pt x="5651" y="62491"/>
                </a:lnTo>
                <a:lnTo>
                  <a:pt x="5664" y="62644"/>
                </a:lnTo>
                <a:lnTo>
                  <a:pt x="1955" y="69146"/>
                </a:lnTo>
                <a:lnTo>
                  <a:pt x="9905" y="84716"/>
                </a:lnTo>
                <a:lnTo>
                  <a:pt x="10540" y="86456"/>
                </a:lnTo>
                <a:lnTo>
                  <a:pt x="10172" y="89301"/>
                </a:lnTo>
                <a:lnTo>
                  <a:pt x="9848" y="105872"/>
                </a:lnTo>
                <a:lnTo>
                  <a:pt x="9777" y="300917"/>
                </a:lnTo>
                <a:lnTo>
                  <a:pt x="9901" y="385046"/>
                </a:lnTo>
                <a:lnTo>
                  <a:pt x="10226" y="524693"/>
                </a:lnTo>
                <a:lnTo>
                  <a:pt x="10350" y="589795"/>
                </a:lnTo>
                <a:lnTo>
                  <a:pt x="5422" y="591942"/>
                </a:lnTo>
                <a:lnTo>
                  <a:pt x="4953" y="601073"/>
                </a:lnTo>
                <a:lnTo>
                  <a:pt x="4902" y="603740"/>
                </a:lnTo>
                <a:lnTo>
                  <a:pt x="5054" y="604121"/>
                </a:lnTo>
                <a:lnTo>
                  <a:pt x="3149" y="607829"/>
                </a:lnTo>
                <a:lnTo>
                  <a:pt x="4419" y="611576"/>
                </a:lnTo>
                <a:lnTo>
                  <a:pt x="6731" y="618218"/>
                </a:lnTo>
                <a:lnTo>
                  <a:pt x="6921" y="619780"/>
                </a:lnTo>
                <a:lnTo>
                  <a:pt x="6692" y="619971"/>
                </a:lnTo>
                <a:lnTo>
                  <a:pt x="6489" y="620174"/>
                </a:lnTo>
                <a:lnTo>
                  <a:pt x="6054" y="620923"/>
                </a:lnTo>
                <a:lnTo>
                  <a:pt x="5930" y="622231"/>
                </a:lnTo>
                <a:lnTo>
                  <a:pt x="6375" y="622993"/>
                </a:lnTo>
                <a:lnTo>
                  <a:pt x="4648" y="628518"/>
                </a:lnTo>
                <a:lnTo>
                  <a:pt x="48118" y="672220"/>
                </a:lnTo>
                <a:lnTo>
                  <a:pt x="120647" y="692518"/>
                </a:lnTo>
                <a:lnTo>
                  <a:pt x="172488" y="695505"/>
                </a:lnTo>
                <a:lnTo>
                  <a:pt x="228153" y="692647"/>
                </a:lnTo>
                <a:lnTo>
                  <a:pt x="281203" y="682912"/>
                </a:lnTo>
                <a:lnTo>
                  <a:pt x="325828" y="666254"/>
                </a:lnTo>
                <a:lnTo>
                  <a:pt x="350164" y="646234"/>
                </a:lnTo>
                <a:lnTo>
                  <a:pt x="350988" y="646234"/>
                </a:lnTo>
                <a:lnTo>
                  <a:pt x="355299" y="641517"/>
                </a:lnTo>
                <a:lnTo>
                  <a:pt x="356700" y="635269"/>
                </a:lnTo>
                <a:lnTo>
                  <a:pt x="356613" y="630656"/>
                </a:lnTo>
                <a:lnTo>
                  <a:pt x="188809" y="630656"/>
                </a:lnTo>
                <a:lnTo>
                  <a:pt x="139607" y="627914"/>
                </a:lnTo>
                <a:lnTo>
                  <a:pt x="93470" y="617511"/>
                </a:lnTo>
                <a:lnTo>
                  <a:pt x="54763" y="598863"/>
                </a:lnTo>
                <a:lnTo>
                  <a:pt x="51350" y="592762"/>
                </a:lnTo>
                <a:lnTo>
                  <a:pt x="50993" y="583611"/>
                </a:lnTo>
                <a:lnTo>
                  <a:pt x="51308" y="573783"/>
                </a:lnTo>
                <a:lnTo>
                  <a:pt x="49885" y="565691"/>
                </a:lnTo>
                <a:lnTo>
                  <a:pt x="49898" y="565221"/>
                </a:lnTo>
                <a:lnTo>
                  <a:pt x="50063" y="562910"/>
                </a:lnTo>
                <a:lnTo>
                  <a:pt x="48755" y="557753"/>
                </a:lnTo>
                <a:lnTo>
                  <a:pt x="48526" y="556775"/>
                </a:lnTo>
                <a:lnTo>
                  <a:pt x="48386" y="555798"/>
                </a:lnTo>
                <a:lnTo>
                  <a:pt x="48654" y="555798"/>
                </a:lnTo>
                <a:lnTo>
                  <a:pt x="48717" y="547670"/>
                </a:lnTo>
                <a:lnTo>
                  <a:pt x="49618" y="546488"/>
                </a:lnTo>
                <a:lnTo>
                  <a:pt x="49882" y="537560"/>
                </a:lnTo>
                <a:lnTo>
                  <a:pt x="46482" y="537560"/>
                </a:lnTo>
                <a:lnTo>
                  <a:pt x="46202" y="537471"/>
                </a:lnTo>
                <a:lnTo>
                  <a:pt x="41451" y="460046"/>
                </a:lnTo>
                <a:lnTo>
                  <a:pt x="39776" y="401111"/>
                </a:lnTo>
                <a:lnTo>
                  <a:pt x="38794" y="339136"/>
                </a:lnTo>
                <a:lnTo>
                  <a:pt x="38560" y="287866"/>
                </a:lnTo>
                <a:lnTo>
                  <a:pt x="38670" y="254349"/>
                </a:lnTo>
                <a:lnTo>
                  <a:pt x="39172" y="209488"/>
                </a:lnTo>
                <a:lnTo>
                  <a:pt x="40857" y="160127"/>
                </a:lnTo>
                <a:lnTo>
                  <a:pt x="43738" y="126334"/>
                </a:lnTo>
                <a:lnTo>
                  <a:pt x="46494" y="126233"/>
                </a:lnTo>
                <a:lnTo>
                  <a:pt x="49906" y="126233"/>
                </a:lnTo>
                <a:lnTo>
                  <a:pt x="50774" y="122575"/>
                </a:lnTo>
                <a:lnTo>
                  <a:pt x="48628" y="121851"/>
                </a:lnTo>
                <a:lnTo>
                  <a:pt x="48653" y="119006"/>
                </a:lnTo>
                <a:lnTo>
                  <a:pt x="48488" y="119006"/>
                </a:lnTo>
                <a:lnTo>
                  <a:pt x="48617" y="118284"/>
                </a:lnTo>
                <a:lnTo>
                  <a:pt x="48722" y="116278"/>
                </a:lnTo>
                <a:lnTo>
                  <a:pt x="48780" y="114053"/>
                </a:lnTo>
                <a:lnTo>
                  <a:pt x="307272" y="114053"/>
                </a:lnTo>
                <a:lnTo>
                  <a:pt x="312762" y="112822"/>
                </a:lnTo>
                <a:lnTo>
                  <a:pt x="352233" y="112822"/>
                </a:lnTo>
                <a:lnTo>
                  <a:pt x="352229" y="101928"/>
                </a:lnTo>
                <a:lnTo>
                  <a:pt x="351866" y="85009"/>
                </a:lnTo>
                <a:lnTo>
                  <a:pt x="352196" y="84716"/>
                </a:lnTo>
                <a:lnTo>
                  <a:pt x="352488" y="84374"/>
                </a:lnTo>
                <a:lnTo>
                  <a:pt x="353326" y="82024"/>
                </a:lnTo>
                <a:lnTo>
                  <a:pt x="358546" y="75395"/>
                </a:lnTo>
                <a:lnTo>
                  <a:pt x="361188" y="71991"/>
                </a:lnTo>
                <a:lnTo>
                  <a:pt x="361200" y="67330"/>
                </a:lnTo>
                <a:lnTo>
                  <a:pt x="361595" y="67330"/>
                </a:lnTo>
                <a:lnTo>
                  <a:pt x="361416" y="65971"/>
                </a:lnTo>
                <a:lnTo>
                  <a:pt x="361823" y="63927"/>
                </a:lnTo>
                <a:lnTo>
                  <a:pt x="360387" y="63736"/>
                </a:lnTo>
                <a:lnTo>
                  <a:pt x="360857" y="59088"/>
                </a:lnTo>
                <a:lnTo>
                  <a:pt x="357035" y="58732"/>
                </a:lnTo>
                <a:lnTo>
                  <a:pt x="357733" y="53855"/>
                </a:lnTo>
                <a:lnTo>
                  <a:pt x="358711" y="49283"/>
                </a:lnTo>
                <a:lnTo>
                  <a:pt x="359410" y="44915"/>
                </a:lnTo>
                <a:lnTo>
                  <a:pt x="357670" y="40216"/>
                </a:lnTo>
                <a:lnTo>
                  <a:pt x="357365" y="39835"/>
                </a:lnTo>
                <a:lnTo>
                  <a:pt x="356260" y="36418"/>
                </a:lnTo>
                <a:lnTo>
                  <a:pt x="354317" y="33828"/>
                </a:lnTo>
                <a:lnTo>
                  <a:pt x="352013" y="31999"/>
                </a:lnTo>
                <a:lnTo>
                  <a:pt x="351713" y="31999"/>
                </a:lnTo>
                <a:lnTo>
                  <a:pt x="350037" y="29979"/>
                </a:lnTo>
                <a:lnTo>
                  <a:pt x="347586" y="28049"/>
                </a:lnTo>
                <a:lnTo>
                  <a:pt x="344157" y="26131"/>
                </a:lnTo>
                <a:lnTo>
                  <a:pt x="308239" y="12811"/>
                </a:lnTo>
                <a:lnTo>
                  <a:pt x="260478" y="4148"/>
                </a:lnTo>
                <a:lnTo>
                  <a:pt x="206108" y="0"/>
                </a:lnTo>
                <a:close/>
              </a:path>
              <a:path w="361950" h="695960">
                <a:moveTo>
                  <a:pt x="350988" y="646234"/>
                </a:moveTo>
                <a:lnTo>
                  <a:pt x="350164" y="646234"/>
                </a:lnTo>
                <a:lnTo>
                  <a:pt x="350570" y="646691"/>
                </a:lnTo>
                <a:lnTo>
                  <a:pt x="350988" y="646234"/>
                </a:lnTo>
                <a:close/>
              </a:path>
              <a:path w="361950" h="695960">
                <a:moveTo>
                  <a:pt x="352233" y="112822"/>
                </a:moveTo>
                <a:lnTo>
                  <a:pt x="312762" y="112822"/>
                </a:lnTo>
                <a:lnTo>
                  <a:pt x="309964" y="139865"/>
                </a:lnTo>
                <a:lnTo>
                  <a:pt x="298999" y="175772"/>
                </a:lnTo>
                <a:lnTo>
                  <a:pt x="282580" y="213341"/>
                </a:lnTo>
                <a:lnTo>
                  <a:pt x="263423" y="245371"/>
                </a:lnTo>
                <a:lnTo>
                  <a:pt x="248315" y="268304"/>
                </a:lnTo>
                <a:lnTo>
                  <a:pt x="233935" y="287866"/>
                </a:lnTo>
                <a:lnTo>
                  <a:pt x="221891" y="304436"/>
                </a:lnTo>
                <a:lnTo>
                  <a:pt x="213791" y="318396"/>
                </a:lnTo>
                <a:lnTo>
                  <a:pt x="215874" y="335027"/>
                </a:lnTo>
                <a:lnTo>
                  <a:pt x="226828" y="355345"/>
                </a:lnTo>
                <a:lnTo>
                  <a:pt x="239934" y="373852"/>
                </a:lnTo>
                <a:lnTo>
                  <a:pt x="248475" y="385046"/>
                </a:lnTo>
                <a:lnTo>
                  <a:pt x="271368" y="418473"/>
                </a:lnTo>
                <a:lnTo>
                  <a:pt x="291677" y="458407"/>
                </a:lnTo>
                <a:lnTo>
                  <a:pt x="306821" y="503006"/>
                </a:lnTo>
                <a:lnTo>
                  <a:pt x="314219" y="550427"/>
                </a:lnTo>
                <a:lnTo>
                  <a:pt x="311396" y="597055"/>
                </a:lnTo>
                <a:lnTo>
                  <a:pt x="311404" y="598863"/>
                </a:lnTo>
                <a:lnTo>
                  <a:pt x="279046" y="615535"/>
                </a:lnTo>
                <a:lnTo>
                  <a:pt x="236735" y="626331"/>
                </a:lnTo>
                <a:lnTo>
                  <a:pt x="188809" y="630656"/>
                </a:lnTo>
                <a:lnTo>
                  <a:pt x="356613" y="630656"/>
                </a:lnTo>
                <a:lnTo>
                  <a:pt x="356704" y="620923"/>
                </a:lnTo>
                <a:lnTo>
                  <a:pt x="357073" y="617812"/>
                </a:lnTo>
                <a:lnTo>
                  <a:pt x="359956" y="615996"/>
                </a:lnTo>
                <a:lnTo>
                  <a:pt x="360387" y="613557"/>
                </a:lnTo>
                <a:lnTo>
                  <a:pt x="360510" y="607829"/>
                </a:lnTo>
                <a:lnTo>
                  <a:pt x="360486" y="603321"/>
                </a:lnTo>
                <a:lnTo>
                  <a:pt x="358084" y="597055"/>
                </a:lnTo>
                <a:lnTo>
                  <a:pt x="354571" y="591685"/>
                </a:lnTo>
                <a:lnTo>
                  <a:pt x="351790" y="585325"/>
                </a:lnTo>
                <a:lnTo>
                  <a:pt x="351502" y="573783"/>
                </a:lnTo>
                <a:lnTo>
                  <a:pt x="351382" y="562910"/>
                </a:lnTo>
                <a:lnTo>
                  <a:pt x="351311" y="541612"/>
                </a:lnTo>
                <a:lnTo>
                  <a:pt x="316141" y="541612"/>
                </a:lnTo>
                <a:lnTo>
                  <a:pt x="303589" y="481630"/>
                </a:lnTo>
                <a:lnTo>
                  <a:pt x="288599" y="444885"/>
                </a:lnTo>
                <a:lnTo>
                  <a:pt x="269921" y="411479"/>
                </a:lnTo>
                <a:lnTo>
                  <a:pt x="238732" y="367257"/>
                </a:lnTo>
                <a:lnTo>
                  <a:pt x="228411" y="352740"/>
                </a:lnTo>
                <a:lnTo>
                  <a:pt x="220139" y="337248"/>
                </a:lnTo>
                <a:lnTo>
                  <a:pt x="216352" y="321279"/>
                </a:lnTo>
                <a:lnTo>
                  <a:pt x="216356" y="321145"/>
                </a:lnTo>
                <a:lnTo>
                  <a:pt x="227423" y="300917"/>
                </a:lnTo>
                <a:lnTo>
                  <a:pt x="251031" y="267625"/>
                </a:lnTo>
                <a:lnTo>
                  <a:pt x="279081" y="224616"/>
                </a:lnTo>
                <a:lnTo>
                  <a:pt x="303497" y="175191"/>
                </a:lnTo>
                <a:lnTo>
                  <a:pt x="316204" y="122651"/>
                </a:lnTo>
                <a:lnTo>
                  <a:pt x="352237" y="122651"/>
                </a:lnTo>
                <a:lnTo>
                  <a:pt x="352233" y="112822"/>
                </a:lnTo>
                <a:close/>
              </a:path>
              <a:path w="361950" h="695960">
                <a:moveTo>
                  <a:pt x="48654" y="555798"/>
                </a:moveTo>
                <a:lnTo>
                  <a:pt x="48386" y="555798"/>
                </a:lnTo>
                <a:lnTo>
                  <a:pt x="48653" y="555874"/>
                </a:lnTo>
                <a:close/>
              </a:path>
              <a:path w="361950" h="695960">
                <a:moveTo>
                  <a:pt x="352237" y="122651"/>
                </a:moveTo>
                <a:lnTo>
                  <a:pt x="316204" y="122651"/>
                </a:lnTo>
                <a:lnTo>
                  <a:pt x="321157" y="123896"/>
                </a:lnTo>
                <a:lnTo>
                  <a:pt x="318554" y="132684"/>
                </a:lnTo>
                <a:lnTo>
                  <a:pt x="320700" y="136723"/>
                </a:lnTo>
                <a:lnTo>
                  <a:pt x="321332" y="155302"/>
                </a:lnTo>
                <a:lnTo>
                  <a:pt x="321442" y="224616"/>
                </a:lnTo>
                <a:lnTo>
                  <a:pt x="321042" y="274567"/>
                </a:lnTo>
                <a:lnTo>
                  <a:pt x="320182" y="344101"/>
                </a:lnTo>
                <a:lnTo>
                  <a:pt x="319061" y="418941"/>
                </a:lnTo>
                <a:lnTo>
                  <a:pt x="317893" y="485891"/>
                </a:lnTo>
                <a:lnTo>
                  <a:pt x="317126" y="524693"/>
                </a:lnTo>
                <a:lnTo>
                  <a:pt x="316141" y="541612"/>
                </a:lnTo>
                <a:lnTo>
                  <a:pt x="351311" y="541612"/>
                </a:lnTo>
                <a:lnTo>
                  <a:pt x="351436" y="444885"/>
                </a:lnTo>
                <a:lnTo>
                  <a:pt x="352115" y="246916"/>
                </a:lnTo>
                <a:lnTo>
                  <a:pt x="352227" y="209488"/>
                </a:lnTo>
                <a:lnTo>
                  <a:pt x="352237" y="122651"/>
                </a:lnTo>
                <a:close/>
              </a:path>
              <a:path w="361950" h="695960">
                <a:moveTo>
                  <a:pt x="49906" y="126233"/>
                </a:moveTo>
                <a:lnTo>
                  <a:pt x="46494" y="126233"/>
                </a:lnTo>
                <a:lnTo>
                  <a:pt x="52482" y="155697"/>
                </a:lnTo>
                <a:lnTo>
                  <a:pt x="75539" y="215401"/>
                </a:lnTo>
                <a:lnTo>
                  <a:pt x="95473" y="248772"/>
                </a:lnTo>
                <a:lnTo>
                  <a:pt x="109982" y="266390"/>
                </a:lnTo>
                <a:lnTo>
                  <a:pt x="124801" y="284215"/>
                </a:lnTo>
                <a:lnTo>
                  <a:pt x="137787" y="302879"/>
                </a:lnTo>
                <a:lnTo>
                  <a:pt x="145331" y="321145"/>
                </a:lnTo>
                <a:lnTo>
                  <a:pt x="143827" y="337777"/>
                </a:lnTo>
                <a:lnTo>
                  <a:pt x="140868" y="344101"/>
                </a:lnTo>
                <a:lnTo>
                  <a:pt x="127635" y="359519"/>
                </a:lnTo>
                <a:lnTo>
                  <a:pt x="125907" y="361691"/>
                </a:lnTo>
                <a:lnTo>
                  <a:pt x="98526" y="398616"/>
                </a:lnTo>
                <a:lnTo>
                  <a:pt x="74445" y="439372"/>
                </a:lnTo>
                <a:lnTo>
                  <a:pt x="56240" y="485254"/>
                </a:lnTo>
                <a:lnTo>
                  <a:pt x="46482" y="537560"/>
                </a:lnTo>
                <a:lnTo>
                  <a:pt x="49882" y="537560"/>
                </a:lnTo>
                <a:lnTo>
                  <a:pt x="49695" y="537522"/>
                </a:lnTo>
                <a:lnTo>
                  <a:pt x="59392" y="485891"/>
                </a:lnTo>
                <a:lnTo>
                  <a:pt x="77438" y="440550"/>
                </a:lnTo>
                <a:lnTo>
                  <a:pt x="101294" y="400235"/>
                </a:lnTo>
                <a:lnTo>
                  <a:pt x="128422" y="363685"/>
                </a:lnTo>
                <a:lnTo>
                  <a:pt x="143586" y="345854"/>
                </a:lnTo>
                <a:lnTo>
                  <a:pt x="146735" y="339136"/>
                </a:lnTo>
                <a:lnTo>
                  <a:pt x="127681" y="282712"/>
                </a:lnTo>
                <a:lnTo>
                  <a:pt x="107231" y="258236"/>
                </a:lnTo>
                <a:lnTo>
                  <a:pt x="102385" y="252406"/>
                </a:lnTo>
                <a:lnTo>
                  <a:pt x="78465" y="214086"/>
                </a:lnTo>
                <a:lnTo>
                  <a:pt x="55699" y="155302"/>
                </a:lnTo>
                <a:lnTo>
                  <a:pt x="49745" y="126284"/>
                </a:lnTo>
                <a:lnTo>
                  <a:pt x="49894" y="126284"/>
                </a:lnTo>
                <a:close/>
              </a:path>
              <a:path w="361950" h="695960">
                <a:moveTo>
                  <a:pt x="49885" y="537471"/>
                </a:moveTo>
                <a:lnTo>
                  <a:pt x="49695" y="537522"/>
                </a:lnTo>
                <a:lnTo>
                  <a:pt x="49884" y="537522"/>
                </a:lnTo>
                <a:close/>
              </a:path>
              <a:path w="361950" h="695960">
                <a:moveTo>
                  <a:pt x="307272" y="114053"/>
                </a:moveTo>
                <a:lnTo>
                  <a:pt x="48780" y="114053"/>
                </a:lnTo>
                <a:lnTo>
                  <a:pt x="55724" y="114692"/>
                </a:lnTo>
                <a:lnTo>
                  <a:pt x="62742" y="116278"/>
                </a:lnTo>
                <a:lnTo>
                  <a:pt x="69806" y="118284"/>
                </a:lnTo>
                <a:lnTo>
                  <a:pt x="76885" y="120188"/>
                </a:lnTo>
                <a:lnTo>
                  <a:pt x="123708" y="127761"/>
                </a:lnTo>
                <a:lnTo>
                  <a:pt x="174138" y="130113"/>
                </a:lnTo>
                <a:lnTo>
                  <a:pt x="224745" y="127942"/>
                </a:lnTo>
                <a:lnTo>
                  <a:pt x="272096" y="121945"/>
                </a:lnTo>
                <a:lnTo>
                  <a:pt x="307272" y="114053"/>
                </a:lnTo>
                <a:close/>
              </a:path>
              <a:path w="361950" h="695960">
                <a:moveTo>
                  <a:pt x="49894" y="126284"/>
                </a:moveTo>
                <a:lnTo>
                  <a:pt x="49745" y="126284"/>
                </a:lnTo>
                <a:lnTo>
                  <a:pt x="49885" y="126322"/>
                </a:lnTo>
                <a:close/>
              </a:path>
              <a:path w="361950" h="695960">
                <a:moveTo>
                  <a:pt x="48653" y="118968"/>
                </a:moveTo>
                <a:lnTo>
                  <a:pt x="48488" y="119006"/>
                </a:lnTo>
                <a:lnTo>
                  <a:pt x="48653" y="119006"/>
                </a:lnTo>
                <a:close/>
              </a:path>
              <a:path w="361950" h="695960">
                <a:moveTo>
                  <a:pt x="361595" y="67330"/>
                </a:moveTo>
                <a:lnTo>
                  <a:pt x="361200" y="67330"/>
                </a:lnTo>
                <a:lnTo>
                  <a:pt x="361607" y="67419"/>
                </a:lnTo>
                <a:close/>
              </a:path>
              <a:path w="361950" h="695960">
                <a:moveTo>
                  <a:pt x="351790" y="31821"/>
                </a:moveTo>
                <a:lnTo>
                  <a:pt x="351713" y="31999"/>
                </a:lnTo>
                <a:lnTo>
                  <a:pt x="352013" y="31999"/>
                </a:lnTo>
                <a:lnTo>
                  <a:pt x="351790" y="3182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5987" y="3394378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12" y="0"/>
                </a:lnTo>
              </a:path>
            </a:pathLst>
          </a:custGeom>
          <a:ln w="3175">
            <a:solidFill>
              <a:srgbClr val="9699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65684" y="3928254"/>
            <a:ext cx="346075" cy="69215"/>
          </a:xfrm>
          <a:custGeom>
            <a:avLst/>
            <a:gdLst/>
            <a:ahLst/>
            <a:cxnLst/>
            <a:rect l="l" t="t" r="r" b="b"/>
            <a:pathLst>
              <a:path w="346075" h="69214">
                <a:moveTo>
                  <a:pt x="610" y="355"/>
                </a:moveTo>
                <a:lnTo>
                  <a:pt x="433" y="1320"/>
                </a:lnTo>
                <a:lnTo>
                  <a:pt x="159" y="5791"/>
                </a:lnTo>
                <a:lnTo>
                  <a:pt x="0" y="6819"/>
                </a:lnTo>
                <a:lnTo>
                  <a:pt x="54201" y="47042"/>
                </a:lnTo>
                <a:lnTo>
                  <a:pt x="120422" y="64008"/>
                </a:lnTo>
                <a:lnTo>
                  <a:pt x="167929" y="68622"/>
                </a:lnTo>
                <a:lnTo>
                  <a:pt x="213163" y="66437"/>
                </a:lnTo>
                <a:lnTo>
                  <a:pt x="256319" y="57413"/>
                </a:lnTo>
                <a:lnTo>
                  <a:pt x="297592" y="41512"/>
                </a:lnTo>
                <a:lnTo>
                  <a:pt x="307393" y="35861"/>
                </a:lnTo>
                <a:lnTo>
                  <a:pt x="178664" y="35861"/>
                </a:lnTo>
                <a:lnTo>
                  <a:pt x="128868" y="33078"/>
                </a:lnTo>
                <a:lnTo>
                  <a:pt x="82183" y="22548"/>
                </a:lnTo>
                <a:lnTo>
                  <a:pt x="68349" y="15885"/>
                </a:lnTo>
                <a:lnTo>
                  <a:pt x="21058" y="15885"/>
                </a:lnTo>
                <a:lnTo>
                  <a:pt x="14923" y="14770"/>
                </a:lnTo>
                <a:lnTo>
                  <a:pt x="8523" y="12712"/>
                </a:lnTo>
                <a:lnTo>
                  <a:pt x="2325" y="7645"/>
                </a:lnTo>
                <a:lnTo>
                  <a:pt x="610" y="355"/>
                </a:lnTo>
                <a:close/>
              </a:path>
              <a:path w="346075" h="69214">
                <a:moveTo>
                  <a:pt x="302909" y="3759"/>
                </a:moveTo>
                <a:lnTo>
                  <a:pt x="270066" y="20599"/>
                </a:lnTo>
                <a:lnTo>
                  <a:pt x="227191" y="31501"/>
                </a:lnTo>
                <a:lnTo>
                  <a:pt x="178664" y="35861"/>
                </a:lnTo>
                <a:lnTo>
                  <a:pt x="307393" y="35861"/>
                </a:lnTo>
                <a:lnTo>
                  <a:pt x="337173" y="18694"/>
                </a:lnTo>
                <a:lnTo>
                  <a:pt x="336805" y="18402"/>
                </a:lnTo>
                <a:lnTo>
                  <a:pt x="338209" y="15125"/>
                </a:lnTo>
                <a:lnTo>
                  <a:pt x="326340" y="15125"/>
                </a:lnTo>
                <a:lnTo>
                  <a:pt x="312840" y="14198"/>
                </a:lnTo>
                <a:lnTo>
                  <a:pt x="307328" y="10820"/>
                </a:lnTo>
                <a:lnTo>
                  <a:pt x="305168" y="6121"/>
                </a:lnTo>
                <a:lnTo>
                  <a:pt x="304902" y="6121"/>
                </a:lnTo>
                <a:lnTo>
                  <a:pt x="303721" y="5854"/>
                </a:lnTo>
                <a:lnTo>
                  <a:pt x="303975" y="4152"/>
                </a:lnTo>
                <a:lnTo>
                  <a:pt x="302909" y="3759"/>
                </a:lnTo>
                <a:close/>
              </a:path>
              <a:path w="346075" h="69214">
                <a:moveTo>
                  <a:pt x="37910" y="7721"/>
                </a:moveTo>
                <a:lnTo>
                  <a:pt x="33218" y="12671"/>
                </a:lnTo>
                <a:lnTo>
                  <a:pt x="27379" y="15289"/>
                </a:lnTo>
                <a:lnTo>
                  <a:pt x="21058" y="15885"/>
                </a:lnTo>
                <a:lnTo>
                  <a:pt x="68349" y="15885"/>
                </a:lnTo>
                <a:lnTo>
                  <a:pt x="53194" y="8585"/>
                </a:lnTo>
                <a:lnTo>
                  <a:pt x="38583" y="8585"/>
                </a:lnTo>
                <a:lnTo>
                  <a:pt x="37910" y="7721"/>
                </a:lnTo>
                <a:close/>
              </a:path>
              <a:path w="346075" h="69214">
                <a:moveTo>
                  <a:pt x="337859" y="6819"/>
                </a:moveTo>
                <a:lnTo>
                  <a:pt x="334239" y="12827"/>
                </a:lnTo>
                <a:lnTo>
                  <a:pt x="326340" y="15125"/>
                </a:lnTo>
                <a:lnTo>
                  <a:pt x="338209" y="15125"/>
                </a:lnTo>
                <a:lnTo>
                  <a:pt x="338900" y="13512"/>
                </a:lnTo>
                <a:lnTo>
                  <a:pt x="345906" y="7353"/>
                </a:lnTo>
                <a:lnTo>
                  <a:pt x="338037" y="7353"/>
                </a:lnTo>
                <a:lnTo>
                  <a:pt x="337859" y="6819"/>
                </a:lnTo>
                <a:close/>
              </a:path>
              <a:path w="346075" h="69214">
                <a:moveTo>
                  <a:pt x="42990" y="3670"/>
                </a:moveTo>
                <a:lnTo>
                  <a:pt x="42266" y="3670"/>
                </a:lnTo>
                <a:lnTo>
                  <a:pt x="39739" y="4013"/>
                </a:lnTo>
                <a:lnTo>
                  <a:pt x="41111" y="8242"/>
                </a:lnTo>
                <a:lnTo>
                  <a:pt x="38583" y="8585"/>
                </a:lnTo>
                <a:lnTo>
                  <a:pt x="53194" y="8585"/>
                </a:lnTo>
                <a:lnTo>
                  <a:pt x="42990" y="3670"/>
                </a:lnTo>
                <a:close/>
              </a:path>
              <a:path w="346075" h="69214">
                <a:moveTo>
                  <a:pt x="341720" y="0"/>
                </a:moveTo>
                <a:lnTo>
                  <a:pt x="341771" y="3759"/>
                </a:lnTo>
                <a:lnTo>
                  <a:pt x="340602" y="6235"/>
                </a:lnTo>
                <a:lnTo>
                  <a:pt x="338037" y="7353"/>
                </a:lnTo>
                <a:lnTo>
                  <a:pt x="345906" y="7353"/>
                </a:lnTo>
                <a:lnTo>
                  <a:pt x="346050" y="7226"/>
                </a:lnTo>
                <a:lnTo>
                  <a:pt x="341720" y="0"/>
                </a:lnTo>
                <a:close/>
              </a:path>
              <a:path w="346075" h="69214">
                <a:moveTo>
                  <a:pt x="305017" y="5791"/>
                </a:moveTo>
                <a:lnTo>
                  <a:pt x="304902" y="6121"/>
                </a:lnTo>
                <a:lnTo>
                  <a:pt x="305168" y="6121"/>
                </a:lnTo>
                <a:lnTo>
                  <a:pt x="305017" y="57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0129" y="389663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190" y="520"/>
                </a:lnTo>
                <a:lnTo>
                  <a:pt x="0" y="0"/>
                </a:lnTo>
                <a:close/>
              </a:path>
            </a:pathLst>
          </a:custGeom>
          <a:solidFill>
            <a:srgbClr val="9699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62508" y="3334205"/>
            <a:ext cx="344170" cy="78740"/>
          </a:xfrm>
          <a:custGeom>
            <a:avLst/>
            <a:gdLst/>
            <a:ahLst/>
            <a:cxnLst/>
            <a:rect l="l" t="t" r="r" b="b"/>
            <a:pathLst>
              <a:path w="344170" h="78739">
                <a:moveTo>
                  <a:pt x="198850" y="0"/>
                </a:moveTo>
                <a:lnTo>
                  <a:pt x="143636" y="258"/>
                </a:lnTo>
                <a:lnTo>
                  <a:pt x="92227" y="4698"/>
                </a:lnTo>
                <a:lnTo>
                  <a:pt x="49809" y="13174"/>
                </a:lnTo>
                <a:lnTo>
                  <a:pt x="5073" y="32355"/>
                </a:lnTo>
                <a:lnTo>
                  <a:pt x="0" y="42537"/>
                </a:lnTo>
                <a:lnTo>
                  <a:pt x="36413" y="59209"/>
                </a:lnTo>
                <a:lnTo>
                  <a:pt x="80015" y="70499"/>
                </a:lnTo>
                <a:lnTo>
                  <a:pt x="128020" y="76725"/>
                </a:lnTo>
                <a:lnTo>
                  <a:pt x="177641" y="78206"/>
                </a:lnTo>
                <a:lnTo>
                  <a:pt x="226092" y="75259"/>
                </a:lnTo>
                <a:lnTo>
                  <a:pt x="270586" y="68203"/>
                </a:lnTo>
                <a:lnTo>
                  <a:pt x="312699" y="57018"/>
                </a:lnTo>
                <a:lnTo>
                  <a:pt x="343598" y="35653"/>
                </a:lnTo>
                <a:lnTo>
                  <a:pt x="342442" y="35628"/>
                </a:lnTo>
                <a:lnTo>
                  <a:pt x="342442" y="31945"/>
                </a:lnTo>
                <a:lnTo>
                  <a:pt x="342760" y="31615"/>
                </a:lnTo>
                <a:lnTo>
                  <a:pt x="342531" y="31399"/>
                </a:lnTo>
                <a:lnTo>
                  <a:pt x="341236" y="29557"/>
                </a:lnTo>
                <a:lnTo>
                  <a:pt x="338861" y="27665"/>
                </a:lnTo>
                <a:lnTo>
                  <a:pt x="335470" y="25773"/>
                </a:lnTo>
                <a:lnTo>
                  <a:pt x="299952" y="12611"/>
                </a:lnTo>
                <a:lnTo>
                  <a:pt x="252683" y="4069"/>
                </a:lnTo>
                <a:lnTo>
                  <a:pt x="198850" y="0"/>
                </a:lnTo>
                <a:close/>
              </a:path>
            </a:pathLst>
          </a:custGeom>
          <a:solidFill>
            <a:srgbClr val="9699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62500" y="3334203"/>
            <a:ext cx="344170" cy="78740"/>
          </a:xfrm>
          <a:custGeom>
            <a:avLst/>
            <a:gdLst/>
            <a:ahLst/>
            <a:cxnLst/>
            <a:rect l="l" t="t" r="r" b="b"/>
            <a:pathLst>
              <a:path w="344170" h="78739">
                <a:moveTo>
                  <a:pt x="198861" y="0"/>
                </a:moveTo>
                <a:lnTo>
                  <a:pt x="143645" y="255"/>
                </a:lnTo>
                <a:lnTo>
                  <a:pt x="92233" y="4693"/>
                </a:lnTo>
                <a:lnTo>
                  <a:pt x="49809" y="13168"/>
                </a:lnTo>
                <a:lnTo>
                  <a:pt x="5075" y="32356"/>
                </a:lnTo>
                <a:lnTo>
                  <a:pt x="0" y="42530"/>
                </a:lnTo>
                <a:lnTo>
                  <a:pt x="36418" y="59208"/>
                </a:lnTo>
                <a:lnTo>
                  <a:pt x="80024" y="70501"/>
                </a:lnTo>
                <a:lnTo>
                  <a:pt x="128031" y="76730"/>
                </a:lnTo>
                <a:lnTo>
                  <a:pt x="177654" y="78212"/>
                </a:lnTo>
                <a:lnTo>
                  <a:pt x="226105" y="75265"/>
                </a:lnTo>
                <a:lnTo>
                  <a:pt x="270598" y="68210"/>
                </a:lnTo>
                <a:lnTo>
                  <a:pt x="312712" y="57015"/>
                </a:lnTo>
                <a:lnTo>
                  <a:pt x="343611" y="35660"/>
                </a:lnTo>
                <a:lnTo>
                  <a:pt x="342455" y="35621"/>
                </a:lnTo>
                <a:lnTo>
                  <a:pt x="342455" y="31938"/>
                </a:lnTo>
                <a:lnTo>
                  <a:pt x="342773" y="31621"/>
                </a:lnTo>
                <a:lnTo>
                  <a:pt x="342544" y="31405"/>
                </a:lnTo>
                <a:lnTo>
                  <a:pt x="341236" y="29551"/>
                </a:lnTo>
                <a:lnTo>
                  <a:pt x="338861" y="27659"/>
                </a:lnTo>
                <a:lnTo>
                  <a:pt x="335483" y="25779"/>
                </a:lnTo>
                <a:lnTo>
                  <a:pt x="299965" y="12617"/>
                </a:lnTo>
                <a:lnTo>
                  <a:pt x="252696" y="4072"/>
                </a:lnTo>
                <a:lnTo>
                  <a:pt x="19886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0375" y="5060086"/>
            <a:ext cx="344170" cy="716915"/>
          </a:xfrm>
          <a:custGeom>
            <a:avLst/>
            <a:gdLst/>
            <a:ahLst/>
            <a:cxnLst/>
            <a:rect l="l" t="t" r="r" b="b"/>
            <a:pathLst>
              <a:path w="344170" h="716914">
                <a:moveTo>
                  <a:pt x="0" y="716305"/>
                </a:moveTo>
                <a:lnTo>
                  <a:pt x="343662" y="716305"/>
                </a:lnTo>
                <a:lnTo>
                  <a:pt x="343662" y="0"/>
                </a:lnTo>
                <a:lnTo>
                  <a:pt x="0" y="0"/>
                </a:lnTo>
                <a:lnTo>
                  <a:pt x="0" y="716305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56905" y="5103310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298" y="0"/>
                </a:move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56905" y="5103310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298" y="150596"/>
                </a:move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close/>
              </a:path>
            </a:pathLst>
          </a:custGeom>
          <a:ln w="164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56905" y="5340753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298" y="0"/>
                </a:move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56905" y="5340753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298" y="150596"/>
                </a:move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close/>
              </a:path>
            </a:pathLst>
          </a:custGeom>
          <a:ln w="164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56905" y="5578198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298" y="0"/>
                </a:move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close/>
              </a:path>
            </a:pathLst>
          </a:custGeom>
          <a:solidFill>
            <a:srgbClr val="9C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56905" y="5578198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298" y="150596"/>
                </a:move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close/>
              </a:path>
            </a:pathLst>
          </a:custGeom>
          <a:ln w="164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847788" y="5072773"/>
            <a:ext cx="8753475" cy="1535805"/>
          </a:xfrm>
          <a:prstGeom prst="rect">
            <a:avLst/>
          </a:prstGeom>
          <a:ln w="25400">
            <a:solidFill>
              <a:srgbClr val="7FD6F7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700"/>
              </a:spcBef>
            </a:pPr>
            <a:r>
              <a:rPr lang="ru-RU" sz="1000" b="1" spc="105" dirty="0">
                <a:latin typeface="Arial" pitchFamily="34" charset="0"/>
                <a:cs typeface="Arial" pitchFamily="34" charset="0"/>
              </a:rPr>
              <a:t>Наш взгляд: Лучшие HR-директора – это лидеры, действующие на уровне всей организации</a:t>
            </a:r>
          </a:p>
          <a:p>
            <a:pPr marL="114300" marR="406400">
              <a:lnSpc>
                <a:spcPct val="108300"/>
              </a:lnSpc>
              <a:spcBef>
                <a:spcPts val="450"/>
              </a:spcBef>
            </a:pPr>
            <a:r>
              <a:rPr lang="ru-RU" sz="1000" spc="40" dirty="0">
                <a:latin typeface="Century Gothic"/>
                <a:cs typeface="Century Gothic"/>
              </a:rPr>
              <a:t>HR-директора взаимодействуют с другими директорами организации на двух уровнях. Во-первых, они действуют как лидеры бизнеса и совместно с другими руководителями работают над высокоприоритетными стратегическими задачами. Во-вторых, они выступают как </a:t>
            </a:r>
            <a:r>
              <a:rPr lang="ru-RU" sz="1000" spc="40" dirty="0" err="1">
                <a:latin typeface="Century Gothic"/>
                <a:cs typeface="Century Gothic"/>
              </a:rPr>
              <a:t>коучи</a:t>
            </a:r>
            <a:r>
              <a:rPr lang="ru-RU" sz="1000" spc="40" dirty="0">
                <a:latin typeface="Century Gothic"/>
                <a:cs typeface="Century Gothic"/>
              </a:rPr>
              <a:t>, поддерживая новых директоров, помогая им адаптироваться к своей роли и начать достигать поставленных целей, в том числе в непростых обстоятельствах. Все это значит, что HR-директор должен демонстрировать выдающийся уровень лидерских компетенций и постоянно делиться с коллегами новыми идеями, инструментами и подходами, чтобы помочь им добиваться еще более высоких результатов. </a:t>
            </a:r>
          </a:p>
          <a:p>
            <a:pPr marL="114300">
              <a:lnSpc>
                <a:spcPct val="100000"/>
              </a:lnSpc>
              <a:spcBef>
                <a:spcPts val="550"/>
              </a:spcBef>
            </a:pPr>
            <a:r>
              <a:rPr lang="ru-RU" sz="1000" spc="30" dirty="0">
                <a:latin typeface="Century Gothic"/>
                <a:cs typeface="Century Gothic"/>
              </a:rPr>
              <a:t>Дополнительные ресурсы: </a:t>
            </a:r>
            <a:r>
              <a:rPr sz="1000" spc="40" dirty="0">
                <a:solidFill>
                  <a:srgbClr val="0033CC"/>
                </a:solidFill>
                <a:latin typeface="Century Gothic"/>
                <a:cs typeface="Century Gothic"/>
                <a:hlinkClick r:id="rId2"/>
              </a:rPr>
              <a:t>Five </a:t>
            </a:r>
            <a:r>
              <a:rPr sz="1000" spc="10" dirty="0">
                <a:solidFill>
                  <a:srgbClr val="0033CC"/>
                </a:solidFill>
                <a:latin typeface="Century Gothic"/>
                <a:cs typeface="Century Gothic"/>
                <a:hlinkClick r:id="rId2"/>
              </a:rPr>
              <a:t>Imperatives </a:t>
            </a:r>
            <a:r>
              <a:rPr sz="1000" spc="20" dirty="0">
                <a:solidFill>
                  <a:srgbClr val="0033CC"/>
                </a:solidFill>
                <a:latin typeface="Century Gothic"/>
                <a:cs typeface="Century Gothic"/>
                <a:hlinkClick r:id="rId2"/>
              </a:rPr>
              <a:t>to </a:t>
            </a:r>
            <a:r>
              <a:rPr sz="1000" spc="-10" dirty="0">
                <a:solidFill>
                  <a:srgbClr val="0033CC"/>
                </a:solidFill>
                <a:latin typeface="Century Gothic"/>
                <a:cs typeface="Century Gothic"/>
                <a:hlinkClick r:id="rId2"/>
              </a:rPr>
              <a:t>Become </a:t>
            </a:r>
            <a:r>
              <a:rPr sz="1000" spc="-50" dirty="0">
                <a:solidFill>
                  <a:srgbClr val="0033CC"/>
                </a:solidFill>
                <a:latin typeface="Century Gothic"/>
                <a:cs typeface="Century Gothic"/>
                <a:hlinkClick r:id="rId2"/>
              </a:rPr>
              <a:t>an </a:t>
            </a:r>
            <a:r>
              <a:rPr sz="1000" spc="40" dirty="0">
                <a:solidFill>
                  <a:srgbClr val="0033CC"/>
                </a:solidFill>
                <a:latin typeface="Century Gothic"/>
                <a:cs typeface="Century Gothic"/>
                <a:hlinkClick r:id="rId2"/>
              </a:rPr>
              <a:t>Enterprise </a:t>
            </a:r>
            <a:r>
              <a:rPr sz="1000" spc="-10" dirty="0">
                <a:solidFill>
                  <a:srgbClr val="0033CC"/>
                </a:solidFill>
                <a:latin typeface="Century Gothic"/>
                <a:cs typeface="Century Gothic"/>
                <a:hlinkClick r:id="rId2"/>
              </a:rPr>
              <a:t>Leader</a:t>
            </a:r>
            <a:r>
              <a:rPr lang="en-US" sz="1000" spc="22" baseline="31746" dirty="0">
                <a:latin typeface="Tahoma"/>
                <a:cs typeface="Tahoma"/>
              </a:rPr>
              <a:t>*</a:t>
            </a:r>
            <a:r>
              <a:rPr sz="1000" spc="-15" baseline="35353" dirty="0">
                <a:latin typeface="Century Gothic"/>
                <a:cs typeface="Century Gothic"/>
              </a:rPr>
              <a:t> </a:t>
            </a:r>
            <a:r>
              <a:rPr sz="825" spc="-15" baseline="35353" dirty="0">
                <a:latin typeface="Century Gothic"/>
                <a:cs typeface="Century Gothic"/>
              </a:rPr>
              <a:t> </a:t>
            </a:r>
            <a:r>
              <a:rPr lang="ru-RU" sz="1000" spc="-40" dirty="0">
                <a:latin typeface="Century Gothic"/>
                <a:cs typeface="Century Gothic"/>
              </a:rPr>
              <a:t>и</a:t>
            </a:r>
            <a:r>
              <a:rPr sz="1000" spc="-40" dirty="0">
                <a:latin typeface="Century Gothic"/>
                <a:cs typeface="Century Gothic"/>
              </a:rPr>
              <a:t> </a:t>
            </a:r>
            <a:r>
              <a:rPr sz="1000" spc="65" dirty="0">
                <a:solidFill>
                  <a:srgbClr val="0033CC"/>
                </a:solidFill>
                <a:latin typeface="Century Gothic"/>
                <a:cs typeface="Century Gothic"/>
                <a:hlinkClick r:id="rId3"/>
              </a:rPr>
              <a:t>CEB </a:t>
            </a:r>
            <a:r>
              <a:rPr sz="1000" spc="40" dirty="0">
                <a:solidFill>
                  <a:srgbClr val="0033CC"/>
                </a:solidFill>
                <a:latin typeface="Century Gothic"/>
                <a:cs typeface="Century Gothic"/>
                <a:hlinkClick r:id="rId3"/>
              </a:rPr>
              <a:t>Enterprise </a:t>
            </a:r>
            <a:r>
              <a:rPr sz="1000" spc="15" dirty="0">
                <a:solidFill>
                  <a:srgbClr val="0033CC"/>
                </a:solidFill>
                <a:latin typeface="Century Gothic"/>
                <a:cs typeface="Century Gothic"/>
                <a:hlinkClick r:id="rId3"/>
              </a:rPr>
              <a:t>Leadership</a:t>
            </a:r>
            <a:r>
              <a:rPr sz="1000" spc="250" dirty="0">
                <a:solidFill>
                  <a:srgbClr val="0033CC"/>
                </a:solidFill>
                <a:latin typeface="Century Gothic"/>
                <a:cs typeface="Century Gothic"/>
                <a:hlinkClick r:id="rId3"/>
              </a:rPr>
              <a:t> </a:t>
            </a:r>
            <a:r>
              <a:rPr sz="1000" spc="40" dirty="0">
                <a:solidFill>
                  <a:srgbClr val="0033CC"/>
                </a:solidFill>
                <a:latin typeface="Century Gothic"/>
                <a:cs typeface="Century Gothic"/>
                <a:hlinkClick r:id="rId3"/>
              </a:rPr>
              <a:t>Solution</a:t>
            </a:r>
            <a:endParaRPr sz="1000" dirty="0">
              <a:latin typeface="Century Gothic"/>
              <a:cs typeface="Century Gothic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10"/>
              </a:lnSpc>
            </a:pPr>
            <a:fld id="{81D60167-4931-47E6-BA6A-407CBD079E47}" type="slidenum">
              <a:rPr spc="-40" dirty="0"/>
              <a:pPr marL="25400">
                <a:lnSpc>
                  <a:spcPts val="910"/>
                </a:lnSpc>
              </a:pPr>
              <a:t>25</a:t>
            </a:fld>
            <a:endParaRPr spc="-40" dirty="0"/>
          </a:p>
        </p:txBody>
      </p:sp>
      <p:sp>
        <p:nvSpPr>
          <p:cNvPr id="49" name="object 25"/>
          <p:cNvSpPr txBox="1"/>
          <p:nvPr/>
        </p:nvSpPr>
        <p:spPr>
          <a:xfrm>
            <a:off x="5181600" y="4343400"/>
            <a:ext cx="1752600" cy="380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800" i="1" dirty="0">
                <a:latin typeface="Tahoma" pitchFamily="34" charset="0"/>
                <a:ea typeface="Tahoma" pitchFamily="34" charset="0"/>
                <a:cs typeface="Tahoma" pitchFamily="34" charset="0"/>
              </a:rPr>
              <a:t>n </a:t>
            </a:r>
            <a:r>
              <a:rPr lang="en-US" sz="800" spc="-80" dirty="0">
                <a:latin typeface="Tahoma" pitchFamily="34" charset="0"/>
                <a:ea typeface="Tahoma" pitchFamily="34" charset="0"/>
                <a:cs typeface="Tahoma" pitchFamily="34" charset="0"/>
              </a:rPr>
              <a:t>=</a:t>
            </a:r>
            <a:r>
              <a:rPr lang="en-US" sz="800" spc="-85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800" spc="-40" dirty="0"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r>
              <a:rPr lang="ru-RU" sz="800" spc="-40" dirty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en-US" sz="800" spc="-4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2700">
              <a:lnSpc>
                <a:spcPct val="100000"/>
              </a:lnSpc>
            </a:pPr>
            <a:r>
              <a:rPr lang="ru-RU" sz="800" spc="15" dirty="0">
                <a:latin typeface="Tahoma"/>
                <a:cs typeface="Tahoma"/>
              </a:rPr>
              <a:t>Источник: Опрос HR о планах на ближайшее будущее (CEB, 2016)</a:t>
            </a:r>
            <a:r>
              <a:rPr sz="600" spc="20" dirty="0">
                <a:latin typeface="Tahoma"/>
                <a:cs typeface="Tahoma"/>
              </a:rPr>
              <a:t>.</a:t>
            </a:r>
            <a:endParaRPr sz="600" dirty="0">
              <a:latin typeface="Tahoma"/>
              <a:cs typeface="Tahoma"/>
            </a:endParaRPr>
          </a:p>
        </p:txBody>
      </p:sp>
      <p:sp>
        <p:nvSpPr>
          <p:cNvPr id="51" name="object 6"/>
          <p:cNvSpPr txBox="1">
            <a:spLocks noGrp="1"/>
          </p:cNvSpPr>
          <p:nvPr>
            <p:ph type="dt" sz="half" idx="6"/>
          </p:nvPr>
        </p:nvSpPr>
        <p:spPr>
          <a:xfrm>
            <a:off x="8736221" y="7418437"/>
            <a:ext cx="871854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lang="en-US" spc="100" dirty="0"/>
              <a:t>www.shl.ru</a:t>
            </a:r>
            <a:endParaRPr spc="100" dirty="0">
              <a:hlinkClick r:id="rId4"/>
            </a:endParaRPr>
          </a:p>
        </p:txBody>
      </p:sp>
      <p:sp>
        <p:nvSpPr>
          <p:cNvPr id="52" name="object 29"/>
          <p:cNvSpPr txBox="1"/>
          <p:nvPr/>
        </p:nvSpPr>
        <p:spPr>
          <a:xfrm>
            <a:off x="381000" y="6858000"/>
            <a:ext cx="297180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800" spc="20" dirty="0">
                <a:latin typeface="Tahoma"/>
                <a:cs typeface="Tahoma"/>
              </a:rPr>
              <a:t>* </a:t>
            </a:r>
            <a:r>
              <a:rPr lang="en-US" sz="800" spc="20" dirty="0" err="1">
                <a:latin typeface="Tahoma"/>
                <a:cs typeface="Tahoma"/>
              </a:rPr>
              <a:t>Только</a:t>
            </a:r>
            <a:r>
              <a:rPr lang="en-US" sz="800" spc="20" dirty="0">
                <a:latin typeface="Tahoma"/>
                <a:cs typeface="Tahoma"/>
              </a:rPr>
              <a:t> </a:t>
            </a:r>
            <a:r>
              <a:rPr lang="en-US" sz="800" spc="20" dirty="0" err="1">
                <a:latin typeface="Tahoma"/>
                <a:cs typeface="Tahoma"/>
              </a:rPr>
              <a:t>для</a:t>
            </a:r>
            <a:r>
              <a:rPr lang="en-US" sz="800" spc="20" dirty="0">
                <a:latin typeface="Tahoma"/>
                <a:cs typeface="Tahoma"/>
              </a:rPr>
              <a:t> </a:t>
            </a:r>
            <a:r>
              <a:rPr lang="en-US" sz="800" spc="20" dirty="0" err="1">
                <a:latin typeface="Tahoma"/>
                <a:cs typeface="Tahoma"/>
              </a:rPr>
              <a:t>членов</a:t>
            </a:r>
            <a:r>
              <a:rPr lang="en-US" sz="800" spc="20" dirty="0">
                <a:latin typeface="Tahoma"/>
                <a:cs typeface="Tahoma"/>
              </a:rPr>
              <a:t> CEB Corporate Leadership Council™</a:t>
            </a:r>
            <a:r>
              <a:rPr lang="ru-RU" sz="800" spc="20" dirty="0">
                <a:latin typeface="Tahoma"/>
                <a:cs typeface="Tahoma"/>
              </a:rPr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6400" y="252000"/>
            <a:ext cx="91694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dirty="0"/>
              <a:t>Идеи и прикладные решения для успеха в сфере HR в ближайшем будущем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677416"/>
            <a:ext cx="768350" cy="0"/>
          </a:xfrm>
          <a:custGeom>
            <a:avLst/>
            <a:gdLst/>
            <a:ahLst/>
            <a:cxnLst/>
            <a:rect l="l" t="t" r="r" b="b"/>
            <a:pathLst>
              <a:path w="768350">
                <a:moveTo>
                  <a:pt x="76835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4D4D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7674" y="1287524"/>
            <a:ext cx="77152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b="1" spc="100" dirty="0">
                <a:latin typeface="Calibri"/>
                <a:cs typeface="Calibri"/>
              </a:rPr>
              <a:t>Приоритет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" y="2056325"/>
            <a:ext cx="768350" cy="0"/>
          </a:xfrm>
          <a:custGeom>
            <a:avLst/>
            <a:gdLst/>
            <a:ahLst/>
            <a:cxnLst/>
            <a:rect l="l" t="t" r="r" b="b"/>
            <a:pathLst>
              <a:path w="768350">
                <a:moveTo>
                  <a:pt x="76835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4D4D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7675" y="1831535"/>
            <a:ext cx="62039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b="1" spc="140" dirty="0">
                <a:latin typeface="Calibri"/>
                <a:cs typeface="Calibri"/>
              </a:rPr>
              <a:t>Тренды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200" y="2977709"/>
            <a:ext cx="768350" cy="0"/>
          </a:xfrm>
          <a:custGeom>
            <a:avLst/>
            <a:gdLst/>
            <a:ahLst/>
            <a:cxnLst/>
            <a:rect l="l" t="t" r="r" b="b"/>
            <a:pathLst>
              <a:path w="768350">
                <a:moveTo>
                  <a:pt x="76835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4D4D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4500" y="2562469"/>
            <a:ext cx="781685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8300"/>
              </a:lnSpc>
            </a:pPr>
            <a:r>
              <a:rPr lang="ru-RU" sz="1000" b="1" spc="105" dirty="0">
                <a:latin typeface="Calibri"/>
                <a:cs typeface="Calibri"/>
              </a:rPr>
              <a:t>Наш</a:t>
            </a:r>
          </a:p>
          <a:p>
            <a:pPr marL="12700" marR="5080">
              <a:lnSpc>
                <a:spcPct val="108300"/>
              </a:lnSpc>
            </a:pPr>
            <a:r>
              <a:rPr lang="ru-RU" sz="1000" b="1" spc="105" dirty="0">
                <a:latin typeface="Calibri"/>
                <a:cs typeface="Calibri"/>
              </a:rPr>
              <a:t>взгляд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200" y="7315200"/>
            <a:ext cx="191770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800" spc="20" dirty="0">
                <a:latin typeface="Tahoma"/>
                <a:cs typeface="Tahoma"/>
              </a:rPr>
              <a:t>Источник: результаты аналитики </a:t>
            </a:r>
            <a:r>
              <a:rPr lang="en-US" sz="800" spc="20" dirty="0">
                <a:latin typeface="Tahoma"/>
                <a:cs typeface="Tahoma"/>
              </a:rPr>
              <a:t>CEB.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95183" y="5527116"/>
            <a:ext cx="285750" cy="285750"/>
          </a:xfrm>
          <a:prstGeom prst="rect">
            <a:avLst/>
          </a:prstGeom>
          <a:solidFill>
            <a:srgbClr val="DCDDDE"/>
          </a:solidFill>
        </p:spPr>
        <p:txBody>
          <a:bodyPr vert="horz" wrap="square" lIns="0" tIns="666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25"/>
              </a:spcBef>
            </a:pPr>
            <a:r>
              <a:rPr sz="1000" b="1" spc="-50" dirty="0">
                <a:solidFill>
                  <a:srgbClr val="4D4D4F"/>
                </a:solidFill>
                <a:latin typeface="Arial Black"/>
                <a:cs typeface="Arial Black"/>
              </a:rPr>
              <a:t>3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38524" y="5489060"/>
            <a:ext cx="1538076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8300"/>
              </a:lnSpc>
            </a:pPr>
            <a:r>
              <a:rPr lang="ru-RU" sz="1000" spc="95" dirty="0">
                <a:latin typeface="Century Gothic"/>
                <a:cs typeface="Century Gothic"/>
              </a:rPr>
              <a:t>Выявление </a:t>
            </a:r>
            <a:r>
              <a:rPr lang="ru-RU" sz="1000" spc="95" dirty="0" err="1">
                <a:latin typeface="Century Gothic"/>
                <a:cs typeface="Century Gothic"/>
              </a:rPr>
              <a:t>высокопотенциаль-ных</a:t>
            </a:r>
            <a:r>
              <a:rPr lang="ru-RU" sz="1000" spc="95" dirty="0">
                <a:latin typeface="Century Gothic"/>
                <a:cs typeface="Century Gothic"/>
              </a:rPr>
              <a:t> сотрудников (</a:t>
            </a:r>
            <a:r>
              <a:rPr lang="ru-RU" sz="1000" spc="95" dirty="0" err="1">
                <a:latin typeface="Century Gothic"/>
                <a:cs typeface="Century Gothic"/>
              </a:rPr>
              <a:t>HiPo</a:t>
            </a:r>
            <a:r>
              <a:rPr lang="ru-RU" sz="1000" spc="95" dirty="0">
                <a:latin typeface="Century Gothic"/>
                <a:cs typeface="Century Gothic"/>
              </a:rPr>
              <a:t>) на основе объективных данных</a:t>
            </a:r>
            <a:endParaRPr sz="1000" dirty="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14991" y="5527116"/>
            <a:ext cx="285750" cy="285750"/>
          </a:xfrm>
          <a:prstGeom prst="rect">
            <a:avLst/>
          </a:prstGeom>
          <a:solidFill>
            <a:srgbClr val="DCDDDE"/>
          </a:solidFill>
        </p:spPr>
        <p:txBody>
          <a:bodyPr vert="horz" wrap="square" lIns="0" tIns="666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25"/>
              </a:spcBef>
            </a:pPr>
            <a:r>
              <a:rPr sz="1000" b="1" spc="-5" dirty="0">
                <a:solidFill>
                  <a:srgbClr val="4D4D4F"/>
                </a:solidFill>
                <a:latin typeface="Arial Black"/>
                <a:cs typeface="Arial Black"/>
              </a:rPr>
              <a:t>6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58400" y="5489060"/>
            <a:ext cx="1704200" cy="6647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8300"/>
              </a:lnSpc>
            </a:pPr>
            <a:r>
              <a:rPr lang="ru-RU" sz="1000" spc="-10" dirty="0">
                <a:latin typeface="Century Gothic"/>
                <a:cs typeface="Century Gothic"/>
              </a:rPr>
              <a:t>Больше диалогов с сотрудниками – чтобы не отставать от происходящих изменений</a:t>
            </a:r>
            <a:endParaRPr sz="1000" dirty="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54784" y="5527116"/>
            <a:ext cx="285750" cy="285750"/>
          </a:xfrm>
          <a:prstGeom prst="rect">
            <a:avLst/>
          </a:prstGeom>
          <a:solidFill>
            <a:srgbClr val="DCDDDE"/>
          </a:solidFill>
        </p:spPr>
        <p:txBody>
          <a:bodyPr vert="horz" wrap="square" lIns="0" tIns="6667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525"/>
              </a:spcBef>
            </a:pPr>
            <a:r>
              <a:rPr sz="1000" b="1" spc="-245" dirty="0">
                <a:solidFill>
                  <a:srgbClr val="4D4D4F"/>
                </a:solidFill>
                <a:latin typeface="Arial Black"/>
                <a:cs typeface="Arial Black"/>
              </a:rPr>
              <a:t>11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93745" y="5489060"/>
            <a:ext cx="1355055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8300"/>
              </a:lnSpc>
            </a:pPr>
            <a:r>
              <a:rPr lang="ru-RU" sz="1000" spc="40" dirty="0">
                <a:latin typeface="Century Gothic"/>
                <a:cs typeface="Century Gothic"/>
              </a:rPr>
              <a:t>Сегодня HR-директора отвечают не только за управление кадрами</a:t>
            </a:r>
            <a:endParaRPr sz="1000" dirty="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95183" y="3774579"/>
            <a:ext cx="285750" cy="285750"/>
          </a:xfrm>
          <a:prstGeom prst="rect">
            <a:avLst/>
          </a:prstGeom>
          <a:solidFill>
            <a:srgbClr val="DCDDDE"/>
          </a:solidFill>
        </p:spPr>
        <p:txBody>
          <a:bodyPr vert="horz" wrap="square" lIns="0" tIns="666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25"/>
              </a:spcBef>
            </a:pPr>
            <a:r>
              <a:rPr sz="1000" b="1" spc="-45" dirty="0">
                <a:solidFill>
                  <a:srgbClr val="4D4D4F"/>
                </a:solidFill>
                <a:latin typeface="Arial Black"/>
                <a:cs typeface="Arial Black"/>
              </a:rPr>
              <a:t>2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38586" y="3736524"/>
            <a:ext cx="1538014" cy="4985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8300"/>
              </a:lnSpc>
            </a:pPr>
            <a:r>
              <a:rPr lang="ru-RU" sz="1000" spc="10" dirty="0">
                <a:latin typeface="Century Gothic"/>
                <a:cs typeface="Century Gothic"/>
              </a:rPr>
              <a:t>Появление предсказательной аналитики в сфере HR</a:t>
            </a:r>
            <a:endParaRPr sz="1000" dirty="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14991" y="3774579"/>
            <a:ext cx="285750" cy="285750"/>
          </a:xfrm>
          <a:prstGeom prst="rect">
            <a:avLst/>
          </a:prstGeom>
          <a:solidFill>
            <a:srgbClr val="DCDDDE"/>
          </a:solidFill>
        </p:spPr>
        <p:txBody>
          <a:bodyPr vert="horz" wrap="square" lIns="0" tIns="666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25"/>
              </a:spcBef>
            </a:pPr>
            <a:r>
              <a:rPr sz="1000" b="1" spc="-40" dirty="0">
                <a:solidFill>
                  <a:srgbClr val="4D4D4F"/>
                </a:solidFill>
                <a:latin typeface="Arial Black"/>
                <a:cs typeface="Arial Black"/>
              </a:rPr>
              <a:t>5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58400" y="3736524"/>
            <a:ext cx="162800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8300"/>
              </a:lnSpc>
            </a:pPr>
            <a:r>
              <a:rPr lang="ru-RU" sz="1000" spc="95" dirty="0">
                <a:latin typeface="Century Gothic"/>
                <a:cs typeface="Century Gothic"/>
              </a:rPr>
              <a:t>Снижение уровня сложности в организации за счет упрощения системы должностей</a:t>
            </a:r>
            <a:endParaRPr sz="1000" dirty="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39320" y="3774579"/>
            <a:ext cx="285750" cy="285750"/>
          </a:xfrm>
          <a:prstGeom prst="rect">
            <a:avLst/>
          </a:prstGeom>
          <a:solidFill>
            <a:srgbClr val="DCDDDE"/>
          </a:solidFill>
        </p:spPr>
        <p:txBody>
          <a:bodyPr vert="horz" wrap="square" lIns="0" tIns="666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25"/>
              </a:spcBef>
            </a:pPr>
            <a:r>
              <a:rPr sz="1000" b="1" spc="-40" dirty="0">
                <a:solidFill>
                  <a:srgbClr val="4D4D4F"/>
                </a:solidFill>
                <a:latin typeface="Arial Black"/>
                <a:cs typeface="Arial Black"/>
              </a:rPr>
              <a:t>8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987168" y="3736524"/>
            <a:ext cx="1709032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8300"/>
              </a:lnSpc>
            </a:pPr>
            <a:r>
              <a:rPr lang="ru-RU" sz="1000" spc="35" dirty="0">
                <a:latin typeface="Century Gothic"/>
                <a:cs typeface="Century Gothic"/>
              </a:rPr>
              <a:t>Ограниченное внедрение модных идей в области баланса между работой и личной жизнью</a:t>
            </a:r>
            <a:endParaRPr sz="1000" dirty="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754784" y="3774579"/>
            <a:ext cx="285750" cy="285750"/>
          </a:xfrm>
          <a:prstGeom prst="rect">
            <a:avLst/>
          </a:prstGeom>
          <a:solidFill>
            <a:srgbClr val="DCDDDE"/>
          </a:solidFill>
        </p:spPr>
        <p:txBody>
          <a:bodyPr vert="horz" wrap="square" lIns="0" tIns="66675" rIns="0" bIns="0" rtlCol="0">
            <a:spAutoFit/>
          </a:bodyPr>
          <a:lstStyle/>
          <a:p>
            <a:pPr marL="69215">
              <a:lnSpc>
                <a:spcPct val="100000"/>
              </a:lnSpc>
              <a:spcBef>
                <a:spcPts val="525"/>
              </a:spcBef>
            </a:pPr>
            <a:r>
              <a:rPr sz="1000" b="1" spc="-95" dirty="0">
                <a:solidFill>
                  <a:srgbClr val="4D4D4F"/>
                </a:solidFill>
                <a:latin typeface="Arial Black"/>
                <a:cs typeface="Arial Black"/>
              </a:rPr>
              <a:t>10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093744" y="3736524"/>
            <a:ext cx="1583655" cy="4985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8300"/>
              </a:lnSpc>
            </a:pPr>
            <a:r>
              <a:rPr lang="ru-RU" sz="1000" dirty="0">
                <a:latin typeface="Century Gothic"/>
                <a:cs typeface="Century Gothic"/>
              </a:rPr>
              <a:t>HR-директора хотят развивать свой навык понимания бизнеса</a:t>
            </a:r>
            <a:endParaRPr lang="en-US" sz="1000" dirty="0">
              <a:latin typeface="Century Gothic"/>
              <a:cs typeface="Century Gothic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488935" y="1382798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5">
                <a:moveTo>
                  <a:pt x="0" y="0"/>
                </a:moveTo>
                <a:lnTo>
                  <a:pt x="265849" y="0"/>
                </a:lnTo>
              </a:path>
            </a:pathLst>
          </a:custGeom>
          <a:ln w="25400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69052" y="1382798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4">
                <a:moveTo>
                  <a:pt x="0" y="0"/>
                </a:moveTo>
                <a:lnTo>
                  <a:pt x="265849" y="0"/>
                </a:lnTo>
              </a:path>
            </a:pathLst>
          </a:custGeom>
          <a:ln w="25400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49218" y="1382798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4">
                <a:moveTo>
                  <a:pt x="0" y="0"/>
                </a:moveTo>
                <a:lnTo>
                  <a:pt x="265836" y="0"/>
                </a:lnTo>
              </a:path>
            </a:pathLst>
          </a:custGeom>
          <a:ln w="25400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395183" y="1038605"/>
            <a:ext cx="1854200" cy="586058"/>
          </a:xfrm>
          <a:prstGeom prst="rect">
            <a:avLst/>
          </a:prstGeom>
          <a:solidFill>
            <a:srgbClr val="00AEEF"/>
          </a:solidFill>
        </p:spPr>
        <p:txBody>
          <a:bodyPr vert="horz" wrap="square" lIns="0" tIns="85090" rIns="0" bIns="0" rtlCol="0">
            <a:spAutoFit/>
          </a:bodyPr>
          <a:lstStyle/>
          <a:p>
            <a:pPr marL="340360" marR="332740" algn="ctr">
              <a:lnSpc>
                <a:spcPts val="1300"/>
              </a:lnSpc>
              <a:spcBef>
                <a:spcPts val="670"/>
              </a:spcBef>
            </a:pPr>
            <a:r>
              <a:rPr lang="ru-RU" sz="1200" b="1" spc="120" dirty="0">
                <a:solidFill>
                  <a:srgbClr val="FFFFFF"/>
                </a:solidFill>
                <a:latin typeface="Calibri"/>
                <a:cs typeface="Calibri"/>
              </a:rPr>
              <a:t>Аналитика превыше всего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395183" y="1038605"/>
            <a:ext cx="1854200" cy="643255"/>
          </a:xfrm>
          <a:custGeom>
            <a:avLst/>
            <a:gdLst/>
            <a:ahLst/>
            <a:cxnLst/>
            <a:rect l="l" t="t" r="r" b="b"/>
            <a:pathLst>
              <a:path w="1854200" h="643255">
                <a:moveTo>
                  <a:pt x="0" y="642658"/>
                </a:moveTo>
                <a:lnTo>
                  <a:pt x="1854034" y="642658"/>
                </a:lnTo>
                <a:lnTo>
                  <a:pt x="1854034" y="0"/>
                </a:lnTo>
                <a:lnTo>
                  <a:pt x="0" y="0"/>
                </a:lnTo>
                <a:lnTo>
                  <a:pt x="0" y="642658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515055" y="1038604"/>
            <a:ext cx="1854200" cy="586800"/>
          </a:xfrm>
          <a:prstGeom prst="rect">
            <a:avLst/>
          </a:prstGeom>
          <a:solidFill>
            <a:srgbClr val="00AEEF"/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527685" marR="234315" indent="-286385" algn="ctr">
              <a:lnSpc>
                <a:spcPts val="1300"/>
              </a:lnSpc>
            </a:pPr>
            <a:r>
              <a:rPr lang="ru-RU" sz="1200" b="1" spc="135" dirty="0">
                <a:solidFill>
                  <a:srgbClr val="FFFFFF"/>
                </a:solidFill>
                <a:latin typeface="Calibri"/>
                <a:cs typeface="Calibri"/>
              </a:rPr>
              <a:t>Сетевая</a:t>
            </a:r>
          </a:p>
          <a:p>
            <a:pPr marL="527685" marR="234315" indent="-286385" algn="ctr">
              <a:lnSpc>
                <a:spcPts val="1300"/>
              </a:lnSpc>
            </a:pPr>
            <a:r>
              <a:rPr lang="ru-RU" sz="1200" b="1" spc="135" dirty="0">
                <a:solidFill>
                  <a:srgbClr val="FFFFFF"/>
                </a:solidFill>
                <a:latin typeface="Calibri"/>
                <a:cs typeface="Calibri"/>
              </a:rPr>
              <a:t>организация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515055" y="1038605"/>
            <a:ext cx="1854200" cy="643255"/>
          </a:xfrm>
          <a:custGeom>
            <a:avLst/>
            <a:gdLst/>
            <a:ahLst/>
            <a:cxnLst/>
            <a:rect l="l" t="t" r="r" b="b"/>
            <a:pathLst>
              <a:path w="1854200" h="643255">
                <a:moveTo>
                  <a:pt x="0" y="642658"/>
                </a:moveTo>
                <a:lnTo>
                  <a:pt x="1853996" y="642658"/>
                </a:lnTo>
                <a:lnTo>
                  <a:pt x="1853996" y="0"/>
                </a:lnTo>
                <a:lnTo>
                  <a:pt x="0" y="0"/>
                </a:lnTo>
                <a:lnTo>
                  <a:pt x="0" y="642658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34901" y="1038605"/>
            <a:ext cx="1854200" cy="643255"/>
          </a:xfrm>
          <a:custGeom>
            <a:avLst/>
            <a:gdLst/>
            <a:ahLst/>
            <a:cxnLst/>
            <a:rect l="l" t="t" r="r" b="b"/>
            <a:pathLst>
              <a:path w="1854200" h="643255">
                <a:moveTo>
                  <a:pt x="0" y="642658"/>
                </a:moveTo>
                <a:lnTo>
                  <a:pt x="1854034" y="642658"/>
                </a:lnTo>
                <a:lnTo>
                  <a:pt x="1854034" y="0"/>
                </a:lnTo>
                <a:lnTo>
                  <a:pt x="0" y="0"/>
                </a:lnTo>
                <a:lnTo>
                  <a:pt x="0" y="642658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754784" y="1038605"/>
            <a:ext cx="1854200" cy="586058"/>
          </a:xfrm>
          <a:prstGeom prst="rect">
            <a:avLst/>
          </a:prstGeom>
          <a:solidFill>
            <a:srgbClr val="00AEEF"/>
          </a:solidFill>
        </p:spPr>
        <p:txBody>
          <a:bodyPr vert="horz" wrap="square" lIns="0" tIns="85090" rIns="0" bIns="0" rtlCol="0">
            <a:spAutoFit/>
          </a:bodyPr>
          <a:lstStyle/>
          <a:p>
            <a:pPr marL="295275" marR="287655" algn="ctr">
              <a:lnSpc>
                <a:spcPts val="1300"/>
              </a:lnSpc>
              <a:spcBef>
                <a:spcPts val="670"/>
              </a:spcBef>
            </a:pPr>
            <a:r>
              <a:rPr lang="ru-RU" sz="1200" b="1" dirty="0">
                <a:solidFill>
                  <a:schemeClr val="bg1"/>
                </a:solidFill>
              </a:rPr>
              <a:t>Новый взгляд на эффективность </a:t>
            </a:r>
            <a:r>
              <a:rPr lang="en-US" sz="1200" b="1" dirty="0">
                <a:solidFill>
                  <a:schemeClr val="bg1"/>
                </a:solidFill>
              </a:rPr>
              <a:t>HR </a:t>
            </a:r>
            <a:r>
              <a:rPr lang="ru-RU" sz="1200" b="1" dirty="0">
                <a:solidFill>
                  <a:schemeClr val="bg1"/>
                </a:solidFill>
              </a:rPr>
              <a:t>как функции</a:t>
            </a:r>
            <a:endParaRPr sz="12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754784" y="1038605"/>
            <a:ext cx="1854200" cy="643255"/>
          </a:xfrm>
          <a:custGeom>
            <a:avLst/>
            <a:gdLst/>
            <a:ahLst/>
            <a:cxnLst/>
            <a:rect l="l" t="t" r="r" b="b"/>
            <a:pathLst>
              <a:path w="1854200" h="643255">
                <a:moveTo>
                  <a:pt x="0" y="642658"/>
                </a:moveTo>
                <a:lnTo>
                  <a:pt x="1854034" y="642658"/>
                </a:lnTo>
                <a:lnTo>
                  <a:pt x="1854034" y="0"/>
                </a:lnTo>
                <a:lnTo>
                  <a:pt x="0" y="0"/>
                </a:lnTo>
                <a:lnTo>
                  <a:pt x="0" y="642658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72400" y="2667000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30">
                <a:moveTo>
                  <a:pt x="75298" y="0"/>
                </a:moveTo>
                <a:lnTo>
                  <a:pt x="45986" y="5918"/>
                </a:lnTo>
                <a:lnTo>
                  <a:pt x="22051" y="22056"/>
                </a:lnTo>
                <a:lnTo>
                  <a:pt x="5916" y="45991"/>
                </a:lnTo>
                <a:lnTo>
                  <a:pt x="0" y="75298"/>
                </a:lnTo>
                <a:lnTo>
                  <a:pt x="5916" y="104610"/>
                </a:lnTo>
                <a:lnTo>
                  <a:pt x="22051" y="128544"/>
                </a:lnTo>
                <a:lnTo>
                  <a:pt x="45986" y="144680"/>
                </a:lnTo>
                <a:lnTo>
                  <a:pt x="75298" y="150596"/>
                </a:ln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close/>
              </a:path>
            </a:pathLst>
          </a:custGeom>
          <a:solidFill>
            <a:srgbClr val="D119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772400" y="2667000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30">
                <a:moveTo>
                  <a:pt x="75298" y="150596"/>
                </a:move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lnTo>
                  <a:pt x="45986" y="5918"/>
                </a:lnTo>
                <a:lnTo>
                  <a:pt x="22051" y="22056"/>
                </a:lnTo>
                <a:lnTo>
                  <a:pt x="5916" y="45991"/>
                </a:lnTo>
                <a:lnTo>
                  <a:pt x="0" y="75298"/>
                </a:lnTo>
                <a:lnTo>
                  <a:pt x="5916" y="104610"/>
                </a:lnTo>
                <a:lnTo>
                  <a:pt x="22051" y="128544"/>
                </a:lnTo>
                <a:lnTo>
                  <a:pt x="45986" y="144680"/>
                </a:lnTo>
                <a:lnTo>
                  <a:pt x="75298" y="150596"/>
                </a:lnTo>
                <a:close/>
              </a:path>
            </a:pathLst>
          </a:custGeom>
          <a:ln w="12700">
            <a:solidFill>
              <a:srgbClr val="D119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001000" y="2667000"/>
            <a:ext cx="1637376" cy="9895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8300"/>
              </a:lnSpc>
            </a:pPr>
            <a:r>
              <a:rPr lang="ru-RU" sz="1000" spc="80" dirty="0">
                <a:latin typeface="Arial" pitchFamily="34" charset="0"/>
                <a:cs typeface="Arial" pitchFamily="34" charset="0"/>
              </a:rPr>
              <a:t>Нужна не одна специальная «команда изменений», а гибкие команды, способные реализовать любые изменения</a:t>
            </a:r>
          </a:p>
        </p:txBody>
      </p:sp>
      <p:sp>
        <p:nvSpPr>
          <p:cNvPr id="38" name="object 38"/>
          <p:cNvSpPr/>
          <p:nvPr/>
        </p:nvSpPr>
        <p:spPr>
          <a:xfrm>
            <a:off x="3505200" y="6324600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298" y="0"/>
                </a:move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close/>
              </a:path>
            </a:pathLst>
          </a:custGeom>
          <a:solidFill>
            <a:srgbClr val="E6B7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05200" y="6324600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298" y="150596"/>
                </a:move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close/>
              </a:path>
            </a:pathLst>
          </a:custGeom>
          <a:ln w="12700">
            <a:solidFill>
              <a:srgbClr val="E6B7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3733800" y="6324600"/>
            <a:ext cx="2291349" cy="9971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8300"/>
              </a:lnSpc>
            </a:pPr>
            <a:r>
              <a:rPr lang="ru-RU" sz="1000" spc="80" dirty="0">
                <a:latin typeface="Arial" pitchFamily="34" charset="0"/>
                <a:cs typeface="Arial" pitchFamily="34" charset="0"/>
              </a:rPr>
              <a:t>Диалоги с сотрудниками и другие элементы управления должны быть частью постоянного взаимодействия, а не формальными обособленными процедурами</a:t>
            </a:r>
          </a:p>
        </p:txBody>
      </p:sp>
      <p:sp>
        <p:nvSpPr>
          <p:cNvPr id="41" name="object 41"/>
          <p:cNvSpPr/>
          <p:nvPr/>
        </p:nvSpPr>
        <p:spPr>
          <a:xfrm>
            <a:off x="3505200" y="2667000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30">
                <a:moveTo>
                  <a:pt x="75298" y="0"/>
                </a:move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close/>
              </a:path>
            </a:pathLst>
          </a:custGeom>
          <a:solidFill>
            <a:srgbClr val="E6B7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05200" y="2667000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30">
                <a:moveTo>
                  <a:pt x="75298" y="150596"/>
                </a:move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close/>
              </a:path>
            </a:pathLst>
          </a:custGeom>
          <a:ln w="12700">
            <a:solidFill>
              <a:srgbClr val="E6B7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3733800" y="2667000"/>
            <a:ext cx="1686167" cy="9971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8300"/>
              </a:lnSpc>
            </a:pPr>
            <a:r>
              <a:rPr lang="ru-RU" sz="1000" spc="80" dirty="0">
                <a:latin typeface="Arial" pitchFamily="34" charset="0"/>
                <a:cs typeface="Arial" pitchFamily="34" charset="0"/>
              </a:rPr>
              <a:t>Упрощение не должно стать конечной целью трансформации процесса управления эффективностью деятельности</a:t>
            </a:r>
          </a:p>
        </p:txBody>
      </p:sp>
      <p:sp>
        <p:nvSpPr>
          <p:cNvPr id="44" name="object 44"/>
          <p:cNvSpPr/>
          <p:nvPr/>
        </p:nvSpPr>
        <p:spPr>
          <a:xfrm>
            <a:off x="3505200" y="4648200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298" y="0"/>
                </a:move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close/>
              </a:path>
            </a:pathLst>
          </a:custGeom>
          <a:solidFill>
            <a:srgbClr val="E6B7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05200" y="4648200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298" y="150596"/>
                </a:move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close/>
              </a:path>
            </a:pathLst>
          </a:custGeom>
          <a:ln w="12700">
            <a:solidFill>
              <a:srgbClr val="E6B7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3733800" y="4648200"/>
            <a:ext cx="1499870" cy="6571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8300"/>
              </a:lnSpc>
            </a:pPr>
            <a:r>
              <a:rPr lang="ru-RU" sz="1000" spc="80" dirty="0">
                <a:latin typeface="Arial" pitchFamily="34" charset="0"/>
                <a:cs typeface="Arial" pitchFamily="34" charset="0"/>
              </a:rPr>
              <a:t>Найдите верный баланс между простотой системы и четкостью названий</a:t>
            </a:r>
          </a:p>
        </p:txBody>
      </p:sp>
      <p:sp>
        <p:nvSpPr>
          <p:cNvPr id="47" name="object 47"/>
          <p:cNvSpPr/>
          <p:nvPr/>
        </p:nvSpPr>
        <p:spPr>
          <a:xfrm>
            <a:off x="7772400" y="6400800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298" y="0"/>
                </a:moveTo>
                <a:lnTo>
                  <a:pt x="45986" y="5918"/>
                </a:lnTo>
                <a:lnTo>
                  <a:pt x="22051" y="22056"/>
                </a:lnTo>
                <a:lnTo>
                  <a:pt x="5916" y="45991"/>
                </a:lnTo>
                <a:lnTo>
                  <a:pt x="0" y="75298"/>
                </a:lnTo>
                <a:lnTo>
                  <a:pt x="5916" y="104610"/>
                </a:lnTo>
                <a:lnTo>
                  <a:pt x="22051" y="128544"/>
                </a:lnTo>
                <a:lnTo>
                  <a:pt x="45986" y="144680"/>
                </a:lnTo>
                <a:lnTo>
                  <a:pt x="75298" y="150596"/>
                </a:ln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close/>
              </a:path>
            </a:pathLst>
          </a:custGeom>
          <a:solidFill>
            <a:srgbClr val="9C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772400" y="6400800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298" y="150596"/>
                </a:move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lnTo>
                  <a:pt x="45986" y="5918"/>
                </a:lnTo>
                <a:lnTo>
                  <a:pt x="22051" y="22056"/>
                </a:lnTo>
                <a:lnTo>
                  <a:pt x="5916" y="45991"/>
                </a:lnTo>
                <a:lnTo>
                  <a:pt x="0" y="75298"/>
                </a:lnTo>
                <a:lnTo>
                  <a:pt x="5916" y="104610"/>
                </a:lnTo>
                <a:lnTo>
                  <a:pt x="22051" y="128544"/>
                </a:lnTo>
                <a:lnTo>
                  <a:pt x="45986" y="144680"/>
                </a:lnTo>
                <a:lnTo>
                  <a:pt x="75298" y="150596"/>
                </a:lnTo>
                <a:close/>
              </a:path>
            </a:pathLst>
          </a:custGeom>
          <a:ln w="12700">
            <a:solidFill>
              <a:srgbClr val="9C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8001000" y="6400800"/>
            <a:ext cx="1724174" cy="6647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8300"/>
              </a:lnSpc>
            </a:pPr>
            <a:r>
              <a:rPr lang="ru-RU" sz="1000" spc="80" dirty="0">
                <a:latin typeface="Arial" pitchFamily="34" charset="0"/>
                <a:cs typeface="Arial" pitchFamily="34" charset="0"/>
              </a:rPr>
              <a:t>Лучшие HR-директора – это лидеры, действующие на уровне всей организации</a:t>
            </a:r>
          </a:p>
        </p:txBody>
      </p:sp>
      <p:sp>
        <p:nvSpPr>
          <p:cNvPr id="50" name="object 50"/>
          <p:cNvSpPr/>
          <p:nvPr/>
        </p:nvSpPr>
        <p:spPr>
          <a:xfrm>
            <a:off x="1371600" y="4343400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30" h="151129">
                <a:moveTo>
                  <a:pt x="75298" y="0"/>
                </a:move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close/>
              </a:path>
            </a:pathLst>
          </a:custGeom>
          <a:solidFill>
            <a:srgbClr val="E6B7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71600" y="4343400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30" h="151129">
                <a:moveTo>
                  <a:pt x="75298" y="150596"/>
                </a:move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close/>
              </a:path>
            </a:pathLst>
          </a:custGeom>
          <a:ln w="12700">
            <a:solidFill>
              <a:srgbClr val="E6B7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600200" y="4343400"/>
            <a:ext cx="1356360" cy="9971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8300"/>
              </a:lnSpc>
            </a:pPr>
            <a:r>
              <a:rPr lang="ru-RU" sz="1000" spc="80" dirty="0">
                <a:latin typeface="Arial" pitchFamily="34" charset="0"/>
                <a:cs typeface="Arial" pitchFamily="34" charset="0"/>
              </a:rPr>
              <a:t>Сложная аналитика должна быть удобной в использовании и приносить бизнесу реальную пользу</a:t>
            </a:r>
            <a:endParaRPr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371600" y="2743200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30" h="151130">
                <a:moveTo>
                  <a:pt x="75298" y="0"/>
                </a:move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close/>
              </a:path>
            </a:pathLst>
          </a:custGeom>
          <a:solidFill>
            <a:srgbClr val="9C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371600" y="2743200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30" h="151130">
                <a:moveTo>
                  <a:pt x="75298" y="150596"/>
                </a:move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close/>
              </a:path>
            </a:pathLst>
          </a:custGeom>
          <a:ln w="12700">
            <a:solidFill>
              <a:srgbClr val="9C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1600200" y="2743200"/>
            <a:ext cx="1450340" cy="490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8300"/>
              </a:lnSpc>
            </a:pPr>
            <a:r>
              <a:rPr lang="ru-RU" sz="1000" spc="80" dirty="0">
                <a:latin typeface="Arial" pitchFamily="34" charset="0"/>
                <a:cs typeface="Arial" pitchFamily="34" charset="0"/>
              </a:rPr>
              <a:t>Широта экспертизы в области аналитики особенно важна</a:t>
            </a:r>
          </a:p>
        </p:txBody>
      </p:sp>
      <p:sp>
        <p:nvSpPr>
          <p:cNvPr id="56" name="object 56"/>
          <p:cNvSpPr/>
          <p:nvPr/>
        </p:nvSpPr>
        <p:spPr>
          <a:xfrm>
            <a:off x="7772400" y="4648200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298" y="0"/>
                </a:moveTo>
                <a:lnTo>
                  <a:pt x="45986" y="5918"/>
                </a:lnTo>
                <a:lnTo>
                  <a:pt x="22051" y="22056"/>
                </a:lnTo>
                <a:lnTo>
                  <a:pt x="5916" y="45991"/>
                </a:lnTo>
                <a:lnTo>
                  <a:pt x="0" y="75298"/>
                </a:lnTo>
                <a:lnTo>
                  <a:pt x="5916" y="104610"/>
                </a:lnTo>
                <a:lnTo>
                  <a:pt x="22051" y="128544"/>
                </a:lnTo>
                <a:lnTo>
                  <a:pt x="45986" y="144680"/>
                </a:lnTo>
                <a:lnTo>
                  <a:pt x="75298" y="150596"/>
                </a:ln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close/>
              </a:path>
            </a:pathLst>
          </a:custGeom>
          <a:solidFill>
            <a:srgbClr val="9C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772400" y="4648200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298" y="150596"/>
                </a:move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lnTo>
                  <a:pt x="45986" y="5918"/>
                </a:lnTo>
                <a:lnTo>
                  <a:pt x="22051" y="22056"/>
                </a:lnTo>
                <a:lnTo>
                  <a:pt x="5916" y="45991"/>
                </a:lnTo>
                <a:lnTo>
                  <a:pt x="0" y="75298"/>
                </a:lnTo>
                <a:lnTo>
                  <a:pt x="5916" y="104610"/>
                </a:lnTo>
                <a:lnTo>
                  <a:pt x="22051" y="128544"/>
                </a:lnTo>
                <a:lnTo>
                  <a:pt x="45986" y="144680"/>
                </a:lnTo>
                <a:lnTo>
                  <a:pt x="75298" y="150596"/>
                </a:lnTo>
                <a:close/>
              </a:path>
            </a:pathLst>
          </a:custGeom>
          <a:ln w="12700">
            <a:solidFill>
              <a:srgbClr val="9C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8001000" y="4648200"/>
            <a:ext cx="1608455" cy="490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8300"/>
              </a:lnSpc>
            </a:pPr>
            <a:r>
              <a:rPr lang="ru-RU" sz="1000" spc="80" dirty="0">
                <a:latin typeface="Arial" pitchFamily="34" charset="0"/>
                <a:cs typeface="Arial" pitchFamily="34" charset="0"/>
              </a:rPr>
              <a:t>Уверенное понимание бизнеса – основа сильных HR-стратегий</a:t>
            </a:r>
          </a:p>
        </p:txBody>
      </p:sp>
      <p:sp>
        <p:nvSpPr>
          <p:cNvPr id="59" name="object 59"/>
          <p:cNvSpPr/>
          <p:nvPr/>
        </p:nvSpPr>
        <p:spPr>
          <a:xfrm>
            <a:off x="5715000" y="4648200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298" y="0"/>
                </a:move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close/>
              </a:path>
            </a:pathLst>
          </a:custGeom>
          <a:solidFill>
            <a:srgbClr val="E6B7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715000" y="4648200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298" y="150596"/>
                </a:move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close/>
              </a:path>
            </a:pathLst>
          </a:custGeom>
          <a:ln w="12700">
            <a:solidFill>
              <a:srgbClr val="E6B7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5943600" y="4648200"/>
            <a:ext cx="1579880" cy="822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8300"/>
              </a:lnSpc>
            </a:pPr>
            <a:r>
              <a:rPr lang="ru-RU" sz="1000" spc="80" dirty="0">
                <a:latin typeface="Arial" pitchFamily="34" charset="0"/>
                <a:cs typeface="Arial" pitchFamily="34" charset="0"/>
              </a:rPr>
              <a:t>Формулируйте EVP, исходя из потребностей сотрудников, а не действий конкурентов</a:t>
            </a:r>
          </a:p>
        </p:txBody>
      </p:sp>
      <p:sp>
        <p:nvSpPr>
          <p:cNvPr id="62" name="object 62"/>
          <p:cNvSpPr/>
          <p:nvPr/>
        </p:nvSpPr>
        <p:spPr>
          <a:xfrm>
            <a:off x="1371600" y="6324600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30" h="151129">
                <a:moveTo>
                  <a:pt x="75298" y="0"/>
                </a:move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close/>
              </a:path>
            </a:pathLst>
          </a:custGeom>
          <a:solidFill>
            <a:srgbClr val="9C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371600" y="6324600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30" h="151129">
                <a:moveTo>
                  <a:pt x="75298" y="150596"/>
                </a:move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close/>
              </a:path>
            </a:pathLst>
          </a:custGeom>
          <a:ln w="12700">
            <a:solidFill>
              <a:srgbClr val="9C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1600200" y="6324600"/>
            <a:ext cx="1630680" cy="823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8300"/>
              </a:lnSpc>
            </a:pPr>
            <a:r>
              <a:rPr lang="ru-RU" sz="1000" spc="80" dirty="0">
                <a:latin typeface="Arial" pitchFamily="34" charset="0"/>
                <a:cs typeface="Arial" pitchFamily="34" charset="0"/>
              </a:rPr>
              <a:t>Используйте внешние и внутренние </a:t>
            </a:r>
            <a:r>
              <a:rPr lang="ru-RU" sz="1000" spc="80" dirty="0" err="1">
                <a:latin typeface="Arial" pitchFamily="34" charset="0"/>
                <a:cs typeface="Arial" pitchFamily="34" charset="0"/>
              </a:rPr>
              <a:t>бенчмарки</a:t>
            </a:r>
            <a:r>
              <a:rPr lang="ru-RU" sz="1000" spc="80" dirty="0">
                <a:latin typeface="Arial" pitchFamily="34" charset="0"/>
                <a:cs typeface="Arial" pitchFamily="34" charset="0"/>
              </a:rPr>
              <a:t> для более точного выявления </a:t>
            </a:r>
            <a:r>
              <a:rPr lang="ru-RU" sz="1000" spc="80" dirty="0" err="1">
                <a:latin typeface="Arial" pitchFamily="34" charset="0"/>
                <a:cs typeface="Arial" pitchFamily="34" charset="0"/>
              </a:rPr>
              <a:t>HiPo</a:t>
            </a:r>
            <a:endParaRPr lang="ru-RU" sz="1000" spc="8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5638800" y="2667000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30">
                <a:moveTo>
                  <a:pt x="75298" y="0"/>
                </a:move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close/>
              </a:path>
            </a:pathLst>
          </a:custGeom>
          <a:solidFill>
            <a:srgbClr val="9C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638800" y="2667000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30">
                <a:moveTo>
                  <a:pt x="75298" y="150596"/>
                </a:move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close/>
              </a:path>
            </a:pathLst>
          </a:custGeom>
          <a:ln w="12700">
            <a:solidFill>
              <a:srgbClr val="9C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5867400" y="2667000"/>
            <a:ext cx="1528445" cy="9895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8300"/>
              </a:lnSpc>
            </a:pPr>
            <a:r>
              <a:rPr lang="ru-RU" sz="1000" spc="80" dirty="0">
                <a:latin typeface="Arial" pitchFamily="34" charset="0"/>
                <a:cs typeface="Arial" pitchFamily="34" charset="0"/>
              </a:rPr>
              <a:t>Для развития </a:t>
            </a:r>
            <a:r>
              <a:rPr lang="ru-RU" sz="1000" spc="80" dirty="0" err="1">
                <a:latin typeface="Arial" pitchFamily="34" charset="0"/>
                <a:cs typeface="Arial" pitchFamily="34" charset="0"/>
              </a:rPr>
              <a:t>HiPo</a:t>
            </a:r>
            <a:r>
              <a:rPr lang="ru-RU" sz="1000" spc="80" dirty="0">
                <a:latin typeface="Arial" pitchFamily="34" charset="0"/>
                <a:cs typeface="Arial" pitchFamily="34" charset="0"/>
              </a:rPr>
              <a:t> прежде всего нужны сложные, амбициозные задачи и возможность «быть на виду»</a:t>
            </a:r>
          </a:p>
        </p:txBody>
      </p:sp>
      <p:sp>
        <p:nvSpPr>
          <p:cNvPr id="77" name="object 77"/>
          <p:cNvSpPr txBox="1"/>
          <p:nvPr/>
        </p:nvSpPr>
        <p:spPr>
          <a:xfrm>
            <a:off x="4969663" y="7415355"/>
            <a:ext cx="119380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z="800" spc="-70" dirty="0">
                <a:latin typeface="Tahoma"/>
                <a:cs typeface="Tahoma"/>
              </a:rPr>
              <a:t>1</a:t>
            </a:r>
            <a:r>
              <a:rPr lang="ru-RU" sz="800" spc="-70" dirty="0">
                <a:latin typeface="Tahoma"/>
                <a:cs typeface="Tahoma"/>
              </a:rPr>
              <a:t>8</a:t>
            </a:r>
            <a:endParaRPr sz="800" dirty="0">
              <a:latin typeface="Tahoma"/>
              <a:cs typeface="Tahom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725810" y="1818885"/>
            <a:ext cx="1524000" cy="8178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8300"/>
              </a:lnSpc>
            </a:pPr>
            <a:r>
              <a:rPr lang="ru-RU" sz="1000" spc="95" dirty="0">
                <a:latin typeface="Century Gothic"/>
                <a:cs typeface="Century Gothic"/>
              </a:rPr>
              <a:t>HR приобретают более широкую и глубокую экспертизу в области аналитики</a:t>
            </a:r>
            <a:endParaRPr sz="1000" dirty="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514991" y="1856943"/>
            <a:ext cx="285750" cy="285750"/>
          </a:xfrm>
          <a:prstGeom prst="rect">
            <a:avLst/>
          </a:prstGeom>
          <a:solidFill>
            <a:srgbClr val="DCDDDE"/>
          </a:solidFill>
        </p:spPr>
        <p:txBody>
          <a:bodyPr vert="horz" wrap="square" lIns="0" tIns="666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25"/>
              </a:spcBef>
            </a:pPr>
            <a:r>
              <a:rPr sz="1000" b="1" spc="20" dirty="0">
                <a:solidFill>
                  <a:srgbClr val="4D4D4F"/>
                </a:solidFill>
                <a:latin typeface="Arial Black"/>
                <a:cs typeface="Arial Black"/>
              </a:rPr>
              <a:t>4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858336" y="1818887"/>
            <a:ext cx="1628064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8300"/>
              </a:lnSpc>
            </a:pPr>
            <a:r>
              <a:rPr lang="ru-RU" sz="1000" spc="95" dirty="0">
                <a:latin typeface="Century Gothic"/>
                <a:cs typeface="Century Gothic"/>
              </a:rPr>
              <a:t>Упрощение как решение проблем в области управления эффективностью деятельности</a:t>
            </a:r>
            <a:endParaRPr sz="1000" dirty="0">
              <a:latin typeface="Century Gothic"/>
              <a:cs typeface="Century Gothic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639320" y="1856943"/>
            <a:ext cx="285750" cy="285750"/>
          </a:xfrm>
          <a:prstGeom prst="rect">
            <a:avLst/>
          </a:prstGeom>
          <a:solidFill>
            <a:srgbClr val="DCDDDE"/>
          </a:solidFill>
        </p:spPr>
        <p:txBody>
          <a:bodyPr vert="horz" wrap="square" lIns="0" tIns="666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25"/>
              </a:spcBef>
            </a:pPr>
            <a:r>
              <a:rPr sz="1000" b="1" spc="-55" dirty="0">
                <a:solidFill>
                  <a:srgbClr val="4D4D4F"/>
                </a:solidFill>
                <a:latin typeface="Arial Black"/>
                <a:cs typeface="Arial Black"/>
              </a:rPr>
              <a:t>7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978278" y="1818887"/>
            <a:ext cx="1336922" cy="4985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8300"/>
              </a:lnSpc>
            </a:pPr>
            <a:r>
              <a:rPr lang="ru-RU" sz="1000" spc="15" dirty="0">
                <a:latin typeface="Century Gothic"/>
                <a:cs typeface="Century Gothic"/>
              </a:rPr>
              <a:t>Больше возможностей для развития для </a:t>
            </a:r>
            <a:r>
              <a:rPr lang="ru-RU" sz="1000" spc="15" dirty="0" err="1">
                <a:latin typeface="Century Gothic"/>
                <a:cs typeface="Century Gothic"/>
              </a:rPr>
              <a:t>HiPo</a:t>
            </a:r>
            <a:endParaRPr sz="1000" dirty="0">
              <a:latin typeface="Century Gothic"/>
              <a:cs typeface="Century Gothic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7754784" y="1856943"/>
            <a:ext cx="285750" cy="285750"/>
          </a:xfrm>
          <a:prstGeom prst="rect">
            <a:avLst/>
          </a:prstGeom>
          <a:solidFill>
            <a:srgbClr val="DCDDDE"/>
          </a:solidFill>
        </p:spPr>
        <p:txBody>
          <a:bodyPr vert="horz" wrap="square" lIns="0" tIns="666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25"/>
              </a:spcBef>
            </a:pPr>
            <a:r>
              <a:rPr sz="1000" b="1" spc="-5" dirty="0">
                <a:solidFill>
                  <a:srgbClr val="4D4D4F"/>
                </a:solidFill>
                <a:latin typeface="Arial Black"/>
                <a:cs typeface="Arial Black"/>
              </a:rPr>
              <a:t>9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8093747" y="1818887"/>
            <a:ext cx="1736053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8300"/>
              </a:lnSpc>
            </a:pPr>
            <a:r>
              <a:rPr lang="ru-RU" sz="1000" spc="95" dirty="0">
                <a:latin typeface="Century Gothic"/>
                <a:cs typeface="Century Gothic"/>
              </a:rPr>
              <a:t>HR создают специальные команды для быстрого реагирования на изменения</a:t>
            </a:r>
            <a:endParaRPr sz="1000" dirty="0">
              <a:latin typeface="Century Gothic"/>
              <a:cs typeface="Century Gothic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395183" y="1856943"/>
            <a:ext cx="285750" cy="285750"/>
          </a:xfrm>
          <a:prstGeom prst="rect">
            <a:avLst/>
          </a:prstGeom>
          <a:solidFill>
            <a:srgbClr val="DCDDDE"/>
          </a:solidFill>
        </p:spPr>
        <p:txBody>
          <a:bodyPr vert="horz" wrap="square" lIns="0" tIns="666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25"/>
              </a:spcBef>
            </a:pPr>
            <a:r>
              <a:rPr sz="1000" b="1" spc="-245" dirty="0">
                <a:solidFill>
                  <a:srgbClr val="4D4D4F"/>
                </a:solidFill>
                <a:latin typeface="Arial Black"/>
                <a:cs typeface="Arial Black"/>
              </a:rPr>
              <a:t>1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80" name="object 27"/>
          <p:cNvSpPr txBox="1"/>
          <p:nvPr/>
        </p:nvSpPr>
        <p:spPr>
          <a:xfrm>
            <a:off x="5638800" y="1066800"/>
            <a:ext cx="1854200" cy="586058"/>
          </a:xfrm>
          <a:prstGeom prst="rect">
            <a:avLst/>
          </a:prstGeom>
          <a:solidFill>
            <a:srgbClr val="00AEEF"/>
          </a:solidFill>
        </p:spPr>
        <p:txBody>
          <a:bodyPr vert="horz" wrap="square" lIns="0" tIns="85090" rIns="0" bIns="0" rtlCol="0">
            <a:spAutoFit/>
          </a:bodyPr>
          <a:lstStyle/>
          <a:p>
            <a:pPr marL="340360" marR="332740" algn="ctr">
              <a:lnSpc>
                <a:spcPts val="1300"/>
              </a:lnSpc>
              <a:spcBef>
                <a:spcPts val="670"/>
              </a:spcBef>
            </a:pPr>
            <a:r>
              <a:rPr lang="ru-RU" sz="1200" b="1" spc="120" dirty="0">
                <a:solidFill>
                  <a:srgbClr val="FFFFFF"/>
                </a:solidFill>
                <a:latin typeface="Calibri"/>
                <a:cs typeface="Calibri"/>
              </a:rPr>
              <a:t>Радикальные изменения рабочей силы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81" name="object 6"/>
          <p:cNvSpPr txBox="1">
            <a:spLocks noGrp="1"/>
          </p:cNvSpPr>
          <p:nvPr>
            <p:ph type="dt" sz="half" idx="6"/>
          </p:nvPr>
        </p:nvSpPr>
        <p:spPr>
          <a:xfrm>
            <a:off x="8736221" y="7418437"/>
            <a:ext cx="871854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lang="en-US" spc="100" dirty="0"/>
              <a:t>www.shl.ru</a:t>
            </a:r>
            <a:endParaRPr spc="100" dirty="0">
              <a:hlinkClick r:id="rId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7175500"/>
            <a:ext cx="351790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30" dirty="0">
                <a:solidFill>
                  <a:srgbClr val="FFFFFF"/>
                </a:solidFill>
                <a:latin typeface="Arial Black"/>
                <a:cs typeface="Arial Black"/>
              </a:rPr>
              <a:t>© </a:t>
            </a:r>
            <a:r>
              <a:rPr sz="1100" b="1" spc="-80" dirty="0">
                <a:solidFill>
                  <a:srgbClr val="FFFFFF"/>
                </a:solidFill>
                <a:latin typeface="Arial Black"/>
                <a:cs typeface="Arial Black"/>
              </a:rPr>
              <a:t>201</a:t>
            </a:r>
            <a:r>
              <a:rPr lang="en-US" sz="1100" b="1" spc="-80" dirty="0">
                <a:solidFill>
                  <a:srgbClr val="FFFFFF"/>
                </a:solidFill>
                <a:latin typeface="Arial Black"/>
                <a:cs typeface="Arial Black"/>
              </a:rPr>
              <a:t>6</a:t>
            </a:r>
            <a:r>
              <a:rPr sz="1100" b="1" spc="-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100" b="1" spc="-60" dirty="0">
                <a:solidFill>
                  <a:srgbClr val="FFFFFF"/>
                </a:solidFill>
                <a:latin typeface="Arial Black"/>
                <a:cs typeface="Arial Black"/>
              </a:rPr>
              <a:t>CEB</a:t>
            </a:r>
            <a:r>
              <a:rPr lang="en-US" sz="1100" b="1" spc="-60" dirty="0">
                <a:solidFill>
                  <a:srgbClr val="FFFFFF"/>
                </a:solidFill>
                <a:latin typeface="Arial Black"/>
                <a:cs typeface="Arial Black"/>
              </a:rPr>
              <a:t> SHL Russia&amp;CIS</a:t>
            </a:r>
            <a:r>
              <a:rPr sz="1100" b="1" spc="-60" dirty="0">
                <a:solidFill>
                  <a:srgbClr val="FFFFFF"/>
                </a:solidFill>
                <a:latin typeface="Arial Black"/>
                <a:cs typeface="Arial Black"/>
              </a:rPr>
              <a:t>. </a:t>
            </a:r>
            <a:r>
              <a:rPr sz="1100" b="1" spc="-20" dirty="0">
                <a:solidFill>
                  <a:srgbClr val="FFFFFF"/>
                </a:solidFill>
                <a:latin typeface="Arial Black"/>
                <a:cs typeface="Arial Black"/>
              </a:rPr>
              <a:t>All </a:t>
            </a:r>
            <a:r>
              <a:rPr sz="1100" b="1" spc="-35" dirty="0">
                <a:solidFill>
                  <a:srgbClr val="FFFFFF"/>
                </a:solidFill>
                <a:latin typeface="Arial Black"/>
                <a:cs typeface="Arial Black"/>
              </a:rPr>
              <a:t>rights </a:t>
            </a:r>
            <a:r>
              <a:rPr sz="1100" b="1" spc="-50" dirty="0">
                <a:solidFill>
                  <a:srgbClr val="FFFFFF"/>
                </a:solidFill>
                <a:latin typeface="Arial Black"/>
                <a:cs typeface="Arial Black"/>
              </a:rPr>
              <a:t>reserved.</a:t>
            </a:r>
            <a:r>
              <a:rPr sz="1100" b="1" spc="-2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endParaRPr sz="700" dirty="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57200" y="457200"/>
            <a:ext cx="4457700" cy="4457700"/>
          </a:xfrm>
          <a:custGeom>
            <a:avLst/>
            <a:gdLst/>
            <a:ahLst/>
            <a:cxnLst/>
            <a:rect l="l" t="t" r="r" b="b"/>
            <a:pathLst>
              <a:path w="4457700" h="4457700">
                <a:moveTo>
                  <a:pt x="0" y="4457700"/>
                </a:moveTo>
                <a:lnTo>
                  <a:pt x="4457700" y="4457700"/>
                </a:lnTo>
                <a:lnTo>
                  <a:pt x="4457700" y="0"/>
                </a:lnTo>
                <a:lnTo>
                  <a:pt x="0" y="0"/>
                </a:lnTo>
                <a:lnTo>
                  <a:pt x="0" y="4457700"/>
                </a:lnTo>
                <a:close/>
              </a:path>
            </a:pathLst>
          </a:custGeom>
          <a:solidFill>
            <a:srgbClr val="0A3F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5798" y="1343653"/>
            <a:ext cx="2839720" cy="254000"/>
          </a:xfrm>
          <a:custGeom>
            <a:avLst/>
            <a:gdLst/>
            <a:ahLst/>
            <a:cxnLst/>
            <a:rect l="l" t="t" r="r" b="b"/>
            <a:pathLst>
              <a:path w="2839720" h="254000">
                <a:moveTo>
                  <a:pt x="0" y="254000"/>
                </a:moveTo>
                <a:lnTo>
                  <a:pt x="2839681" y="254000"/>
                </a:lnTo>
                <a:lnTo>
                  <a:pt x="2839681" y="0"/>
                </a:lnTo>
                <a:lnTo>
                  <a:pt x="0" y="0"/>
                </a:lnTo>
                <a:lnTo>
                  <a:pt x="0" y="254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57200" y="457200"/>
            <a:ext cx="4457700" cy="4198585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227965">
              <a:lnSpc>
                <a:spcPct val="100000"/>
              </a:lnSpc>
              <a:spcBef>
                <a:spcPts val="1000"/>
              </a:spcBef>
            </a:pPr>
            <a:r>
              <a:rPr lang="ru-RU" sz="4000" spc="-170" dirty="0">
                <a:solidFill>
                  <a:srgbClr val="FFFFFF"/>
                </a:solidFill>
                <a:latin typeface="Arial Black"/>
                <a:cs typeface="Arial Black"/>
              </a:rPr>
              <a:t>Спасибо!</a:t>
            </a:r>
            <a:endParaRPr sz="4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450" dirty="0">
              <a:latin typeface="Times New Roman"/>
              <a:cs typeface="Times New Roman"/>
            </a:endParaRPr>
          </a:p>
          <a:p>
            <a:pPr marL="227965">
              <a:lnSpc>
                <a:spcPct val="100000"/>
              </a:lnSpc>
              <a:spcBef>
                <a:spcPts val="1170"/>
              </a:spcBef>
            </a:pPr>
            <a:endParaRPr lang="ru-RU" sz="2000" b="1" spc="215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227965">
              <a:lnSpc>
                <a:spcPct val="100000"/>
              </a:lnSpc>
              <a:spcBef>
                <a:spcPts val="1170"/>
              </a:spcBef>
            </a:pPr>
            <a:endParaRPr lang="ru-RU" sz="2000" b="1" spc="215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227965">
              <a:lnSpc>
                <a:spcPct val="100000"/>
              </a:lnSpc>
              <a:spcBef>
                <a:spcPts val="1170"/>
              </a:spcBef>
            </a:pPr>
            <a:r>
              <a:rPr lang="ru-RU" b="1" spc="215" dirty="0">
                <a:solidFill>
                  <a:srgbClr val="FFFFFF"/>
                </a:solidFill>
                <a:latin typeface="Calibri"/>
                <a:cs typeface="Calibri"/>
              </a:rPr>
              <a:t>Максим </a:t>
            </a:r>
            <a:r>
              <a:rPr lang="ru-RU" b="1" spc="215" dirty="0" err="1">
                <a:solidFill>
                  <a:srgbClr val="FFFFFF"/>
                </a:solidFill>
                <a:latin typeface="Calibri"/>
                <a:cs typeface="Calibri"/>
              </a:rPr>
              <a:t>Пескин</a:t>
            </a:r>
            <a:endParaRPr lang="ru-RU" b="1" spc="215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227965">
              <a:lnSpc>
                <a:spcPct val="100000"/>
              </a:lnSpc>
              <a:spcBef>
                <a:spcPts val="1170"/>
              </a:spcBef>
            </a:pPr>
            <a:r>
              <a:rPr lang="ru-RU" b="1" spc="215" dirty="0">
                <a:solidFill>
                  <a:srgbClr val="FFFFFF"/>
                </a:solidFill>
                <a:latin typeface="Calibri"/>
                <a:cs typeface="Calibri"/>
              </a:rPr>
              <a:t>+7 906 087 98 98</a:t>
            </a:r>
          </a:p>
          <a:p>
            <a:pPr marL="227965">
              <a:lnSpc>
                <a:spcPct val="100000"/>
              </a:lnSpc>
              <a:spcBef>
                <a:spcPts val="1170"/>
              </a:spcBef>
            </a:pPr>
            <a:r>
              <a:rPr lang="en-US" b="1" spc="229" dirty="0">
                <a:solidFill>
                  <a:srgbClr val="FFFFFF"/>
                </a:solidFill>
                <a:latin typeface="Calibri"/>
                <a:cs typeface="Calibri"/>
              </a:rPr>
              <a:t>maxim_peskin@shl.ru</a:t>
            </a:r>
            <a:endParaRPr lang="ru-RU" b="1" spc="229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227965">
              <a:lnSpc>
                <a:spcPct val="100000"/>
              </a:lnSpc>
              <a:spcBef>
                <a:spcPts val="1170"/>
              </a:spcBef>
            </a:pPr>
            <a:r>
              <a:rPr lang="en-US" b="1" spc="229" dirty="0">
                <a:solidFill>
                  <a:srgbClr val="FFFFFF"/>
                </a:solidFill>
                <a:latin typeface="Calibri"/>
                <a:cs typeface="Calibri"/>
              </a:rPr>
              <a:t>www.shl.ru</a:t>
            </a:r>
            <a:endParaRPr b="1" dirty="0">
              <a:latin typeface="Calibri"/>
              <a:cs typeface="Calibri"/>
            </a:endParaRPr>
          </a:p>
        </p:txBody>
      </p:sp>
      <p:pic>
        <p:nvPicPr>
          <p:cNvPr id="16" name="Рисунок 15" descr="Ap-Distrib-Badge-CMY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6781800"/>
            <a:ext cx="1762125" cy="704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93086" y="4022048"/>
            <a:ext cx="2164246" cy="2548036"/>
            <a:chOff x="357351" y="3552498"/>
            <a:chExt cx="1967496" cy="2316396"/>
          </a:xfrm>
        </p:grpSpPr>
        <p:pic>
          <p:nvPicPr>
            <p:cNvPr id="129" name="Picture 1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01" t="12353" r="18904" b="14070"/>
            <a:stretch/>
          </p:blipFill>
          <p:spPr>
            <a:xfrm>
              <a:off x="357351" y="3552498"/>
              <a:ext cx="1967496" cy="2316396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34" name="Rectangle 33"/>
            <p:cNvSpPr/>
            <p:nvPr/>
          </p:nvSpPr>
          <p:spPr>
            <a:xfrm>
              <a:off x="357351" y="3556000"/>
              <a:ext cx="1959892" cy="2298262"/>
            </a:xfrm>
            <a:prstGeom prst="rect">
              <a:avLst/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accent1">
                    <a:lumMod val="50000"/>
                    <a:alpha val="32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46756" y="4945067"/>
              <a:ext cx="1678496" cy="484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800" b="1">
                  <a:solidFill>
                    <a:schemeClr val="bg1"/>
                  </a:solidFill>
                  <a:latin typeface="+mj-lt"/>
                </a:defRPr>
              </a:lvl1pPr>
            </a:lstStyle>
            <a:p>
              <a:r>
                <a:rPr lang="en-US" sz="2860" dirty="0"/>
                <a:t>300K+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49393" y="5301004"/>
              <a:ext cx="1875454" cy="514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40" b="1" dirty="0">
                  <a:solidFill>
                    <a:schemeClr val="bg1"/>
                  </a:solidFill>
                </a:rPr>
                <a:t>профессионалов бизнеса</a:t>
              </a:r>
              <a:endParaRPr lang="en-US" sz="154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665917" y="1392162"/>
            <a:ext cx="3321309" cy="2548323"/>
            <a:chOff x="2423561" y="1161692"/>
            <a:chExt cx="3019372" cy="2316657"/>
          </a:xfrm>
        </p:grpSpPr>
        <p:grpSp>
          <p:nvGrpSpPr>
            <p:cNvPr id="5" name="Group 4"/>
            <p:cNvGrpSpPr/>
            <p:nvPr/>
          </p:nvGrpSpPr>
          <p:grpSpPr>
            <a:xfrm>
              <a:off x="2423561" y="1161692"/>
              <a:ext cx="1975911" cy="2316657"/>
              <a:chOff x="2423561" y="1161692"/>
              <a:chExt cx="1975911" cy="2316657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2424424" y="1162285"/>
                <a:ext cx="1975048" cy="2293612"/>
              </a:xfrm>
              <a:prstGeom prst="rect">
                <a:avLst/>
              </a:prstGeom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accent1">
                      <a:lumMod val="50000"/>
                      <a:alpha val="2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80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2423561" y="2575150"/>
                <a:ext cx="1975910" cy="90319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80"/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540" t="19819" r="20626" b="11365"/>
              <a:stretch/>
            </p:blipFill>
            <p:spPr>
              <a:xfrm>
                <a:off x="2425891" y="1161692"/>
                <a:ext cx="1973581" cy="2308340"/>
              </a:xfrm>
              <a:prstGeom prst="rect">
                <a:avLst/>
              </a:prstGeom>
              <a:ln>
                <a:noFill/>
              </a:ln>
              <a:effectLst/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2438400" y="2575150"/>
                <a:ext cx="1398044" cy="484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60" b="1" dirty="0">
                    <a:solidFill>
                      <a:schemeClr val="bg1"/>
                    </a:solidFill>
                    <a:latin typeface="+mj-lt"/>
                  </a:rPr>
                  <a:t>30+</a:t>
                </a:r>
              </a:p>
            </p:txBody>
          </p:sp>
        </p:grpSp>
        <p:sp>
          <p:nvSpPr>
            <p:cNvPr id="36" name="Rectangle 35"/>
            <p:cNvSpPr/>
            <p:nvPr/>
          </p:nvSpPr>
          <p:spPr>
            <a:xfrm>
              <a:off x="2441970" y="2955129"/>
              <a:ext cx="3000963" cy="299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40" b="1" dirty="0">
                  <a:solidFill>
                    <a:schemeClr val="bg1"/>
                  </a:solidFill>
                </a:rPr>
                <a:t>лет опыта</a:t>
              </a:r>
              <a:endParaRPr lang="en-US" sz="154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41943" y="1392813"/>
            <a:ext cx="2197109" cy="2545159"/>
            <a:chOff x="4492675" y="1162284"/>
            <a:chExt cx="1997372" cy="2313781"/>
          </a:xfrm>
        </p:grpSpPr>
        <p:pic>
          <p:nvPicPr>
            <p:cNvPr id="128" name="Picture 12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5" t="16971" r="24600" b="14201"/>
            <a:stretch/>
          </p:blipFill>
          <p:spPr>
            <a:xfrm>
              <a:off x="4493538" y="1162284"/>
              <a:ext cx="1974498" cy="2313781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29" name="Rectangle 28"/>
            <p:cNvSpPr/>
            <p:nvPr/>
          </p:nvSpPr>
          <p:spPr>
            <a:xfrm>
              <a:off x="4492675" y="1162284"/>
              <a:ext cx="1967188" cy="2307748"/>
            </a:xfrm>
            <a:prstGeom prst="rect">
              <a:avLst/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accent1">
                    <a:lumMod val="50000"/>
                    <a:alpha val="25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521450" y="2575150"/>
              <a:ext cx="1371600" cy="484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60" b="1" dirty="0">
                  <a:solidFill>
                    <a:schemeClr val="bg1"/>
                  </a:solidFill>
                  <a:latin typeface="+mj-lt"/>
                </a:rPr>
                <a:t>110+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528453" y="2932677"/>
              <a:ext cx="1961594" cy="514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40" b="1" dirty="0">
                  <a:solidFill>
                    <a:schemeClr val="bg1"/>
                  </a:solidFill>
                </a:rPr>
                <a:t>стран, в которых мы представлены</a:t>
              </a:r>
              <a:endParaRPr lang="en-US" sz="154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190553" y="1390944"/>
            <a:ext cx="2166406" cy="2544688"/>
            <a:chOff x="6536866" y="1160585"/>
            <a:chExt cx="1969460" cy="2313353"/>
          </a:xfrm>
        </p:grpSpPr>
        <p:pic>
          <p:nvPicPr>
            <p:cNvPr id="127" name="Picture 1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97" t="14034" r="21424" b="17857"/>
            <a:stretch/>
          </p:blipFill>
          <p:spPr>
            <a:xfrm>
              <a:off x="6543869" y="1160585"/>
              <a:ext cx="1962457" cy="2313353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30" name="Rectangle 29"/>
            <p:cNvSpPr/>
            <p:nvPr/>
          </p:nvSpPr>
          <p:spPr>
            <a:xfrm>
              <a:off x="6543006" y="1162284"/>
              <a:ext cx="1963320" cy="2307748"/>
            </a:xfrm>
            <a:prstGeom prst="rect">
              <a:avLst/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accent1">
                    <a:lumMod val="50000"/>
                    <a:alpha val="25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536866" y="2575150"/>
              <a:ext cx="1371600" cy="484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200" b="1">
                  <a:solidFill>
                    <a:schemeClr val="bg1"/>
                  </a:solidFill>
                  <a:latin typeface="+mj-lt"/>
                </a:defRPr>
              </a:lvl1pPr>
            </a:lstStyle>
            <a:p>
              <a:r>
                <a:rPr lang="en-US" sz="2860" dirty="0"/>
                <a:t>10K+</a:t>
              </a: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543869" y="2932677"/>
              <a:ext cx="1961594" cy="299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40" b="1" dirty="0">
                  <a:solidFill>
                    <a:schemeClr val="bg1"/>
                  </a:solidFill>
                </a:rPr>
                <a:t>организаций-участниц</a:t>
              </a:r>
              <a:endParaRPr lang="en-US" sz="154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66867" y="4022046"/>
            <a:ext cx="2172552" cy="2557141"/>
            <a:chOff x="2424424" y="3552496"/>
            <a:chExt cx="1975047" cy="2324674"/>
          </a:xfrm>
        </p:grpSpPr>
        <p:pic>
          <p:nvPicPr>
            <p:cNvPr id="130" name="Picture 12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99" t="19539" r="19506" b="10772"/>
            <a:stretch/>
          </p:blipFill>
          <p:spPr>
            <a:xfrm flipH="1">
              <a:off x="2426445" y="3552496"/>
              <a:ext cx="1973026" cy="2322787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33" name="Rectangle 32"/>
            <p:cNvSpPr/>
            <p:nvPr/>
          </p:nvSpPr>
          <p:spPr>
            <a:xfrm>
              <a:off x="2424424" y="3556000"/>
              <a:ext cx="1962700" cy="2321170"/>
            </a:xfrm>
            <a:prstGeom prst="rect">
              <a:avLst/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accent1">
                    <a:lumMod val="50000"/>
                    <a:alpha val="32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2500687" y="4945067"/>
              <a:ext cx="1678496" cy="484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600" b="1">
                  <a:solidFill>
                    <a:schemeClr val="bg1"/>
                  </a:solidFill>
                  <a:latin typeface="+mj-lt"/>
                </a:defRPr>
              </a:lvl1pPr>
            </a:lstStyle>
            <a:p>
              <a:r>
                <a:rPr lang="en-US" sz="2860" dirty="0"/>
                <a:t>90%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2503324" y="5301004"/>
              <a:ext cx="1716378" cy="514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40" b="1" dirty="0">
                  <a:solidFill>
                    <a:schemeClr val="bg1"/>
                  </a:solidFill>
                </a:rPr>
                <a:t>компаний списка</a:t>
              </a:r>
              <a:br>
                <a:rPr lang="en-US" sz="1540" b="1" dirty="0">
                  <a:solidFill>
                    <a:schemeClr val="bg1"/>
                  </a:solidFill>
                </a:rPr>
              </a:br>
              <a:r>
                <a:rPr lang="en-US" sz="1540" b="1" dirty="0">
                  <a:solidFill>
                    <a:schemeClr val="bg1"/>
                  </a:solidFill>
                </a:rPr>
                <a:t>Fortune 500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943736" y="4021601"/>
            <a:ext cx="2195316" cy="2557586"/>
            <a:chOff x="4494305" y="3552092"/>
            <a:chExt cx="1995742" cy="2325078"/>
          </a:xfrm>
        </p:grpSpPr>
        <p:pic>
          <p:nvPicPr>
            <p:cNvPr id="133" name="Picture 13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61" t="2369" r="25598" b="3662"/>
            <a:stretch/>
          </p:blipFill>
          <p:spPr>
            <a:xfrm>
              <a:off x="4494305" y="3552092"/>
              <a:ext cx="1961203" cy="2325078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4494305" y="3552093"/>
              <a:ext cx="1952141" cy="2325077"/>
            </a:xfrm>
            <a:prstGeom prst="rect">
              <a:avLst/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accent1">
                    <a:lumMod val="50000"/>
                    <a:alpha val="32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4577537" y="4945067"/>
              <a:ext cx="1678496" cy="514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600" b="1">
                  <a:solidFill>
                    <a:schemeClr val="bg1"/>
                  </a:solidFill>
                  <a:latin typeface="+mj-lt"/>
                </a:defRPr>
              </a:lvl1pPr>
            </a:lstStyle>
            <a:p>
              <a:r>
                <a:rPr lang="en-US" sz="3080" dirty="0"/>
                <a:t>85%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4580174" y="5301004"/>
              <a:ext cx="1909873" cy="514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40" b="1" dirty="0">
                  <a:solidFill>
                    <a:schemeClr val="bg1"/>
                  </a:solidFill>
                </a:rPr>
                <a:t>индекса</a:t>
              </a:r>
              <a:endParaRPr lang="en-US" sz="1540" b="1" dirty="0">
                <a:solidFill>
                  <a:schemeClr val="bg1"/>
                </a:solidFill>
              </a:endParaRPr>
            </a:p>
            <a:p>
              <a:r>
                <a:rPr lang="en-US" sz="1540" b="1" dirty="0">
                  <a:solidFill>
                    <a:schemeClr val="bg1"/>
                  </a:solidFill>
                </a:rPr>
                <a:t>FTSE 100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197307" y="4021602"/>
            <a:ext cx="2461715" cy="2542848"/>
            <a:chOff x="6543006" y="3552092"/>
            <a:chExt cx="2237923" cy="2311680"/>
          </a:xfrm>
        </p:grpSpPr>
        <p:pic>
          <p:nvPicPr>
            <p:cNvPr id="136" name="Picture 135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67" t="18080" r="20728" b="12266"/>
            <a:stretch/>
          </p:blipFill>
          <p:spPr>
            <a:xfrm>
              <a:off x="6546457" y="3556000"/>
              <a:ext cx="1958272" cy="2307772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31" name="Rectangle 30"/>
            <p:cNvSpPr/>
            <p:nvPr/>
          </p:nvSpPr>
          <p:spPr>
            <a:xfrm>
              <a:off x="6543006" y="3552092"/>
              <a:ext cx="1963320" cy="2307657"/>
            </a:xfrm>
            <a:prstGeom prst="rect">
              <a:avLst/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accent1">
                    <a:lumMod val="50000"/>
                    <a:alpha val="25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6550923" y="4945067"/>
              <a:ext cx="2230006" cy="514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600" b="1">
                  <a:solidFill>
                    <a:schemeClr val="bg1"/>
                  </a:solidFill>
                  <a:latin typeface="+mj-lt"/>
                </a:defRPr>
              </a:lvl1pPr>
            </a:lstStyle>
            <a:p>
              <a:r>
                <a:rPr lang="ru-RU" sz="1980" dirty="0"/>
                <a:t>Почти </a:t>
              </a:r>
              <a:r>
                <a:rPr lang="en-US" sz="3080" dirty="0"/>
                <a:t>75%</a:t>
              </a: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6553560" y="5301004"/>
              <a:ext cx="1958171" cy="514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40" b="1" dirty="0">
                  <a:solidFill>
                    <a:schemeClr val="bg1"/>
                  </a:solidFill>
                </a:rPr>
                <a:t>индекса </a:t>
              </a:r>
              <a:r>
                <a:rPr lang="en-US" sz="1540" b="1" dirty="0">
                  <a:solidFill>
                    <a:schemeClr val="bg1"/>
                  </a:solidFill>
                </a:rPr>
                <a:t>Dow Jones</a:t>
              </a:r>
            </a:p>
            <a:p>
              <a:r>
                <a:rPr lang="en-US" sz="1540" b="1" dirty="0">
                  <a:solidFill>
                    <a:schemeClr val="bg1"/>
                  </a:solidFill>
                </a:rPr>
                <a:t>Asian Titans 50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90619" y="1392812"/>
            <a:ext cx="2173724" cy="2538524"/>
            <a:chOff x="-2997692" y="1162283"/>
            <a:chExt cx="1976113" cy="2307749"/>
          </a:xfrm>
        </p:grpSpPr>
        <p:sp>
          <p:nvSpPr>
            <p:cNvPr id="56" name="Rectangle 55"/>
            <p:cNvSpPr/>
            <p:nvPr/>
          </p:nvSpPr>
          <p:spPr bwMode="gray">
            <a:xfrm>
              <a:off x="-2997692" y="1162283"/>
              <a:ext cx="1976113" cy="2307749"/>
            </a:xfrm>
            <a:prstGeom prst="rect">
              <a:avLst/>
            </a:prstGeom>
            <a:solidFill>
              <a:schemeClr val="tx2"/>
            </a:solidFill>
            <a:ln w="127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00584" tIns="50292" rIns="100584" bIns="50292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980" dirty="0">
                <a:latin typeface="Arial" charset="0"/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-2915809" y="1526659"/>
              <a:ext cx="1717988" cy="1111129"/>
              <a:chOff x="449691" y="551409"/>
              <a:chExt cx="1717988" cy="1111129"/>
            </a:xfrm>
          </p:grpSpPr>
          <p:sp>
            <p:nvSpPr>
              <p:cNvPr id="67" name="Rectangle 66"/>
              <p:cNvSpPr/>
              <p:nvPr/>
            </p:nvSpPr>
            <p:spPr bwMode="white">
              <a:xfrm>
                <a:off x="544048" y="1537261"/>
                <a:ext cx="1623631" cy="12527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80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449691" y="551409"/>
                <a:ext cx="1688261" cy="8897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3200" b="1" dirty="0">
                    <a:solidFill>
                      <a:schemeClr val="bg1"/>
                    </a:solidFill>
                    <a:latin typeface="+mj-lt"/>
                  </a:rPr>
                  <a:t>SHL – </a:t>
                </a:r>
                <a:r>
                  <a:rPr lang="ru-RU" sz="3200" b="1" dirty="0">
                    <a:solidFill>
                      <a:schemeClr val="bg1"/>
                    </a:solidFill>
                    <a:latin typeface="+mj-lt"/>
                  </a:rPr>
                  <a:t>часть </a:t>
                </a:r>
                <a:r>
                  <a:rPr lang="en-US" sz="3200" b="1" dirty="0">
                    <a:solidFill>
                      <a:schemeClr val="bg1"/>
                    </a:solidFill>
                    <a:latin typeface="+mj-lt"/>
                  </a:rPr>
                  <a:t>CEB</a:t>
                </a:r>
                <a:endParaRPr lang="ru-RU" sz="32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500" y="397216"/>
            <a:ext cx="9169400" cy="338554"/>
          </a:xfrm>
        </p:spPr>
        <p:txBody>
          <a:bodyPr/>
          <a:lstStyle/>
          <a:p>
            <a:r>
              <a:rPr lang="ru-RU" dirty="0"/>
              <a:t>Мы помогаем управлять людьми и оценивать таланты</a:t>
            </a:r>
          </a:p>
        </p:txBody>
      </p:sp>
      <p:sp>
        <p:nvSpPr>
          <p:cNvPr id="46" name="object 6"/>
          <p:cNvSpPr txBox="1">
            <a:spLocks noGrp="1"/>
          </p:cNvSpPr>
          <p:nvPr>
            <p:ph type="dt" sz="half" idx="6"/>
          </p:nvPr>
        </p:nvSpPr>
        <p:spPr>
          <a:xfrm>
            <a:off x="8736221" y="7418437"/>
            <a:ext cx="871854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lang="en-US" spc="100" dirty="0"/>
              <a:t>www.shl.ru</a:t>
            </a:r>
            <a:endParaRPr spc="100" dirty="0">
              <a:hlinkClick r:id="rId10"/>
            </a:endParaRPr>
          </a:p>
        </p:txBody>
      </p:sp>
    </p:spTree>
    <p:extLst>
      <p:ext uri="{BB962C8B-B14F-4D97-AF65-F5344CB8AC3E}">
        <p14:creationId xmlns:p14="http://schemas.microsoft.com/office/powerpoint/2010/main" val="166863315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4676 L -2.22222E-6 2.96296E-6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3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2.22222E-6 -0.04676 L -2.22222E-6 2.96296E-6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3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2.22222E-6 -0.04676 L -2.22222E-6 2.96296E-6 " pathEditMode="relative" rAng="0" ptsTypes="AA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3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22222E-6 -0.04676 L -2.22222E-6 2.96296E-6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3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2.22222E-6 0.04791 L 2.22222E-6 4.44444E-6 " pathEditMode="relative" rAng="0" ptsTypes="AA">
                                      <p:cBhvr>
                                        <p:cTn id="2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0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2.22222E-6 0.04791 L 2.22222E-6 4.44444E-6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0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2.22222E-6 0.04791 L 2.22222E-6 4.44444E-6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0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22222E-6 0.04791 L 2.22222E-6 4.44444E-6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910">
              <a:lnSpc>
                <a:spcPts val="910"/>
              </a:lnSpc>
            </a:pPr>
            <a:fld id="{81D60167-4931-47E6-BA6A-407CBD079E47}" type="slidenum">
              <a:rPr spc="90" dirty="0"/>
              <a:pPr marL="41910">
                <a:lnSpc>
                  <a:spcPts val="910"/>
                </a:lnSpc>
              </a:pPr>
              <a:t>4</a:t>
            </a:fld>
            <a:endParaRPr spc="90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xfrm>
            <a:off x="8736221" y="7418437"/>
            <a:ext cx="871854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lang="en-US" spc="100" dirty="0"/>
              <a:t>www.shl.ru</a:t>
            </a:r>
            <a:endParaRPr spc="100" dirty="0">
              <a:hlinkClick r:id="rId2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97216"/>
            <a:ext cx="916940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dirty="0"/>
              <a:t>HR</a:t>
            </a:r>
            <a:r>
              <a:rPr lang="ru-RU" dirty="0"/>
              <a:t>-директорам предлагают множество прогнозов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8200" y="5043422"/>
            <a:ext cx="8534400" cy="1505540"/>
          </a:xfrm>
          <a:prstGeom prst="rect">
            <a:avLst/>
          </a:prstGeom>
          <a:solidFill>
            <a:srgbClr val="00AEEF"/>
          </a:solidFill>
        </p:spPr>
        <p:txBody>
          <a:bodyPr vert="horz" wrap="square" lIns="0" tIns="83820" rIns="0" bIns="0" rtlCol="0">
            <a:spAutoFit/>
          </a:bodyPr>
          <a:lstStyle/>
          <a:p>
            <a:pPr marL="400050" indent="-304800">
              <a:spcBef>
                <a:spcPts val="1060"/>
              </a:spcBef>
              <a:tabLst>
                <a:tab pos="400050" algn="l"/>
              </a:tabLst>
            </a:pPr>
            <a:r>
              <a:rPr lang="ru-RU" b="1" spc="25" dirty="0">
                <a:solidFill>
                  <a:srgbClr val="FFFFFF"/>
                </a:solidFill>
                <a:latin typeface="Century Gothic"/>
                <a:cs typeface="Century Gothic"/>
              </a:rPr>
              <a:t>Тем не менее, у </a:t>
            </a:r>
            <a:r>
              <a:rPr lang="en-US" b="1" spc="25" dirty="0">
                <a:solidFill>
                  <a:srgbClr val="FFFFFF"/>
                </a:solidFill>
                <a:latin typeface="Century Gothic"/>
                <a:cs typeface="Century Gothic"/>
              </a:rPr>
              <a:t>HR</a:t>
            </a:r>
            <a:r>
              <a:rPr lang="ru-RU" b="1" spc="25" dirty="0">
                <a:solidFill>
                  <a:srgbClr val="FFFFFF"/>
                </a:solidFill>
                <a:latin typeface="Century Gothic"/>
                <a:cs typeface="Century Gothic"/>
              </a:rPr>
              <a:t>-директоров остаются два основных вопроса:</a:t>
            </a:r>
          </a:p>
          <a:p>
            <a:pPr marL="438150" indent="-260350">
              <a:spcBef>
                <a:spcPts val="1060"/>
              </a:spcBef>
              <a:spcAft>
                <a:spcPts val="600"/>
              </a:spcAft>
              <a:buFont typeface="+mj-lt"/>
              <a:buAutoNum type="arabicPeriod"/>
              <a:tabLst>
                <a:tab pos="400050" algn="l"/>
              </a:tabLst>
            </a:pPr>
            <a:r>
              <a:rPr lang="ru-RU" sz="1600" spc="35" dirty="0">
                <a:solidFill>
                  <a:srgbClr val="FFFFFF"/>
                </a:solidFill>
                <a:latin typeface="Century Gothic"/>
                <a:cs typeface="Century Gothic"/>
              </a:rPr>
              <a:t>Что </a:t>
            </a:r>
            <a:r>
              <a:rPr lang="en-US" sz="1600" spc="35" dirty="0">
                <a:solidFill>
                  <a:srgbClr val="FFFFFF"/>
                </a:solidFill>
                <a:latin typeface="Century Gothic"/>
                <a:cs typeface="Century Gothic"/>
              </a:rPr>
              <a:t>HR </a:t>
            </a:r>
            <a:r>
              <a:rPr lang="ru-RU" sz="1600" spc="35" dirty="0">
                <a:solidFill>
                  <a:srgbClr val="FFFFFF"/>
                </a:solidFill>
                <a:latin typeface="Century Gothic"/>
                <a:cs typeface="Century Gothic"/>
              </a:rPr>
              <a:t>из других компаний намереваются делать в ближайшем будущем?</a:t>
            </a:r>
          </a:p>
          <a:p>
            <a:pPr marL="438150" indent="-260350">
              <a:spcBef>
                <a:spcPts val="1060"/>
              </a:spcBef>
              <a:spcAft>
                <a:spcPts val="600"/>
              </a:spcAft>
              <a:buFont typeface="+mj-lt"/>
              <a:buAutoNum type="arabicPeriod"/>
              <a:tabLst>
                <a:tab pos="400050" algn="l"/>
              </a:tabLst>
            </a:pPr>
            <a:r>
              <a:rPr lang="ru-RU" sz="1600" spc="35" dirty="0">
                <a:solidFill>
                  <a:srgbClr val="FFFFFF"/>
                </a:solidFill>
                <a:latin typeface="Century Gothic"/>
                <a:cs typeface="Century Gothic"/>
              </a:rPr>
              <a:t>Стоит ли следовать тем же трендам, что и они?</a:t>
            </a:r>
          </a:p>
          <a:p>
            <a:pPr marL="438150" indent="-260350">
              <a:tabLst>
                <a:tab pos="400050" algn="l"/>
              </a:tabLst>
            </a:pPr>
            <a:endParaRPr lang="ru-RU" sz="1400" spc="35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304800" y="1590494"/>
            <a:ext cx="9601200" cy="28947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>
              <a:lnSpc>
                <a:spcPct val="100000"/>
              </a:lnSpc>
              <a:tabLst>
                <a:tab pos="4914900" algn="l"/>
              </a:tabLst>
            </a:pPr>
            <a:r>
              <a:rPr lang="ru-RU" dirty="0"/>
              <a:t>Ключевые приоритеты в сфере управления персоналом</a:t>
            </a:r>
            <a:r>
              <a:rPr spc="170" dirty="0"/>
              <a:t>	</a:t>
            </a:r>
            <a:r>
              <a:rPr lang="ru-RU" spc="170" dirty="0"/>
              <a:t>	</a:t>
            </a:r>
            <a:r>
              <a:rPr lang="ru-RU" dirty="0">
                <a:solidFill>
                  <a:srgbClr val="00B0F0"/>
                </a:solidFill>
              </a:rPr>
              <a:t>10 технологических трендов в </a:t>
            </a:r>
            <a:r>
              <a:rPr lang="en-US" dirty="0">
                <a:solidFill>
                  <a:srgbClr val="00B0F0"/>
                </a:solidFill>
              </a:rPr>
              <a:t>HR</a:t>
            </a:r>
            <a:endParaRPr lang="ru-RU" dirty="0">
              <a:solidFill>
                <a:srgbClr val="00B0F0"/>
              </a:solidFill>
            </a:endParaRPr>
          </a:p>
          <a:p>
            <a:pPr marL="13335" marR="1073785" indent="1271270" algn="ctr">
              <a:lnSpc>
                <a:spcPct val="208000"/>
              </a:lnSpc>
            </a:pPr>
            <a:r>
              <a:rPr lang="ru-RU" dirty="0">
                <a:solidFill>
                  <a:srgbClr val="00B0F0"/>
                </a:solidFill>
              </a:rPr>
              <a:t>	Топ-10 проблем человеческого капитала</a:t>
            </a:r>
          </a:p>
          <a:p>
            <a:pPr marL="13335" marR="1073785" indent="1271270">
              <a:lnSpc>
                <a:spcPct val="208000"/>
              </a:lnSpc>
            </a:pPr>
            <a:r>
              <a:rPr lang="ru-RU" dirty="0"/>
              <a:t>Пять главных задач </a:t>
            </a:r>
            <a:r>
              <a:rPr lang="en-US" dirty="0"/>
              <a:t>HR </a:t>
            </a:r>
            <a:r>
              <a:rPr lang="ru-RU" dirty="0"/>
              <a:t>на ближайшие годы</a:t>
            </a:r>
            <a:endParaRPr spc="260" dirty="0">
              <a:latin typeface="Calibri"/>
              <a:cs typeface="Calibri"/>
            </a:endParaRPr>
          </a:p>
          <a:p>
            <a:pPr marL="13335" marR="1073785" indent="1271270" algn="ctr">
              <a:lnSpc>
                <a:spcPct val="208000"/>
              </a:lnSpc>
            </a:pPr>
            <a:r>
              <a:rPr lang="ru-RU" dirty="0">
                <a:solidFill>
                  <a:srgbClr val="00B0F0"/>
                </a:solidFill>
              </a:rPr>
              <a:t>Три тренда в области </a:t>
            </a:r>
            <a:r>
              <a:rPr lang="en-US" dirty="0">
                <a:solidFill>
                  <a:srgbClr val="00B0F0"/>
                </a:solidFill>
              </a:rPr>
              <a:t>HR</a:t>
            </a:r>
            <a:r>
              <a:rPr lang="ru-RU" dirty="0">
                <a:solidFill>
                  <a:srgbClr val="00B0F0"/>
                </a:solidFill>
              </a:rPr>
              <a:t>, которые станут лучшими практиками</a:t>
            </a:r>
          </a:p>
          <a:p>
            <a:pPr marL="1365250" marR="896619" indent="2046288">
              <a:lnSpc>
                <a:spcPct val="208000"/>
              </a:lnSpc>
            </a:pPr>
            <a:r>
              <a:rPr lang="ru-RU" dirty="0"/>
              <a:t>		Новые тренды в управлении персоналом</a:t>
            </a:r>
            <a:endParaRPr spc="185" dirty="0"/>
          </a:p>
          <a:p>
            <a:pPr marL="12700" marR="1073785" indent="-12700" algn="ctr">
              <a:lnSpc>
                <a:spcPct val="208000"/>
              </a:lnSpc>
            </a:pPr>
            <a:r>
              <a:rPr lang="ru-RU" dirty="0">
                <a:solidFill>
                  <a:srgbClr val="00B0F0"/>
                </a:solidFill>
              </a:rPr>
              <a:t>10 свежих идей по управлению человеческими ресурсами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5"/>
          <p:cNvSpPr txBox="1"/>
          <p:nvPr/>
        </p:nvSpPr>
        <p:spPr>
          <a:xfrm>
            <a:off x="457200" y="457200"/>
            <a:ext cx="4457700" cy="1487587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227965" marR="315595">
              <a:lnSpc>
                <a:spcPct val="100000"/>
              </a:lnSpc>
              <a:spcBef>
                <a:spcPts val="1000"/>
              </a:spcBef>
            </a:pPr>
            <a:endParaRPr lang="en-US" sz="4000" b="1" spc="-65" dirty="0">
              <a:solidFill>
                <a:srgbClr val="FFFFFF"/>
              </a:solidFill>
              <a:latin typeface="Arial Black"/>
              <a:cs typeface="Arial Black"/>
            </a:endParaRPr>
          </a:p>
          <a:p>
            <a:pPr marR="315595">
              <a:lnSpc>
                <a:spcPct val="100000"/>
              </a:lnSpc>
              <a:spcBef>
                <a:spcPts val="1000"/>
              </a:spcBef>
            </a:pPr>
            <a:r>
              <a:rPr lang="ru-RU" sz="4000" b="1" spc="-65" dirty="0">
                <a:solidFill>
                  <a:srgbClr val="FFFFFF"/>
                </a:solidFill>
                <a:latin typeface="Arial Black"/>
                <a:cs typeface="Arial Black"/>
              </a:rPr>
              <a:t>Что ждет </a:t>
            </a:r>
            <a:r>
              <a:rPr lang="en-US" sz="4000" b="1" spc="-65" dirty="0">
                <a:solidFill>
                  <a:srgbClr val="FFFFFF"/>
                </a:solidFill>
                <a:latin typeface="Arial Black"/>
                <a:cs typeface="Arial Black"/>
              </a:rPr>
              <a:t>HR</a:t>
            </a:r>
            <a:r>
              <a:rPr sz="4000" b="1" spc="-254" dirty="0">
                <a:solidFill>
                  <a:srgbClr val="FFFFFF"/>
                </a:solidFill>
                <a:latin typeface="Arial Black"/>
                <a:cs typeface="Arial Black"/>
              </a:rPr>
              <a:t>?</a:t>
            </a:r>
            <a:endParaRPr lang="en-US" sz="4000" b="1" spc="-254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10" name="object 14"/>
          <p:cNvSpPr/>
          <p:nvPr/>
        </p:nvSpPr>
        <p:spPr>
          <a:xfrm>
            <a:off x="457200" y="1953253"/>
            <a:ext cx="4134483" cy="254000"/>
          </a:xfrm>
          <a:custGeom>
            <a:avLst/>
            <a:gdLst/>
            <a:ahLst/>
            <a:cxnLst/>
            <a:rect l="l" t="t" r="r" b="b"/>
            <a:pathLst>
              <a:path w="3905885" h="254000">
                <a:moveTo>
                  <a:pt x="0" y="254000"/>
                </a:moveTo>
                <a:lnTo>
                  <a:pt x="3905440" y="254000"/>
                </a:lnTo>
                <a:lnTo>
                  <a:pt x="3905440" y="0"/>
                </a:lnTo>
                <a:lnTo>
                  <a:pt x="0" y="0"/>
                </a:lnTo>
                <a:lnTo>
                  <a:pt x="0" y="254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5"/>
          <p:cNvSpPr txBox="1"/>
          <p:nvPr/>
        </p:nvSpPr>
        <p:spPr>
          <a:xfrm>
            <a:off x="471055" y="2216551"/>
            <a:ext cx="4457700" cy="990015"/>
          </a:xfrm>
          <a:prstGeom prst="rect">
            <a:avLst/>
          </a:prstGeom>
        </p:spPr>
        <p:txBody>
          <a:bodyPr vert="horz" wrap="square" lIns="0" tIns="127000" rIns="0" bIns="0" rtlCol="0" anchor="ctr">
            <a:spAutoFit/>
          </a:bodyPr>
          <a:lstStyle/>
          <a:p>
            <a:pPr marR="315595">
              <a:lnSpc>
                <a:spcPct val="100000"/>
              </a:lnSpc>
              <a:spcBef>
                <a:spcPts val="1000"/>
              </a:spcBef>
            </a:pPr>
            <a:r>
              <a:rPr lang="ru-RU" sz="2800" spc="-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трендов, о которых говорят </a:t>
            </a:r>
            <a:r>
              <a:rPr lang="en-US" sz="2800" spc="-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HR-</a:t>
            </a:r>
            <a:r>
              <a:rPr lang="ru-RU" sz="2800" spc="-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директора</a:t>
            </a:r>
            <a:endParaRPr lang="en-US" sz="2800" spc="-254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864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910">
              <a:lnSpc>
                <a:spcPts val="910"/>
              </a:lnSpc>
            </a:pPr>
            <a:fld id="{81D60167-4931-47E6-BA6A-407CBD079E47}" type="slidenum">
              <a:rPr spc="90" dirty="0"/>
              <a:pPr marL="41910">
                <a:lnSpc>
                  <a:spcPts val="910"/>
                </a:lnSpc>
              </a:pPr>
              <a:t>6</a:t>
            </a:fld>
            <a:endParaRPr spc="9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96000"/>
            <a:ext cx="916940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dirty="0"/>
              <a:t>Четыре главных приоритета для HR-директоров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48600" y="6477000"/>
            <a:ext cx="182880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800" dirty="0">
                <a:latin typeface="Tahoma"/>
                <a:cs typeface="Tahoma"/>
              </a:rPr>
              <a:t>Источник: результаты аналитики </a:t>
            </a:r>
            <a:r>
              <a:rPr lang="en-US" sz="800" dirty="0">
                <a:latin typeface="Tahoma"/>
                <a:cs typeface="Tahoma"/>
              </a:rPr>
              <a:t>CEB</a:t>
            </a:r>
            <a:endParaRPr sz="800" dirty="0">
              <a:latin typeface="Tahoma"/>
              <a:cs typeface="Tahom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236414"/>
              </p:ext>
            </p:extLst>
          </p:nvPr>
        </p:nvGraphicFramePr>
        <p:xfrm>
          <a:off x="1905000" y="1066800"/>
          <a:ext cx="6858000" cy="518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8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8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541020" marR="515620" algn="ctr">
                        <a:lnSpc>
                          <a:spcPct val="104200"/>
                        </a:lnSpc>
                      </a:pPr>
                      <a:r>
                        <a:rPr lang="ru-RU" sz="1400" b="1" spc="-4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Аналитика превыше всего</a:t>
                      </a:r>
                    </a:p>
                    <a:p>
                      <a:pPr marL="263525" marR="324485" indent="0" algn="ctr">
                        <a:lnSpc>
                          <a:spcPct val="106100"/>
                        </a:lnSpc>
                        <a:spcBef>
                          <a:spcPts val="430"/>
                        </a:spcBef>
                        <a:tabLst>
                          <a:tab pos="2870200" algn="l"/>
                        </a:tabLst>
                      </a:pPr>
                      <a:r>
                        <a:rPr lang="ru-RU" sz="1100" spc="1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Сегодня организации располагают огромными массивами данных, обработка и использование которых обещают принести громадную выгоду. Но руководители продолжают не доверять аналитике, предоставляемой HR. 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R w="76200">
                      <a:solidFill>
                        <a:srgbClr val="FFFFFF"/>
                      </a:solidFill>
                      <a:prstDash val="solid"/>
                    </a:lnR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541020" marR="515620" algn="ctr">
                        <a:lnSpc>
                          <a:spcPct val="104200"/>
                        </a:lnSpc>
                      </a:pPr>
                      <a:r>
                        <a:rPr lang="ru-RU" sz="1400" b="1" spc="-40" dirty="0">
                          <a:solidFill>
                            <a:srgbClr val="FFFFFF"/>
                          </a:solidFill>
                          <a:latin typeface="Arial Black"/>
                          <a:ea typeface="+mn-ea"/>
                          <a:cs typeface="Arial Black"/>
                        </a:rPr>
                        <a:t>Сетевая организация</a:t>
                      </a:r>
                    </a:p>
                    <a:p>
                      <a:pPr marL="349885" marR="324485" indent="-635" algn="ctr">
                        <a:lnSpc>
                          <a:spcPct val="106100"/>
                        </a:lnSpc>
                        <a:spcBef>
                          <a:spcPts val="430"/>
                        </a:spcBef>
                      </a:pPr>
                      <a:r>
                        <a:rPr lang="ru-RU" sz="1100" spc="15" dirty="0">
                          <a:solidFill>
                            <a:srgbClr val="FFFFFF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Сотрудники и подразделения организации все больше взаимодействуют друг с другом. Однако технологии, ресурсы, компетенции и рабочие процессы в области HR все еще фокусируются на потребностях этой функции, а не на запросах организации в целом. </a:t>
                      </a:r>
                    </a:p>
                  </a:txBody>
                  <a:tcPr marL="0" marR="0" marT="0" marB="0">
                    <a:lnL w="76200">
                      <a:solidFill>
                        <a:srgbClr val="FFFFFF"/>
                      </a:solidFill>
                      <a:prstDash val="solid"/>
                    </a:lnL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 dirty="0">
                        <a:latin typeface="Times New Roman"/>
                        <a:cs typeface="Times New Roman"/>
                      </a:endParaRPr>
                    </a:p>
                    <a:p>
                      <a:pPr marL="804863" marR="952500" indent="0" algn="ctr">
                        <a:lnSpc>
                          <a:spcPct val="104200"/>
                        </a:lnSpc>
                        <a:tabLst>
                          <a:tab pos="2147888" algn="l"/>
                        </a:tabLst>
                      </a:pPr>
                      <a:r>
                        <a:rPr lang="ru-RU" sz="1400" b="1" spc="-3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Радикальные изменения рабочей силы</a:t>
                      </a:r>
                    </a:p>
                    <a:p>
                      <a:pPr marL="180975" marR="430530" indent="0" algn="ctr" defTabSz="2870200">
                        <a:lnSpc>
                          <a:spcPct val="106100"/>
                        </a:lnSpc>
                        <a:spcBef>
                          <a:spcPts val="430"/>
                        </a:spcBef>
                        <a:tabLst>
                          <a:tab pos="2870200" algn="l"/>
                        </a:tabLst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Сегодня персонал организации более разнообразен, чем когда-либо прежде. Традиционные пути развития карьеры и другие средства удержания перестают соответствовать потребностям самых выдающихся сотрудников. </a:t>
                      </a:r>
                    </a:p>
                  </a:txBody>
                  <a:tcPr marL="0" marR="0" marT="0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50" dirty="0">
                        <a:latin typeface="Times New Roman"/>
                        <a:cs typeface="Times New Roman"/>
                      </a:endParaRPr>
                    </a:p>
                    <a:p>
                      <a:pPr marL="180975" marR="522605" indent="0" algn="ctr" defTabSz="2870200">
                        <a:lnSpc>
                          <a:spcPct val="104200"/>
                        </a:lnSpc>
                        <a:tabLst>
                          <a:tab pos="2870200" algn="l"/>
                        </a:tabLst>
                      </a:pPr>
                      <a:r>
                        <a:rPr lang="ru-RU" sz="1400" b="1" spc="-7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Новый взгляд на эффективность HR как функции</a:t>
                      </a:r>
                    </a:p>
                    <a:p>
                      <a:pPr marL="180975" marR="430530" indent="0" algn="ctr" defTabSz="2870200">
                        <a:lnSpc>
                          <a:spcPct val="106100"/>
                        </a:lnSpc>
                        <a:spcBef>
                          <a:spcPts val="430"/>
                        </a:spcBef>
                        <a:tabLst>
                          <a:tab pos="2870200" algn="l"/>
                        </a:tabLst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Несмотря на многолетние инвестиции в управление персоналом и внимание, уделяемое стратегии и структуре </a:t>
                      </a:r>
                      <a:r>
                        <a:rPr lang="en-US" sz="1100" dirty="0">
                          <a:solidFill>
                            <a:srgbClr val="FFFFFF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HR</a:t>
                      </a:r>
                      <a:r>
                        <a:rPr lang="ru-RU" sz="1100" dirty="0">
                          <a:solidFill>
                            <a:srgbClr val="FFFFFF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, 80% руководителей считают функцию </a:t>
                      </a:r>
                      <a:r>
                        <a:rPr lang="en-US" sz="1100" dirty="0">
                          <a:solidFill>
                            <a:srgbClr val="FFFFFF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HR </a:t>
                      </a:r>
                      <a:r>
                        <a:rPr lang="ru-RU" sz="1100" dirty="0">
                          <a:solidFill>
                            <a:srgbClr val="FFFFFF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неэффективной.</a:t>
                      </a:r>
                    </a:p>
                    <a:p>
                      <a:pPr marL="180975" marR="430530" indent="0" algn="ctr" defTabSz="2870200">
                        <a:lnSpc>
                          <a:spcPct val="106100"/>
                        </a:lnSpc>
                        <a:spcBef>
                          <a:spcPts val="430"/>
                        </a:spcBef>
                        <a:tabLst>
                          <a:tab pos="2870200" algn="l"/>
                        </a:tabLst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В частности, традиционные модели управления персоналом перестают соответствовать задачам организации. </a:t>
                      </a:r>
                    </a:p>
                  </a:txBody>
                  <a:tcPr marL="0" marR="0" marT="0" marB="0">
                    <a:lnL w="76200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00A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6"/>
          <p:cNvSpPr txBox="1">
            <a:spLocks noGrp="1"/>
          </p:cNvSpPr>
          <p:nvPr>
            <p:ph type="dt" sz="half" idx="6"/>
          </p:nvPr>
        </p:nvSpPr>
        <p:spPr>
          <a:xfrm>
            <a:off x="8736221" y="7418437"/>
            <a:ext cx="871854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lang="en-US" spc="100" dirty="0"/>
              <a:t>www.shl.ru</a:t>
            </a:r>
            <a:endParaRPr spc="100" dirty="0">
              <a:hlinkClick r:id="rId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019035" y="1408174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5">
                <a:moveTo>
                  <a:pt x="0" y="0"/>
                </a:moveTo>
                <a:lnTo>
                  <a:pt x="265849" y="0"/>
                </a:lnTo>
              </a:path>
            </a:pathLst>
          </a:custGeom>
          <a:ln w="25400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99152" y="1408174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4">
                <a:moveTo>
                  <a:pt x="0" y="0"/>
                </a:moveTo>
                <a:lnTo>
                  <a:pt x="265849" y="0"/>
                </a:lnTo>
              </a:path>
            </a:pathLst>
          </a:custGeom>
          <a:ln w="25400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79318" y="1408174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4">
                <a:moveTo>
                  <a:pt x="0" y="0"/>
                </a:moveTo>
                <a:lnTo>
                  <a:pt x="265836" y="0"/>
                </a:lnTo>
              </a:path>
            </a:pathLst>
          </a:custGeom>
          <a:ln w="25400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25283" y="1038605"/>
            <a:ext cx="1854200" cy="600870"/>
          </a:xfrm>
          <a:prstGeom prst="rect">
            <a:avLst/>
          </a:prstGeom>
          <a:solidFill>
            <a:srgbClr val="00AEEF"/>
          </a:solidFill>
        </p:spPr>
        <p:txBody>
          <a:bodyPr vert="horz" wrap="square" lIns="0" tIns="31750" rIns="0" bIns="0" rtlCol="0">
            <a:spAutoFit/>
          </a:bodyPr>
          <a:lstStyle/>
          <a:p>
            <a:pPr marL="340360" marR="332740" algn="ctr">
              <a:lnSpc>
                <a:spcPct val="104200"/>
              </a:lnSpc>
              <a:spcBef>
                <a:spcPts val="250"/>
              </a:spcBef>
            </a:pPr>
            <a:r>
              <a:rPr lang="ru-RU" sz="1200" b="1" spc="120" dirty="0">
                <a:solidFill>
                  <a:srgbClr val="FFFFFF"/>
                </a:solidFill>
                <a:cs typeface="Calibri"/>
              </a:rPr>
              <a:t>Аналитика превыше всего</a:t>
            </a:r>
          </a:p>
        </p:txBody>
      </p:sp>
      <p:sp>
        <p:nvSpPr>
          <p:cNvPr id="7" name="object 7"/>
          <p:cNvSpPr/>
          <p:nvPr/>
        </p:nvSpPr>
        <p:spPr>
          <a:xfrm>
            <a:off x="925283" y="1038605"/>
            <a:ext cx="1854200" cy="642620"/>
          </a:xfrm>
          <a:custGeom>
            <a:avLst/>
            <a:gdLst/>
            <a:ahLst/>
            <a:cxnLst/>
            <a:rect l="l" t="t" r="r" b="b"/>
            <a:pathLst>
              <a:path w="1854200" h="642619">
                <a:moveTo>
                  <a:pt x="0" y="642620"/>
                </a:moveTo>
                <a:lnTo>
                  <a:pt x="1854034" y="642620"/>
                </a:lnTo>
                <a:lnTo>
                  <a:pt x="1854034" y="0"/>
                </a:lnTo>
                <a:lnTo>
                  <a:pt x="0" y="0"/>
                </a:lnTo>
                <a:lnTo>
                  <a:pt x="0" y="64262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45155" y="1038605"/>
            <a:ext cx="1854200" cy="642620"/>
          </a:xfrm>
          <a:custGeom>
            <a:avLst/>
            <a:gdLst/>
            <a:ahLst/>
            <a:cxnLst/>
            <a:rect l="l" t="t" r="r" b="b"/>
            <a:pathLst>
              <a:path w="1854200" h="642619">
                <a:moveTo>
                  <a:pt x="0" y="642620"/>
                </a:moveTo>
                <a:lnTo>
                  <a:pt x="1853996" y="642620"/>
                </a:lnTo>
                <a:lnTo>
                  <a:pt x="1853996" y="0"/>
                </a:lnTo>
                <a:lnTo>
                  <a:pt x="0" y="0"/>
                </a:lnTo>
                <a:lnTo>
                  <a:pt x="0" y="64262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65001" y="1038605"/>
            <a:ext cx="1854200" cy="713996"/>
          </a:xfrm>
          <a:custGeom>
            <a:avLst/>
            <a:gdLst/>
            <a:ahLst/>
            <a:cxnLst/>
            <a:rect l="l" t="t" r="r" b="b"/>
            <a:pathLst>
              <a:path w="1854200" h="642619">
                <a:moveTo>
                  <a:pt x="0" y="642620"/>
                </a:moveTo>
                <a:lnTo>
                  <a:pt x="1854034" y="642620"/>
                </a:lnTo>
                <a:lnTo>
                  <a:pt x="1854034" y="0"/>
                </a:lnTo>
                <a:lnTo>
                  <a:pt x="0" y="0"/>
                </a:lnTo>
                <a:lnTo>
                  <a:pt x="0" y="64262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25283" y="4178376"/>
            <a:ext cx="285750" cy="285750"/>
          </a:xfrm>
          <a:prstGeom prst="rect">
            <a:avLst/>
          </a:prstGeom>
          <a:solidFill>
            <a:srgbClr val="DCDDDE"/>
          </a:solidFill>
        </p:spPr>
        <p:txBody>
          <a:bodyPr vert="horz" wrap="square" lIns="0" tIns="666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25"/>
              </a:spcBef>
            </a:pPr>
            <a:r>
              <a:rPr sz="1000" b="1" spc="-50" dirty="0">
                <a:solidFill>
                  <a:srgbClr val="4D4D4F"/>
                </a:solidFill>
                <a:latin typeface="Arial Black"/>
                <a:cs typeface="Arial Black"/>
              </a:rPr>
              <a:t>3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14217" y="4140322"/>
            <a:ext cx="1449705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8300"/>
              </a:lnSpc>
            </a:pPr>
            <a:r>
              <a:rPr lang="ru-RU" sz="1000" spc="10" dirty="0">
                <a:latin typeface="Century Gothic"/>
                <a:cs typeface="Century Gothic"/>
              </a:rPr>
              <a:t>Выявление </a:t>
            </a:r>
            <a:r>
              <a:rPr lang="ru-RU" sz="1000" spc="10" dirty="0" err="1">
                <a:latin typeface="Century Gothic"/>
                <a:cs typeface="Century Gothic"/>
              </a:rPr>
              <a:t>высокопотенциаль-ных</a:t>
            </a:r>
            <a:r>
              <a:rPr lang="ru-RU" sz="1000" spc="10" dirty="0">
                <a:latin typeface="Century Gothic"/>
                <a:cs typeface="Century Gothic"/>
              </a:rPr>
              <a:t> сотрудников (</a:t>
            </a:r>
            <a:r>
              <a:rPr lang="ru-RU" sz="1000" spc="10" dirty="0" err="1">
                <a:latin typeface="Century Gothic"/>
                <a:cs typeface="Century Gothic"/>
              </a:rPr>
              <a:t>HiPo</a:t>
            </a:r>
            <a:r>
              <a:rPr lang="ru-RU" sz="1000" spc="10" dirty="0">
                <a:latin typeface="Century Gothic"/>
                <a:cs typeface="Century Gothic"/>
              </a:rPr>
              <a:t>) на основе объективных данных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045091" y="4178376"/>
            <a:ext cx="285750" cy="285750"/>
          </a:xfrm>
          <a:prstGeom prst="rect">
            <a:avLst/>
          </a:prstGeom>
          <a:solidFill>
            <a:srgbClr val="DCDDDE"/>
          </a:solidFill>
        </p:spPr>
        <p:txBody>
          <a:bodyPr vert="horz" wrap="square" lIns="0" tIns="666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25"/>
              </a:spcBef>
            </a:pPr>
            <a:r>
              <a:rPr sz="1000" b="1" spc="-5" dirty="0">
                <a:solidFill>
                  <a:srgbClr val="4D4D4F"/>
                </a:solidFill>
                <a:latin typeface="Arial Black"/>
                <a:cs typeface="Arial Black"/>
              </a:rPr>
              <a:t>6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23298" y="4140322"/>
            <a:ext cx="1463675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8300"/>
              </a:lnSpc>
            </a:pPr>
            <a:r>
              <a:rPr lang="ru-RU" sz="1000" spc="-10" dirty="0">
                <a:latin typeface="Century Gothic"/>
                <a:cs typeface="Century Gothic"/>
              </a:rPr>
              <a:t>Больше диалогов с сотрудниками – чтобы не отставать от происходящих изменений</a:t>
            </a:r>
            <a:endParaRPr sz="1000" dirty="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84884" y="4178376"/>
            <a:ext cx="285750" cy="285750"/>
          </a:xfrm>
          <a:prstGeom prst="rect">
            <a:avLst/>
          </a:prstGeom>
          <a:solidFill>
            <a:srgbClr val="DCDDDE"/>
          </a:solidFill>
        </p:spPr>
        <p:txBody>
          <a:bodyPr vert="horz" wrap="square" lIns="0" tIns="6667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525"/>
              </a:spcBef>
            </a:pPr>
            <a:r>
              <a:rPr sz="1000" b="1" spc="-245" dirty="0">
                <a:solidFill>
                  <a:srgbClr val="4D4D4F"/>
                </a:solidFill>
                <a:latin typeface="Arial Black"/>
                <a:cs typeface="Arial Black"/>
              </a:rPr>
              <a:t>11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78709" y="4140322"/>
            <a:ext cx="136906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8300"/>
              </a:lnSpc>
            </a:pPr>
            <a:r>
              <a:rPr lang="ru-RU" sz="1000" spc="40" dirty="0">
                <a:latin typeface="Century Gothic"/>
                <a:cs typeface="Century Gothic"/>
              </a:rPr>
              <a:t>Сегодня HR-директора отвечают не только за управление кадрами</a:t>
            </a:r>
            <a:endParaRPr sz="1000" dirty="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25283" y="3100209"/>
            <a:ext cx="285750" cy="285750"/>
          </a:xfrm>
          <a:prstGeom prst="rect">
            <a:avLst/>
          </a:prstGeom>
          <a:solidFill>
            <a:srgbClr val="DCDDDE"/>
          </a:solidFill>
        </p:spPr>
        <p:txBody>
          <a:bodyPr vert="horz" wrap="square" lIns="0" tIns="666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25"/>
              </a:spcBef>
            </a:pPr>
            <a:r>
              <a:rPr sz="1000" b="1" spc="-45" dirty="0">
                <a:solidFill>
                  <a:srgbClr val="4D4D4F"/>
                </a:solidFill>
                <a:latin typeface="Arial Black"/>
                <a:cs typeface="Arial Black"/>
              </a:rPr>
              <a:t>2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12628" y="3062155"/>
            <a:ext cx="1582972" cy="4985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8300"/>
              </a:lnSpc>
            </a:pPr>
            <a:r>
              <a:rPr lang="ru-RU" sz="1000" spc="10" dirty="0">
                <a:latin typeface="Century Gothic"/>
                <a:cs typeface="Century Gothic"/>
              </a:rPr>
              <a:t>Появление предсказательной аналитики в сфере HR</a:t>
            </a:r>
            <a:endParaRPr sz="1000" dirty="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45091" y="3100209"/>
            <a:ext cx="285750" cy="285750"/>
          </a:xfrm>
          <a:prstGeom prst="rect">
            <a:avLst/>
          </a:prstGeom>
          <a:solidFill>
            <a:srgbClr val="DCDDDE"/>
          </a:solidFill>
        </p:spPr>
        <p:txBody>
          <a:bodyPr vert="horz" wrap="square" lIns="0" tIns="666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25"/>
              </a:spcBef>
            </a:pPr>
            <a:r>
              <a:rPr sz="1000" b="1" spc="-40" dirty="0">
                <a:solidFill>
                  <a:srgbClr val="4D4D4F"/>
                </a:solidFill>
                <a:latin typeface="Arial Black"/>
                <a:cs typeface="Arial Black"/>
              </a:rPr>
              <a:t>5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432442" y="3062155"/>
            <a:ext cx="1359535" cy="9840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8300"/>
              </a:lnSpc>
            </a:pPr>
            <a:r>
              <a:rPr lang="ru-RU" sz="1000" spc="10" dirty="0">
                <a:latin typeface="Century Gothic"/>
                <a:cs typeface="Century Gothic"/>
              </a:rPr>
              <a:t>Снижение уровня сложности в организации за счет упрощения системы должностей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169420" y="3100209"/>
            <a:ext cx="285750" cy="285750"/>
          </a:xfrm>
          <a:prstGeom prst="rect">
            <a:avLst/>
          </a:prstGeom>
          <a:solidFill>
            <a:srgbClr val="DCDDDE"/>
          </a:solidFill>
        </p:spPr>
        <p:txBody>
          <a:bodyPr vert="horz" wrap="square" lIns="0" tIns="666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25"/>
              </a:spcBef>
            </a:pPr>
            <a:r>
              <a:rPr sz="1000" b="1" spc="-40" dirty="0">
                <a:solidFill>
                  <a:srgbClr val="4D4D4F"/>
                </a:solidFill>
                <a:latin typeface="Arial Black"/>
                <a:cs typeface="Arial Black"/>
              </a:rPr>
              <a:t>8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556767" y="3062155"/>
            <a:ext cx="1297940" cy="9840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8300"/>
              </a:lnSpc>
            </a:pPr>
            <a:r>
              <a:rPr lang="ru-RU" sz="1000" spc="35" dirty="0">
                <a:latin typeface="Century Gothic"/>
                <a:cs typeface="Century Gothic"/>
              </a:rPr>
              <a:t>Ограниченное внедрение модных идей в области баланса между работой и личной жизнью</a:t>
            </a:r>
            <a:endParaRPr sz="1000" dirty="0">
              <a:latin typeface="Century Gothic"/>
              <a:cs typeface="Century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284884" y="3100209"/>
            <a:ext cx="285750" cy="285750"/>
          </a:xfrm>
          <a:prstGeom prst="rect">
            <a:avLst/>
          </a:prstGeom>
          <a:solidFill>
            <a:srgbClr val="DCDDDE"/>
          </a:solidFill>
        </p:spPr>
        <p:txBody>
          <a:bodyPr vert="horz" wrap="square" lIns="0" tIns="66675" rIns="0" bIns="0" rtlCol="0">
            <a:spAutoFit/>
          </a:bodyPr>
          <a:lstStyle/>
          <a:p>
            <a:pPr marL="69215">
              <a:lnSpc>
                <a:spcPct val="100000"/>
              </a:lnSpc>
              <a:spcBef>
                <a:spcPts val="525"/>
              </a:spcBef>
            </a:pPr>
            <a:r>
              <a:rPr sz="1000" b="1" spc="-95" dirty="0">
                <a:solidFill>
                  <a:srgbClr val="4D4D4F"/>
                </a:solidFill>
                <a:latin typeface="Arial Black"/>
                <a:cs typeface="Arial Black"/>
              </a:rPr>
              <a:t>10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672232" y="3062155"/>
            <a:ext cx="1297940" cy="6516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8300"/>
              </a:lnSpc>
            </a:pPr>
            <a:r>
              <a:rPr lang="ru-RU" sz="1000" dirty="0">
                <a:latin typeface="Century Gothic"/>
                <a:cs typeface="Century Gothic"/>
              </a:rPr>
              <a:t>HR-директора хотят развивать свой навык понимания бизнеса</a:t>
            </a:r>
            <a:endParaRPr sz="1000" dirty="0">
              <a:latin typeface="Century Gothic"/>
              <a:cs typeface="Century Goth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25283" y="1856943"/>
            <a:ext cx="285750" cy="285750"/>
          </a:xfrm>
          <a:prstGeom prst="rect">
            <a:avLst/>
          </a:prstGeom>
          <a:solidFill>
            <a:srgbClr val="DCDDDE"/>
          </a:solidFill>
        </p:spPr>
        <p:txBody>
          <a:bodyPr vert="horz" wrap="square" lIns="0" tIns="666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25"/>
              </a:spcBef>
            </a:pPr>
            <a:r>
              <a:rPr sz="1000" b="1" spc="-245" dirty="0">
                <a:solidFill>
                  <a:srgbClr val="4D4D4F"/>
                </a:solidFill>
                <a:latin typeface="Arial Black"/>
                <a:cs typeface="Arial Black"/>
              </a:rPr>
              <a:t>1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12628" y="1818887"/>
            <a:ext cx="1353185" cy="8178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8300"/>
              </a:lnSpc>
            </a:pPr>
            <a:r>
              <a:rPr lang="ru-RU" sz="1000" spc="10" dirty="0">
                <a:latin typeface="Century Gothic"/>
                <a:cs typeface="Century Gothic"/>
              </a:rPr>
              <a:t>HR приобретают более широкую и глубокую экспертизу в области аналитики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045091" y="1856943"/>
            <a:ext cx="285750" cy="285750"/>
          </a:xfrm>
          <a:prstGeom prst="rect">
            <a:avLst/>
          </a:prstGeom>
          <a:solidFill>
            <a:srgbClr val="DCDDDE"/>
          </a:solidFill>
        </p:spPr>
        <p:txBody>
          <a:bodyPr vert="horz" wrap="square" lIns="0" tIns="666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25"/>
              </a:spcBef>
            </a:pPr>
            <a:r>
              <a:rPr sz="1000" b="1" spc="20" dirty="0">
                <a:solidFill>
                  <a:srgbClr val="4D4D4F"/>
                </a:solidFill>
                <a:latin typeface="Arial Black"/>
                <a:cs typeface="Arial Black"/>
              </a:rPr>
              <a:t>4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432505" y="1818887"/>
            <a:ext cx="1431290" cy="8178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8300"/>
              </a:lnSpc>
            </a:pPr>
            <a:r>
              <a:rPr lang="ru-RU" sz="1000" spc="10" dirty="0">
                <a:latin typeface="Century Gothic"/>
                <a:cs typeface="Century Gothic"/>
              </a:rPr>
              <a:t>Упрощение как решение проблем в области управления эффективностью деятельности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169420" y="1856943"/>
            <a:ext cx="285750" cy="285750"/>
          </a:xfrm>
          <a:prstGeom prst="rect">
            <a:avLst/>
          </a:prstGeom>
          <a:solidFill>
            <a:srgbClr val="DCDDDE"/>
          </a:solidFill>
        </p:spPr>
        <p:txBody>
          <a:bodyPr vert="horz" wrap="square" lIns="0" tIns="666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25"/>
              </a:spcBef>
            </a:pPr>
            <a:r>
              <a:rPr sz="1000" b="1" spc="-55" dirty="0">
                <a:solidFill>
                  <a:srgbClr val="4D4D4F"/>
                </a:solidFill>
                <a:latin typeface="Arial Black"/>
                <a:cs typeface="Arial Black"/>
              </a:rPr>
              <a:t>7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556765" y="1818887"/>
            <a:ext cx="1116965" cy="6516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8300"/>
              </a:lnSpc>
            </a:pPr>
            <a:r>
              <a:rPr lang="ru-RU" sz="1000" spc="10" dirty="0">
                <a:latin typeface="Century Gothic"/>
                <a:cs typeface="Century Gothic"/>
              </a:rPr>
              <a:t>Больше возможностей для развития для </a:t>
            </a:r>
            <a:r>
              <a:rPr lang="ru-RU" sz="1000" spc="10" dirty="0" err="1">
                <a:latin typeface="Century Gothic"/>
                <a:cs typeface="Century Gothic"/>
              </a:rPr>
              <a:t>HiPo</a:t>
            </a:r>
            <a:endParaRPr lang="ru-RU" sz="1000" spc="10" dirty="0">
              <a:latin typeface="Century Gothic"/>
              <a:cs typeface="Century Gothic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284884" y="1856943"/>
            <a:ext cx="285750" cy="285750"/>
          </a:xfrm>
          <a:prstGeom prst="rect">
            <a:avLst/>
          </a:prstGeom>
          <a:solidFill>
            <a:srgbClr val="DCDDDE"/>
          </a:solidFill>
        </p:spPr>
        <p:txBody>
          <a:bodyPr vert="horz" wrap="square" lIns="0" tIns="666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25"/>
              </a:spcBef>
            </a:pPr>
            <a:r>
              <a:rPr sz="1000" b="1" spc="-5" dirty="0">
                <a:solidFill>
                  <a:srgbClr val="4D4D4F"/>
                </a:solidFill>
                <a:latin typeface="Arial Black"/>
                <a:cs typeface="Arial Black"/>
              </a:rPr>
              <a:t>9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672234" y="1818887"/>
            <a:ext cx="1128395" cy="9840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8300"/>
              </a:lnSpc>
            </a:pPr>
            <a:r>
              <a:rPr lang="ru-RU" sz="1000" spc="10" dirty="0">
                <a:latin typeface="Century Gothic"/>
                <a:cs typeface="Century Gothic"/>
              </a:rPr>
              <a:t>HR создают специальные команды для быстрого реагирования на изменения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7315200" y="1066800"/>
            <a:ext cx="1854200" cy="600870"/>
          </a:xfrm>
          <a:prstGeom prst="rect">
            <a:avLst/>
          </a:prstGeom>
          <a:solidFill>
            <a:srgbClr val="00AEEF"/>
          </a:solidFill>
        </p:spPr>
        <p:txBody>
          <a:bodyPr vert="horz" wrap="square" lIns="0" tIns="31750" rIns="0" bIns="0" rtlCol="0">
            <a:spAutoFit/>
          </a:bodyPr>
          <a:lstStyle/>
          <a:p>
            <a:pPr marL="177800" marR="287655" algn="ctr">
              <a:lnSpc>
                <a:spcPct val="104200"/>
              </a:lnSpc>
              <a:spcBef>
                <a:spcPts val="250"/>
              </a:spcBef>
            </a:pPr>
            <a:r>
              <a:rPr lang="ru-RU" sz="1200" b="1" spc="120" dirty="0">
                <a:solidFill>
                  <a:srgbClr val="FFFFFF"/>
                </a:solidFill>
                <a:cs typeface="Calibri"/>
              </a:rPr>
              <a:t>Новый взгляд на эффективность HR как функции</a:t>
            </a:r>
          </a:p>
        </p:txBody>
      </p:sp>
      <p:sp>
        <p:nvSpPr>
          <p:cNvPr id="36" name="object 36"/>
          <p:cNvSpPr/>
          <p:nvPr/>
        </p:nvSpPr>
        <p:spPr>
          <a:xfrm>
            <a:off x="1371600" y="6019800"/>
            <a:ext cx="344170" cy="914400"/>
          </a:xfrm>
          <a:custGeom>
            <a:avLst/>
            <a:gdLst/>
            <a:ahLst/>
            <a:cxnLst/>
            <a:rect l="l" t="t" r="r" b="b"/>
            <a:pathLst>
              <a:path w="344169" h="716915">
                <a:moveTo>
                  <a:pt x="0" y="716305"/>
                </a:moveTo>
                <a:lnTo>
                  <a:pt x="343661" y="716305"/>
                </a:lnTo>
                <a:lnTo>
                  <a:pt x="343661" y="0"/>
                </a:lnTo>
                <a:lnTo>
                  <a:pt x="0" y="0"/>
                </a:lnTo>
                <a:lnTo>
                  <a:pt x="0" y="716305"/>
                </a:lnTo>
                <a:close/>
              </a:path>
            </a:pathLst>
          </a:custGeom>
          <a:solidFill>
            <a:srgbClr val="C4C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47800" y="6096000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30" h="151129">
                <a:moveTo>
                  <a:pt x="75298" y="0"/>
                </a:move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close/>
              </a:path>
            </a:pathLst>
          </a:custGeom>
          <a:solidFill>
            <a:srgbClr val="D11947"/>
          </a:solidFill>
          <a:ln w="127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47800" y="6400800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30" h="151129">
                <a:moveTo>
                  <a:pt x="75298" y="0"/>
                </a:move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close/>
              </a:path>
            </a:pathLst>
          </a:custGeom>
          <a:solidFill>
            <a:srgbClr val="E6B712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47800" y="6705600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30" h="151129">
                <a:moveTo>
                  <a:pt x="75298" y="0"/>
                </a:move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close/>
              </a:path>
            </a:pathLst>
          </a:custGeom>
          <a:solidFill>
            <a:srgbClr val="9CC84B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752600" y="5638800"/>
            <a:ext cx="381000" cy="387350"/>
          </a:xfrm>
          <a:custGeom>
            <a:avLst/>
            <a:gdLst/>
            <a:ahLst/>
            <a:cxnLst/>
            <a:rect l="l" t="t" r="r" b="b"/>
            <a:pathLst>
              <a:path w="296544" h="311150">
                <a:moveTo>
                  <a:pt x="0" y="311137"/>
                </a:moveTo>
                <a:lnTo>
                  <a:pt x="296430" y="0"/>
                </a:lnTo>
              </a:path>
            </a:pathLst>
          </a:custGeom>
          <a:ln w="12700">
            <a:solidFill>
              <a:srgbClr val="7F7F7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52600" y="6934200"/>
            <a:ext cx="376555" cy="376555"/>
          </a:xfrm>
          <a:custGeom>
            <a:avLst/>
            <a:gdLst/>
            <a:ahLst/>
            <a:cxnLst/>
            <a:rect l="l" t="t" r="r" b="b"/>
            <a:pathLst>
              <a:path w="300355" h="300354">
                <a:moveTo>
                  <a:pt x="300304" y="300177"/>
                </a:moveTo>
                <a:lnTo>
                  <a:pt x="0" y="0"/>
                </a:lnTo>
              </a:path>
            </a:pathLst>
          </a:custGeom>
          <a:ln w="12700">
            <a:solidFill>
              <a:srgbClr val="7F7F7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xfrm>
            <a:off x="446400" y="252000"/>
            <a:ext cx="91694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dirty="0"/>
              <a:t>11 трендов на ближайшее будущее, о которых задумываются HR-директора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2144763" y="5578005"/>
            <a:ext cx="6618237" cy="1782924"/>
          </a:xfrm>
          <a:prstGeom prst="rect">
            <a:avLst/>
          </a:prstGeom>
          <a:ln w="25399">
            <a:solidFill>
              <a:srgbClr val="7FD6F7"/>
            </a:solidFill>
          </a:ln>
        </p:spPr>
        <p:txBody>
          <a:bodyPr vert="horz" wrap="square" lIns="0" tIns="52705" rIns="0" bIns="0" rtlCol="0">
            <a:spAutoFit/>
          </a:bodyPr>
          <a:lstStyle/>
          <a:p>
            <a:pPr marL="72390" marR="271145">
              <a:lnSpc>
                <a:spcPct val="108300"/>
              </a:lnSpc>
              <a:spcBef>
                <a:spcPts val="415"/>
              </a:spcBef>
            </a:pPr>
            <a:r>
              <a:rPr lang="ru-RU" sz="1000" b="1" spc="120" dirty="0">
                <a:latin typeface="Arial" pitchFamily="34" charset="0"/>
                <a:cs typeface="Arial" pitchFamily="34" charset="0"/>
              </a:rPr>
              <a:t>Пояснение к блоку «Наш взгляд»:</a:t>
            </a:r>
            <a:r>
              <a:rPr sz="1000" b="1" spc="95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spc="55" dirty="0">
                <a:latin typeface="Century Gothic"/>
                <a:cs typeface="Century Gothic"/>
              </a:rPr>
              <a:t>Все тренды, описанные на следующих страницах, сопровождаются комментарием, который опирается на наши исследования лучших практик. </a:t>
            </a:r>
            <a:endParaRPr sz="1000" dirty="0">
              <a:latin typeface="Century Gothic"/>
              <a:cs typeface="Century Gothic"/>
            </a:endParaRPr>
          </a:p>
          <a:p>
            <a:pPr marL="294640">
              <a:lnSpc>
                <a:spcPct val="100000"/>
              </a:lnSpc>
              <a:spcBef>
                <a:spcPts val="765"/>
              </a:spcBef>
            </a:pPr>
            <a:r>
              <a:rPr lang="ru-RU" sz="1000" spc="10" dirty="0">
                <a:latin typeface="Century Gothic"/>
                <a:cs typeface="Century Gothic"/>
              </a:rPr>
              <a:t>Не стоит следовать этому тренду. Существуют более привлекательные альтернативы. </a:t>
            </a:r>
          </a:p>
          <a:p>
            <a:pPr marL="294640">
              <a:lnSpc>
                <a:spcPct val="100000"/>
              </a:lnSpc>
              <a:spcBef>
                <a:spcPts val="765"/>
              </a:spcBef>
            </a:pPr>
            <a:r>
              <a:rPr lang="ru-RU" sz="1000" spc="65" dirty="0">
                <a:latin typeface="Century Gothic"/>
                <a:cs typeface="Century Gothic"/>
              </a:rPr>
              <a:t>Этому тренду стоит следовать с осторожностью. Подумайте о том, насколько этот тренд уместен и целесообразен для вашей организации, а также принесет ли следование этому тренду ожидаемые результаты. </a:t>
            </a:r>
          </a:p>
          <a:p>
            <a:pPr marL="294640">
              <a:lnSpc>
                <a:spcPct val="100000"/>
              </a:lnSpc>
              <a:spcBef>
                <a:spcPts val="765"/>
              </a:spcBef>
            </a:pPr>
            <a:r>
              <a:rPr lang="ru-RU" sz="1000" spc="50" dirty="0">
                <a:latin typeface="Century Gothic"/>
                <a:cs typeface="Century Gothic"/>
              </a:rPr>
              <a:t>Начинайте строить планы в рамках этого тренда уже сегодня. Мы можем предоставить вам необходимую помощь и поддержку. </a:t>
            </a:r>
            <a:endParaRPr sz="1000" dirty="0">
              <a:latin typeface="Century Gothic"/>
              <a:cs typeface="Century Gothic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209800" y="6553200"/>
            <a:ext cx="144780" cy="144780"/>
          </a:xfrm>
          <a:custGeom>
            <a:avLst/>
            <a:gdLst/>
            <a:ahLst/>
            <a:cxnLst/>
            <a:rect l="l" t="t" r="r" b="b"/>
            <a:pathLst>
              <a:path w="144780" h="144779">
                <a:moveTo>
                  <a:pt x="72288" y="0"/>
                </a:moveTo>
                <a:lnTo>
                  <a:pt x="44153" y="5679"/>
                </a:lnTo>
                <a:lnTo>
                  <a:pt x="21175" y="21169"/>
                </a:lnTo>
                <a:lnTo>
                  <a:pt x="5681" y="44143"/>
                </a:lnTo>
                <a:lnTo>
                  <a:pt x="0" y="72275"/>
                </a:lnTo>
                <a:lnTo>
                  <a:pt x="5681" y="100415"/>
                </a:lnTo>
                <a:lnTo>
                  <a:pt x="21175" y="123393"/>
                </a:lnTo>
                <a:lnTo>
                  <a:pt x="44153" y="138884"/>
                </a:lnTo>
                <a:lnTo>
                  <a:pt x="72288" y="144564"/>
                </a:lnTo>
                <a:lnTo>
                  <a:pt x="100423" y="138884"/>
                </a:lnTo>
                <a:lnTo>
                  <a:pt x="123401" y="123393"/>
                </a:lnTo>
                <a:lnTo>
                  <a:pt x="138894" y="100415"/>
                </a:lnTo>
                <a:lnTo>
                  <a:pt x="144576" y="72275"/>
                </a:lnTo>
                <a:lnTo>
                  <a:pt x="138894" y="44143"/>
                </a:lnTo>
                <a:lnTo>
                  <a:pt x="123401" y="21169"/>
                </a:lnTo>
                <a:lnTo>
                  <a:pt x="100423" y="5679"/>
                </a:lnTo>
                <a:lnTo>
                  <a:pt x="72288" y="0"/>
                </a:lnTo>
                <a:close/>
              </a:path>
            </a:pathLst>
          </a:custGeom>
          <a:solidFill>
            <a:srgbClr val="E6B7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209800" y="6248400"/>
            <a:ext cx="144780" cy="144780"/>
          </a:xfrm>
          <a:custGeom>
            <a:avLst/>
            <a:gdLst/>
            <a:ahLst/>
            <a:cxnLst/>
            <a:rect l="l" t="t" r="r" b="b"/>
            <a:pathLst>
              <a:path w="144780" h="144779">
                <a:moveTo>
                  <a:pt x="72288" y="0"/>
                </a:moveTo>
                <a:lnTo>
                  <a:pt x="44153" y="5679"/>
                </a:lnTo>
                <a:lnTo>
                  <a:pt x="21175" y="21169"/>
                </a:lnTo>
                <a:lnTo>
                  <a:pt x="5681" y="44143"/>
                </a:lnTo>
                <a:lnTo>
                  <a:pt x="0" y="72275"/>
                </a:lnTo>
                <a:lnTo>
                  <a:pt x="5681" y="100415"/>
                </a:lnTo>
                <a:lnTo>
                  <a:pt x="21175" y="123393"/>
                </a:lnTo>
                <a:lnTo>
                  <a:pt x="44153" y="138884"/>
                </a:lnTo>
                <a:lnTo>
                  <a:pt x="72288" y="144564"/>
                </a:lnTo>
                <a:lnTo>
                  <a:pt x="100423" y="138884"/>
                </a:lnTo>
                <a:lnTo>
                  <a:pt x="123401" y="123393"/>
                </a:lnTo>
                <a:lnTo>
                  <a:pt x="138894" y="100415"/>
                </a:lnTo>
                <a:lnTo>
                  <a:pt x="144576" y="72275"/>
                </a:lnTo>
                <a:lnTo>
                  <a:pt x="138894" y="44143"/>
                </a:lnTo>
                <a:lnTo>
                  <a:pt x="123401" y="21169"/>
                </a:lnTo>
                <a:lnTo>
                  <a:pt x="100423" y="5679"/>
                </a:lnTo>
                <a:lnTo>
                  <a:pt x="72288" y="0"/>
                </a:lnTo>
                <a:close/>
              </a:path>
            </a:pathLst>
          </a:custGeom>
          <a:solidFill>
            <a:srgbClr val="D119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209800" y="7086600"/>
            <a:ext cx="144780" cy="144780"/>
          </a:xfrm>
          <a:custGeom>
            <a:avLst/>
            <a:gdLst/>
            <a:ahLst/>
            <a:cxnLst/>
            <a:rect l="l" t="t" r="r" b="b"/>
            <a:pathLst>
              <a:path w="144780" h="144779">
                <a:moveTo>
                  <a:pt x="72288" y="0"/>
                </a:moveTo>
                <a:lnTo>
                  <a:pt x="44153" y="5679"/>
                </a:lnTo>
                <a:lnTo>
                  <a:pt x="21175" y="21169"/>
                </a:lnTo>
                <a:lnTo>
                  <a:pt x="5681" y="44143"/>
                </a:lnTo>
                <a:lnTo>
                  <a:pt x="0" y="72275"/>
                </a:lnTo>
                <a:lnTo>
                  <a:pt x="5681" y="100415"/>
                </a:lnTo>
                <a:lnTo>
                  <a:pt x="21175" y="123393"/>
                </a:lnTo>
                <a:lnTo>
                  <a:pt x="44153" y="138884"/>
                </a:lnTo>
                <a:lnTo>
                  <a:pt x="72288" y="144564"/>
                </a:lnTo>
                <a:lnTo>
                  <a:pt x="100423" y="138884"/>
                </a:lnTo>
                <a:lnTo>
                  <a:pt x="123401" y="123393"/>
                </a:lnTo>
                <a:lnTo>
                  <a:pt x="138894" y="100415"/>
                </a:lnTo>
                <a:lnTo>
                  <a:pt x="144576" y="72275"/>
                </a:lnTo>
                <a:lnTo>
                  <a:pt x="138894" y="44143"/>
                </a:lnTo>
                <a:lnTo>
                  <a:pt x="123401" y="21169"/>
                </a:lnTo>
                <a:lnTo>
                  <a:pt x="100423" y="5679"/>
                </a:lnTo>
                <a:lnTo>
                  <a:pt x="72288" y="0"/>
                </a:lnTo>
                <a:close/>
              </a:path>
            </a:pathLst>
          </a:custGeom>
          <a:solidFill>
            <a:srgbClr val="9C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910">
              <a:lnSpc>
                <a:spcPts val="910"/>
              </a:lnSpc>
            </a:pPr>
            <a:fld id="{81D60167-4931-47E6-BA6A-407CBD079E47}" type="slidenum">
              <a:rPr spc="90" dirty="0"/>
              <a:pPr marL="41910">
                <a:lnSpc>
                  <a:spcPts val="910"/>
                </a:lnSpc>
              </a:pPr>
              <a:t>7</a:t>
            </a:fld>
            <a:endParaRPr spc="90" dirty="0"/>
          </a:p>
        </p:txBody>
      </p:sp>
      <p:sp>
        <p:nvSpPr>
          <p:cNvPr id="53" name="object 34"/>
          <p:cNvSpPr txBox="1"/>
          <p:nvPr/>
        </p:nvSpPr>
        <p:spPr>
          <a:xfrm>
            <a:off x="5181600" y="1066800"/>
            <a:ext cx="1854200" cy="608180"/>
          </a:xfrm>
          <a:prstGeom prst="rect">
            <a:avLst/>
          </a:prstGeom>
          <a:solidFill>
            <a:srgbClr val="00AEEF"/>
          </a:solidFill>
        </p:spPr>
        <p:txBody>
          <a:bodyPr vert="horz" wrap="square" lIns="0" tIns="31750" rIns="0" bIns="0" rtlCol="0">
            <a:spAutoFit/>
          </a:bodyPr>
          <a:lstStyle/>
          <a:p>
            <a:pPr marL="177800" marR="287655" algn="ctr">
              <a:lnSpc>
                <a:spcPct val="104200"/>
              </a:lnSpc>
              <a:spcBef>
                <a:spcPts val="250"/>
              </a:spcBef>
            </a:pPr>
            <a:r>
              <a:rPr lang="ru-RU" sz="1200" b="1" spc="120" dirty="0">
                <a:solidFill>
                  <a:srgbClr val="FFFFFF"/>
                </a:solidFill>
                <a:cs typeface="Calibri"/>
              </a:rPr>
              <a:t>Радикальные изменения рабочей силы</a:t>
            </a:r>
          </a:p>
        </p:txBody>
      </p:sp>
      <p:sp>
        <p:nvSpPr>
          <p:cNvPr id="54" name="object 34"/>
          <p:cNvSpPr txBox="1"/>
          <p:nvPr/>
        </p:nvSpPr>
        <p:spPr>
          <a:xfrm>
            <a:off x="3048000" y="1066800"/>
            <a:ext cx="1854200" cy="601200"/>
          </a:xfrm>
          <a:prstGeom prst="rect">
            <a:avLst/>
          </a:prstGeom>
          <a:solidFill>
            <a:srgbClr val="00AEEF"/>
          </a:solidFill>
        </p:spPr>
        <p:txBody>
          <a:bodyPr vert="horz" wrap="square" lIns="0" tIns="31750" rIns="0" bIns="0" rtlCol="0">
            <a:spAutoFit/>
          </a:bodyPr>
          <a:lstStyle/>
          <a:p>
            <a:pPr marL="177800" marR="287655" algn="ctr">
              <a:lnSpc>
                <a:spcPct val="104200"/>
              </a:lnSpc>
              <a:spcBef>
                <a:spcPts val="250"/>
              </a:spcBef>
            </a:pPr>
            <a:r>
              <a:rPr lang="ru-RU" sz="1200" b="1" spc="120" dirty="0">
                <a:solidFill>
                  <a:srgbClr val="FFFFFF"/>
                </a:solidFill>
                <a:cs typeface="Calibri"/>
              </a:rPr>
              <a:t>Сетевая</a:t>
            </a:r>
          </a:p>
          <a:p>
            <a:pPr marL="177800" marR="287655" algn="ctr">
              <a:lnSpc>
                <a:spcPct val="104200"/>
              </a:lnSpc>
              <a:spcBef>
                <a:spcPts val="250"/>
              </a:spcBef>
            </a:pPr>
            <a:r>
              <a:rPr lang="ru-RU" sz="1200" b="1" spc="120" dirty="0">
                <a:solidFill>
                  <a:srgbClr val="FFFFFF"/>
                </a:solidFill>
                <a:cs typeface="Calibri"/>
              </a:rPr>
              <a:t>организация</a:t>
            </a:r>
          </a:p>
        </p:txBody>
      </p:sp>
      <p:sp>
        <p:nvSpPr>
          <p:cNvPr id="55" name="object 3"/>
          <p:cNvSpPr txBox="1"/>
          <p:nvPr/>
        </p:nvSpPr>
        <p:spPr>
          <a:xfrm>
            <a:off x="7848600" y="5181600"/>
            <a:ext cx="182880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800" dirty="0">
                <a:latin typeface="Tahoma"/>
                <a:cs typeface="Tahoma"/>
              </a:rPr>
              <a:t>Источник: результаты аналитики </a:t>
            </a:r>
            <a:r>
              <a:rPr lang="en-US" sz="800" dirty="0">
                <a:latin typeface="Tahoma"/>
                <a:cs typeface="Tahoma"/>
              </a:rPr>
              <a:t>CEB</a:t>
            </a:r>
            <a:endParaRPr sz="800" dirty="0">
              <a:latin typeface="Tahoma"/>
              <a:cs typeface="Tahoma"/>
            </a:endParaRPr>
          </a:p>
        </p:txBody>
      </p:sp>
      <p:sp>
        <p:nvSpPr>
          <p:cNvPr id="57" name="object 6"/>
          <p:cNvSpPr txBox="1">
            <a:spLocks noGrp="1"/>
          </p:cNvSpPr>
          <p:nvPr>
            <p:ph type="dt" sz="half" idx="6"/>
          </p:nvPr>
        </p:nvSpPr>
        <p:spPr>
          <a:xfrm>
            <a:off x="8736221" y="7418437"/>
            <a:ext cx="871854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lang="en-US" spc="100" dirty="0"/>
              <a:t>www.shl.ru</a:t>
            </a:r>
            <a:endParaRPr spc="100" dirty="0">
              <a:hlinkClick r:id="rId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96000"/>
            <a:ext cx="9027668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dirty="0"/>
              <a:t>1. HR приобретают более широкую и глубокую экспертизу в области аналитики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1142705"/>
            <a:ext cx="369189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00"/>
              </a:lnSpc>
            </a:pPr>
            <a:r>
              <a:rPr lang="ru-RU" sz="1200" b="1" spc="-70" dirty="0">
                <a:latin typeface="Arial Black"/>
                <a:cs typeface="Arial Black"/>
              </a:rPr>
              <a:t>Большая доступность аналитики не гарантирует ее эффективного использования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30800" y="1142705"/>
            <a:ext cx="4546600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00"/>
              </a:lnSpc>
            </a:pPr>
            <a:r>
              <a:rPr lang="ru-RU" sz="1200" b="1" spc="-80" dirty="0">
                <a:latin typeface="Arial Black"/>
                <a:cs typeface="Arial Black"/>
              </a:rPr>
              <a:t>HR создают «центры передового опыта» в области аналитики и делают HR-показатели более доступными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38200" y="5029200"/>
            <a:ext cx="8753475" cy="1932324"/>
          </a:xfrm>
          <a:prstGeom prst="rect">
            <a:avLst/>
          </a:prstGeom>
          <a:ln w="25400">
            <a:solidFill>
              <a:srgbClr val="7FD6F7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700"/>
              </a:spcBef>
            </a:pPr>
            <a:r>
              <a:rPr lang="ru-RU" sz="1000" b="1" spc="105" dirty="0">
                <a:latin typeface="Arial" pitchFamily="34" charset="0"/>
                <a:cs typeface="Arial" pitchFamily="34" charset="0"/>
              </a:rPr>
              <a:t>Наш взгляд: Широта экспертизы в области аналитики особенно важна</a:t>
            </a:r>
          </a:p>
          <a:p>
            <a:pPr marL="114300" marR="136525">
              <a:lnSpc>
                <a:spcPct val="108300"/>
              </a:lnSpc>
              <a:spcBef>
                <a:spcPts val="450"/>
              </a:spcBef>
            </a:pPr>
            <a:r>
              <a:rPr lang="ru-RU" sz="1000" spc="95" dirty="0">
                <a:latin typeface="Century Gothic"/>
                <a:cs typeface="Century Gothic"/>
              </a:rPr>
              <a:t>Специалисты сферы HR, особенно </a:t>
            </a:r>
            <a:r>
              <a:rPr lang="ru-RU" sz="1000" spc="95" dirty="0" err="1">
                <a:latin typeface="Century Gothic"/>
                <a:cs typeface="Century Gothic"/>
              </a:rPr>
              <a:t>HR-бизнес-партнеры</a:t>
            </a:r>
            <a:r>
              <a:rPr lang="ru-RU" sz="1000" spc="95" dirty="0">
                <a:latin typeface="Century Gothic"/>
                <a:cs typeface="Century Gothic"/>
              </a:rPr>
              <a:t>, должны уметь анализировать количественные данные (в частности, HR-показатели), чтобы успешно выполнять свою работу. Однако менее половины линейных руководителей уверены в том, что их </a:t>
            </a:r>
            <a:r>
              <a:rPr lang="ru-RU" sz="1000" spc="95" dirty="0" err="1">
                <a:latin typeface="Century Gothic"/>
                <a:cs typeface="Century Gothic"/>
              </a:rPr>
              <a:t>HR-бизнес-партнеры</a:t>
            </a:r>
            <a:r>
              <a:rPr lang="ru-RU" sz="1000" spc="95" dirty="0">
                <a:latin typeface="Century Gothic"/>
                <a:cs typeface="Century Gothic"/>
              </a:rPr>
              <a:t> эффективно используют данные о персонале и бизнес-информацию для обоснования и поддержки принимаемых решений. Вместо того, чтобы полагаться на узкий круг носителей экспертизы в области аналитики, передовые организации развивают аналитические навыки и компетенции, а также повышают уровень ответственности и подотчетности у всех сотрудников HR. </a:t>
            </a:r>
          </a:p>
          <a:p>
            <a:pPr marL="114300" marR="136525">
              <a:lnSpc>
                <a:spcPct val="108300"/>
              </a:lnSpc>
              <a:spcBef>
                <a:spcPts val="450"/>
              </a:spcBef>
            </a:pPr>
            <a:r>
              <a:rPr lang="ru-RU" sz="1000" spc="30" dirty="0">
                <a:latin typeface="Century Gothic"/>
                <a:cs typeface="Century Gothic"/>
              </a:rPr>
              <a:t>Дополнительные ресурсы </a:t>
            </a:r>
            <a:r>
              <a:rPr sz="1000" spc="15" dirty="0">
                <a:latin typeface="Century Gothic"/>
                <a:cs typeface="Century Gothic"/>
              </a:rPr>
              <a:t>: </a:t>
            </a:r>
            <a:r>
              <a:rPr sz="1000" spc="50" dirty="0">
                <a:solidFill>
                  <a:srgbClr val="0033CC"/>
                </a:solidFill>
                <a:latin typeface="Century Gothic"/>
                <a:cs typeface="Century Gothic"/>
                <a:hlinkClick r:id="rId2"/>
              </a:rPr>
              <a:t>Build </a:t>
            </a:r>
            <a:r>
              <a:rPr sz="1000" spc="95" dirty="0">
                <a:solidFill>
                  <a:srgbClr val="0033CC"/>
                </a:solidFill>
                <a:latin typeface="Century Gothic"/>
                <a:cs typeface="Century Gothic"/>
                <a:hlinkClick r:id="rId2"/>
              </a:rPr>
              <a:t>HR </a:t>
            </a:r>
            <a:r>
              <a:rPr sz="1000" spc="-5" dirty="0">
                <a:solidFill>
                  <a:srgbClr val="0033CC"/>
                </a:solidFill>
                <a:latin typeface="Century Gothic"/>
                <a:cs typeface="Century Gothic"/>
                <a:hlinkClick r:id="rId2"/>
              </a:rPr>
              <a:t>Capability </a:t>
            </a:r>
            <a:r>
              <a:rPr sz="1000" spc="40" dirty="0">
                <a:solidFill>
                  <a:srgbClr val="0033CC"/>
                </a:solidFill>
                <a:latin typeface="Century Gothic"/>
                <a:cs typeface="Century Gothic"/>
                <a:hlinkClick r:id="rId2"/>
              </a:rPr>
              <a:t>for </a:t>
            </a:r>
            <a:r>
              <a:rPr sz="1000" spc="25" dirty="0">
                <a:solidFill>
                  <a:srgbClr val="0033CC"/>
                </a:solidFill>
                <a:latin typeface="Century Gothic"/>
                <a:cs typeface="Century Gothic"/>
                <a:hlinkClick r:id="rId2"/>
              </a:rPr>
              <a:t>Translating </a:t>
            </a:r>
            <a:r>
              <a:rPr sz="1000" spc="-30" dirty="0">
                <a:solidFill>
                  <a:srgbClr val="0033CC"/>
                </a:solidFill>
                <a:latin typeface="Century Gothic"/>
                <a:cs typeface="Century Gothic"/>
                <a:hlinkClick r:id="rId2"/>
              </a:rPr>
              <a:t>Data </a:t>
            </a:r>
            <a:r>
              <a:rPr sz="1000" spc="25" dirty="0">
                <a:solidFill>
                  <a:srgbClr val="0033CC"/>
                </a:solidFill>
                <a:latin typeface="Century Gothic"/>
                <a:cs typeface="Century Gothic"/>
                <a:hlinkClick r:id="rId2"/>
              </a:rPr>
              <a:t>into </a:t>
            </a:r>
            <a:r>
              <a:rPr sz="1000" spc="40" dirty="0">
                <a:solidFill>
                  <a:srgbClr val="0033CC"/>
                </a:solidFill>
                <a:latin typeface="Century Gothic"/>
                <a:cs typeface="Century Gothic"/>
                <a:hlinkClick r:id="rId2"/>
              </a:rPr>
              <a:t>Insights</a:t>
            </a:r>
            <a:r>
              <a:rPr lang="ru-RU" sz="825" spc="60" baseline="35353" dirty="0">
                <a:latin typeface="Century Gothic"/>
                <a:cs typeface="Century Gothic"/>
                <a:sym typeface="Symbol"/>
              </a:rPr>
              <a:t></a:t>
            </a:r>
            <a:r>
              <a:rPr sz="1000" spc="25" dirty="0">
                <a:latin typeface="Century Gothic"/>
                <a:cs typeface="Century Gothic"/>
              </a:rPr>
              <a:t>(</a:t>
            </a:r>
            <a:r>
              <a:rPr lang="ru-RU" sz="1000" spc="25" dirty="0">
                <a:solidFill>
                  <a:srgbClr val="0033CC"/>
                </a:solidFill>
                <a:latin typeface="Century Gothic"/>
                <a:cs typeface="Century Gothic"/>
                <a:hlinkClick r:id="rId3"/>
              </a:rPr>
              <a:t>доступно </a:t>
            </a:r>
            <a:r>
              <a:rPr lang="ru-RU" sz="1000" spc="25" dirty="0" err="1">
                <a:solidFill>
                  <a:srgbClr val="0033CC"/>
                </a:solidFill>
                <a:latin typeface="Century Gothic"/>
                <a:cs typeface="Century Gothic"/>
                <a:hlinkClick r:id="rId3"/>
              </a:rPr>
              <a:t>превью</a:t>
            </a:r>
            <a:r>
              <a:rPr sz="1000" spc="-20" dirty="0">
                <a:latin typeface="Century Gothic"/>
                <a:cs typeface="Century Gothic"/>
              </a:rPr>
              <a:t>) </a:t>
            </a:r>
            <a:r>
              <a:rPr lang="ru-RU" sz="1000" spc="-20" dirty="0">
                <a:latin typeface="Century Gothic"/>
                <a:cs typeface="Century Gothic"/>
              </a:rPr>
              <a:t>и</a:t>
            </a:r>
            <a:r>
              <a:rPr sz="1000" spc="-40" dirty="0">
                <a:latin typeface="Century Gothic"/>
                <a:cs typeface="Century Gothic"/>
              </a:rPr>
              <a:t> </a:t>
            </a:r>
            <a:r>
              <a:rPr sz="1000" spc="65" dirty="0">
                <a:solidFill>
                  <a:srgbClr val="0033CC"/>
                </a:solidFill>
                <a:latin typeface="Century Gothic"/>
                <a:cs typeface="Century Gothic"/>
                <a:hlinkClick r:id="rId4"/>
              </a:rPr>
              <a:t>CEB </a:t>
            </a:r>
            <a:r>
              <a:rPr sz="1000" spc="95" dirty="0">
                <a:solidFill>
                  <a:srgbClr val="0033CC"/>
                </a:solidFill>
                <a:latin typeface="Century Gothic"/>
                <a:cs typeface="Century Gothic"/>
                <a:hlinkClick r:id="rId4"/>
              </a:rPr>
              <a:t>HR </a:t>
            </a:r>
            <a:r>
              <a:rPr sz="1000" spc="25" dirty="0">
                <a:solidFill>
                  <a:srgbClr val="0033CC"/>
                </a:solidFill>
                <a:latin typeface="Century Gothic"/>
                <a:cs typeface="Century Gothic"/>
                <a:hlinkClick r:id="rId4"/>
              </a:rPr>
              <a:t>Analytics </a:t>
            </a:r>
            <a:r>
              <a:rPr sz="1000" spc="25" dirty="0">
                <a:solidFill>
                  <a:srgbClr val="0033CC"/>
                </a:solidFill>
                <a:latin typeface="Century Gothic"/>
                <a:cs typeface="Century Gothic"/>
              </a:rPr>
              <a:t> </a:t>
            </a:r>
            <a:r>
              <a:rPr sz="1000" spc="15" dirty="0">
                <a:solidFill>
                  <a:srgbClr val="0033CC"/>
                </a:solidFill>
                <a:latin typeface="Century Gothic"/>
                <a:cs typeface="Century Gothic"/>
                <a:hlinkClick r:id="rId4"/>
              </a:rPr>
              <a:t>Leadership</a:t>
            </a:r>
            <a:r>
              <a:rPr sz="1000" spc="-35" dirty="0">
                <a:solidFill>
                  <a:srgbClr val="0033CC"/>
                </a:solidFill>
                <a:latin typeface="Century Gothic"/>
                <a:cs typeface="Century Gothic"/>
                <a:hlinkClick r:id="rId4"/>
              </a:rPr>
              <a:t> </a:t>
            </a:r>
            <a:r>
              <a:rPr sz="1000" spc="-30" dirty="0">
                <a:solidFill>
                  <a:srgbClr val="0033CC"/>
                </a:solidFill>
                <a:latin typeface="Century Gothic"/>
                <a:cs typeface="Century Gothic"/>
                <a:hlinkClick r:id="rId4"/>
              </a:rPr>
              <a:t>Academy</a:t>
            </a:r>
            <a:endParaRPr sz="1000" dirty="0">
              <a:latin typeface="Century Gothic"/>
              <a:cs typeface="Century Gothic"/>
            </a:endParaRPr>
          </a:p>
          <a:p>
            <a:pPr marL="113664">
              <a:lnSpc>
                <a:spcPct val="100000"/>
              </a:lnSpc>
              <a:spcBef>
                <a:spcPts val="550"/>
              </a:spcBef>
            </a:pPr>
            <a:r>
              <a:rPr lang="ru-RU" sz="1000" i="1" spc="-30" dirty="0">
                <a:latin typeface="Century Gothic"/>
                <a:cs typeface="Century Gothic"/>
              </a:rPr>
              <a:t>Следующая публикация на эту тему:  Исследование инноваций в области HR-аналитики.</a:t>
            </a:r>
          </a:p>
        </p:txBody>
      </p:sp>
      <p:sp>
        <p:nvSpPr>
          <p:cNvPr id="6" name="object 6"/>
          <p:cNvSpPr/>
          <p:nvPr/>
        </p:nvSpPr>
        <p:spPr>
          <a:xfrm>
            <a:off x="460375" y="5060086"/>
            <a:ext cx="344170" cy="716915"/>
          </a:xfrm>
          <a:custGeom>
            <a:avLst/>
            <a:gdLst/>
            <a:ahLst/>
            <a:cxnLst/>
            <a:rect l="l" t="t" r="r" b="b"/>
            <a:pathLst>
              <a:path w="344170" h="716914">
                <a:moveTo>
                  <a:pt x="0" y="716305"/>
                </a:moveTo>
                <a:lnTo>
                  <a:pt x="343662" y="716305"/>
                </a:lnTo>
                <a:lnTo>
                  <a:pt x="343662" y="0"/>
                </a:lnTo>
                <a:lnTo>
                  <a:pt x="0" y="0"/>
                </a:lnTo>
                <a:lnTo>
                  <a:pt x="0" y="716305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6905" y="5103310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298" y="0"/>
                </a:move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6905" y="5103310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298" y="150596"/>
                </a:move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close/>
              </a:path>
            </a:pathLst>
          </a:custGeom>
          <a:ln w="164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6905" y="5340753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298" y="0"/>
                </a:move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6905" y="5340753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298" y="150596"/>
                </a:move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close/>
              </a:path>
            </a:pathLst>
          </a:custGeom>
          <a:ln w="164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6905" y="5578198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298" y="0"/>
                </a:move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close/>
              </a:path>
            </a:pathLst>
          </a:custGeom>
          <a:solidFill>
            <a:srgbClr val="9C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6905" y="5578198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298" y="150596"/>
                </a:moveTo>
                <a:lnTo>
                  <a:pt x="104605" y="144680"/>
                </a:lnTo>
                <a:lnTo>
                  <a:pt x="128539" y="128544"/>
                </a:lnTo>
                <a:lnTo>
                  <a:pt x="144678" y="104610"/>
                </a:lnTo>
                <a:lnTo>
                  <a:pt x="150596" y="75298"/>
                </a:lnTo>
                <a:lnTo>
                  <a:pt x="144678" y="45991"/>
                </a:lnTo>
                <a:lnTo>
                  <a:pt x="128539" y="22056"/>
                </a:lnTo>
                <a:lnTo>
                  <a:pt x="104605" y="5918"/>
                </a:lnTo>
                <a:lnTo>
                  <a:pt x="75298" y="0"/>
                </a:lnTo>
                <a:lnTo>
                  <a:pt x="45991" y="5918"/>
                </a:lnTo>
                <a:lnTo>
                  <a:pt x="22056" y="22056"/>
                </a:lnTo>
                <a:lnTo>
                  <a:pt x="5918" y="45991"/>
                </a:lnTo>
                <a:lnTo>
                  <a:pt x="0" y="75298"/>
                </a:lnTo>
                <a:lnTo>
                  <a:pt x="5918" y="104610"/>
                </a:lnTo>
                <a:lnTo>
                  <a:pt x="22056" y="128544"/>
                </a:lnTo>
                <a:lnTo>
                  <a:pt x="45991" y="144680"/>
                </a:lnTo>
                <a:lnTo>
                  <a:pt x="75298" y="150596"/>
                </a:lnTo>
                <a:close/>
              </a:path>
            </a:pathLst>
          </a:custGeom>
          <a:ln w="164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181600" y="4495800"/>
            <a:ext cx="1905000" cy="4206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dirty="0">
                <a:latin typeface="Century Gothic"/>
                <a:cs typeface="Century Gothic"/>
              </a:rPr>
              <a:t>n </a:t>
            </a:r>
            <a:r>
              <a:rPr sz="800" spc="-80" dirty="0">
                <a:latin typeface="Tahoma"/>
                <a:cs typeface="Tahoma"/>
              </a:rPr>
              <a:t>= </a:t>
            </a:r>
            <a:r>
              <a:rPr sz="800" spc="55" dirty="0">
                <a:latin typeface="Tahoma"/>
                <a:cs typeface="Tahoma"/>
              </a:rPr>
              <a:t>296 </a:t>
            </a:r>
            <a:r>
              <a:rPr sz="800" spc="65" dirty="0">
                <a:latin typeface="Tahoma"/>
                <a:cs typeface="Tahoma"/>
              </a:rPr>
              <a:t>HR</a:t>
            </a:r>
            <a:r>
              <a:rPr sz="800" spc="-70" dirty="0">
                <a:latin typeface="Tahoma"/>
                <a:cs typeface="Tahoma"/>
              </a:rPr>
              <a:t> </a:t>
            </a:r>
            <a:r>
              <a:rPr lang="ru-RU" sz="800" spc="25" dirty="0">
                <a:latin typeface="Tahoma"/>
                <a:cs typeface="Tahoma"/>
              </a:rPr>
              <a:t>-директоров</a:t>
            </a:r>
            <a:r>
              <a:rPr sz="800" spc="25" dirty="0">
                <a:latin typeface="Tahoma"/>
                <a:cs typeface="Tahoma"/>
              </a:rPr>
              <a:t>.</a:t>
            </a:r>
            <a:endParaRPr sz="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lang="ru-RU" sz="800" spc="20" dirty="0">
                <a:latin typeface="Tahoma"/>
                <a:cs typeface="Tahoma"/>
              </a:rPr>
              <a:t>Источник: Опрос HR о планах на</a:t>
            </a: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lang="ru-RU" sz="800" spc="20" dirty="0">
                <a:latin typeface="Tahoma"/>
                <a:cs typeface="Tahoma"/>
              </a:rPr>
              <a:t>ближайшее будущее (CEB, 2016)</a:t>
            </a:r>
            <a:r>
              <a:rPr sz="600" spc="20" dirty="0">
                <a:latin typeface="Tahoma"/>
                <a:cs typeface="Tahoma"/>
              </a:rPr>
              <a:t>.</a:t>
            </a:r>
            <a:endParaRPr sz="600" dirty="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4500" y="1840103"/>
            <a:ext cx="3952875" cy="1579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740">
              <a:lnSpc>
                <a:spcPct val="100000"/>
              </a:lnSpc>
            </a:pPr>
            <a:r>
              <a:rPr lang="ru-RU" b="1" spc="-25" dirty="0">
                <a:solidFill>
                  <a:srgbClr val="00AEEF"/>
                </a:solidFill>
                <a:latin typeface="Arial Black"/>
                <a:cs typeface="Arial Black"/>
              </a:rPr>
              <a:t>Только</a:t>
            </a:r>
            <a:r>
              <a:rPr sz="1800" b="1" spc="-200" dirty="0">
                <a:solidFill>
                  <a:srgbClr val="00AEEF"/>
                </a:solidFill>
                <a:latin typeface="Arial Black"/>
                <a:cs typeface="Arial Black"/>
              </a:rPr>
              <a:t> </a:t>
            </a:r>
            <a:r>
              <a:rPr sz="1800" b="1" spc="-125" dirty="0">
                <a:solidFill>
                  <a:srgbClr val="00AEEF"/>
                </a:solidFill>
                <a:latin typeface="Arial Black"/>
                <a:cs typeface="Arial Black"/>
              </a:rPr>
              <a:t>5%</a:t>
            </a:r>
            <a:endParaRPr sz="1800" dirty="0">
              <a:latin typeface="Arial Black"/>
              <a:cs typeface="Arial Black"/>
            </a:endParaRPr>
          </a:p>
          <a:p>
            <a:pPr marL="840740">
              <a:lnSpc>
                <a:spcPct val="100000"/>
              </a:lnSpc>
              <a:spcBef>
                <a:spcPts val="40"/>
              </a:spcBef>
            </a:pPr>
            <a:r>
              <a:rPr lang="ru-RU" sz="1200" spc="25" dirty="0">
                <a:latin typeface="Century Gothic"/>
                <a:cs typeface="Century Gothic"/>
              </a:rPr>
              <a:t>организаций считают, что они эффективно собирают и используют аналитические данные о персонале</a:t>
            </a:r>
            <a:r>
              <a:rPr sz="1200" spc="5" dirty="0">
                <a:latin typeface="Century Gothic"/>
                <a:cs typeface="Century Gothic"/>
              </a:rPr>
              <a:t>.</a:t>
            </a:r>
            <a:endParaRPr sz="12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endParaRPr lang="en-US" sz="800" i="1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800" i="1" dirty="0">
                <a:latin typeface="Century Gothic"/>
                <a:cs typeface="Century Gothic"/>
              </a:rPr>
              <a:t>n </a:t>
            </a:r>
            <a:r>
              <a:rPr sz="800" spc="-80" dirty="0">
                <a:latin typeface="Tahoma"/>
                <a:cs typeface="Tahoma"/>
              </a:rPr>
              <a:t>= </a:t>
            </a:r>
            <a:r>
              <a:rPr sz="800" spc="35" dirty="0">
                <a:latin typeface="Tahoma"/>
                <a:cs typeface="Tahoma"/>
              </a:rPr>
              <a:t>379 </a:t>
            </a:r>
            <a:r>
              <a:rPr sz="800" spc="65" dirty="0">
                <a:latin typeface="Tahoma"/>
                <a:cs typeface="Tahoma"/>
              </a:rPr>
              <a:t>HR</a:t>
            </a:r>
            <a:r>
              <a:rPr lang="ru-RU" sz="800" spc="-50" dirty="0">
                <a:latin typeface="Tahoma"/>
                <a:cs typeface="Tahoma"/>
              </a:rPr>
              <a:t>-директоров</a:t>
            </a:r>
            <a:r>
              <a:rPr sz="800" spc="25" dirty="0">
                <a:latin typeface="Tahoma"/>
                <a:cs typeface="Tahoma"/>
              </a:rPr>
              <a:t>.</a:t>
            </a:r>
            <a:endParaRPr sz="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lang="ru-RU" sz="800" spc="20" dirty="0">
                <a:latin typeface="Tahoma"/>
                <a:cs typeface="Tahoma"/>
              </a:rPr>
              <a:t>Источник: Опрос HR о планах на</a:t>
            </a: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lang="ru-RU" sz="800" spc="20" dirty="0">
                <a:latin typeface="Tahoma"/>
                <a:cs typeface="Tahoma"/>
              </a:rPr>
              <a:t>ближайшее будущее (CEB, 2016). </a:t>
            </a:r>
          </a:p>
        </p:txBody>
      </p:sp>
      <p:sp>
        <p:nvSpPr>
          <p:cNvPr id="15" name="object 15"/>
          <p:cNvSpPr/>
          <p:nvPr/>
        </p:nvSpPr>
        <p:spPr>
          <a:xfrm>
            <a:off x="1069847" y="1902334"/>
            <a:ext cx="114300" cy="203835"/>
          </a:xfrm>
          <a:custGeom>
            <a:avLst/>
            <a:gdLst/>
            <a:ahLst/>
            <a:cxnLst/>
            <a:rect l="l" t="t" r="r" b="b"/>
            <a:pathLst>
              <a:path w="114300" h="203835">
                <a:moveTo>
                  <a:pt x="114300" y="0"/>
                </a:moveTo>
                <a:lnTo>
                  <a:pt x="0" y="101726"/>
                </a:lnTo>
                <a:lnTo>
                  <a:pt x="114300" y="203453"/>
                </a:lnTo>
                <a:lnTo>
                  <a:pt x="114300" y="0"/>
                </a:lnTo>
                <a:close/>
              </a:path>
            </a:pathLst>
          </a:custGeom>
          <a:solidFill>
            <a:srgbClr val="7FD6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0782" y="1881058"/>
            <a:ext cx="87630" cy="283210"/>
          </a:xfrm>
          <a:custGeom>
            <a:avLst/>
            <a:gdLst/>
            <a:ahLst/>
            <a:cxnLst/>
            <a:rect l="l" t="t" r="r" b="b"/>
            <a:pathLst>
              <a:path w="87630" h="283210">
                <a:moveTo>
                  <a:pt x="0" y="0"/>
                </a:moveTo>
                <a:lnTo>
                  <a:pt x="0" y="282676"/>
                </a:lnTo>
                <a:lnTo>
                  <a:pt x="87350" y="13842"/>
                </a:lnTo>
                <a:lnTo>
                  <a:pt x="65974" y="7811"/>
                </a:lnTo>
                <a:lnTo>
                  <a:pt x="44222" y="3482"/>
                </a:lnTo>
                <a:lnTo>
                  <a:pt x="22197" y="873"/>
                </a:lnTo>
                <a:lnTo>
                  <a:pt x="0" y="0"/>
                </a:lnTo>
                <a:close/>
              </a:path>
            </a:pathLst>
          </a:custGeom>
          <a:solidFill>
            <a:srgbClr val="00B0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8042" y="1881058"/>
            <a:ext cx="565785" cy="565785"/>
          </a:xfrm>
          <a:custGeom>
            <a:avLst/>
            <a:gdLst/>
            <a:ahLst/>
            <a:cxnLst/>
            <a:rect l="l" t="t" r="r" b="b"/>
            <a:pathLst>
              <a:path w="565785" h="565785">
                <a:moveTo>
                  <a:pt x="282739" y="0"/>
                </a:moveTo>
                <a:lnTo>
                  <a:pt x="231273" y="4707"/>
                </a:lnTo>
                <a:lnTo>
                  <a:pt x="182505" y="18349"/>
                </a:lnTo>
                <a:lnTo>
                  <a:pt x="137429" y="40204"/>
                </a:lnTo>
                <a:lnTo>
                  <a:pt x="97038" y="69550"/>
                </a:lnTo>
                <a:lnTo>
                  <a:pt x="62325" y="105667"/>
                </a:lnTo>
                <a:lnTo>
                  <a:pt x="34283" y="147832"/>
                </a:lnTo>
                <a:lnTo>
                  <a:pt x="13906" y="195325"/>
                </a:lnTo>
                <a:lnTo>
                  <a:pt x="3254" y="240076"/>
                </a:lnTo>
                <a:lnTo>
                  <a:pt x="0" y="284753"/>
                </a:lnTo>
                <a:lnTo>
                  <a:pt x="3767" y="328623"/>
                </a:lnTo>
                <a:lnTo>
                  <a:pt x="14184" y="370952"/>
                </a:lnTo>
                <a:lnTo>
                  <a:pt x="30876" y="411008"/>
                </a:lnTo>
                <a:lnTo>
                  <a:pt x="53470" y="448057"/>
                </a:lnTo>
                <a:lnTo>
                  <a:pt x="81592" y="481364"/>
                </a:lnTo>
                <a:lnTo>
                  <a:pt x="114868" y="510198"/>
                </a:lnTo>
                <a:lnTo>
                  <a:pt x="152925" y="533824"/>
                </a:lnTo>
                <a:lnTo>
                  <a:pt x="195389" y="551510"/>
                </a:lnTo>
                <a:lnTo>
                  <a:pt x="240139" y="562161"/>
                </a:lnTo>
                <a:lnTo>
                  <a:pt x="284816" y="565416"/>
                </a:lnTo>
                <a:lnTo>
                  <a:pt x="328686" y="561648"/>
                </a:lnTo>
                <a:lnTo>
                  <a:pt x="371016" y="551232"/>
                </a:lnTo>
                <a:lnTo>
                  <a:pt x="411071" y="534539"/>
                </a:lnTo>
                <a:lnTo>
                  <a:pt x="448120" y="511945"/>
                </a:lnTo>
                <a:lnTo>
                  <a:pt x="481428" y="483824"/>
                </a:lnTo>
                <a:lnTo>
                  <a:pt x="510262" y="450547"/>
                </a:lnTo>
                <a:lnTo>
                  <a:pt x="533888" y="412490"/>
                </a:lnTo>
                <a:lnTo>
                  <a:pt x="551573" y="370027"/>
                </a:lnTo>
                <a:lnTo>
                  <a:pt x="562225" y="325276"/>
                </a:lnTo>
                <a:lnTo>
                  <a:pt x="565328" y="282676"/>
                </a:lnTo>
                <a:lnTo>
                  <a:pt x="282739" y="282676"/>
                </a:lnTo>
                <a:lnTo>
                  <a:pt x="282739" y="0"/>
                </a:lnTo>
                <a:close/>
              </a:path>
              <a:path w="565785" h="565785">
                <a:moveTo>
                  <a:pt x="370090" y="13842"/>
                </a:moveTo>
                <a:lnTo>
                  <a:pt x="282739" y="282676"/>
                </a:lnTo>
                <a:lnTo>
                  <a:pt x="565328" y="282676"/>
                </a:lnTo>
                <a:lnTo>
                  <a:pt x="565479" y="280599"/>
                </a:lnTo>
                <a:lnTo>
                  <a:pt x="561712" y="236729"/>
                </a:lnTo>
                <a:lnTo>
                  <a:pt x="551295" y="194400"/>
                </a:lnTo>
                <a:lnTo>
                  <a:pt x="534603" y="154344"/>
                </a:lnTo>
                <a:lnTo>
                  <a:pt x="512009" y="117296"/>
                </a:lnTo>
                <a:lnTo>
                  <a:pt x="483887" y="83988"/>
                </a:lnTo>
                <a:lnTo>
                  <a:pt x="450611" y="55154"/>
                </a:lnTo>
                <a:lnTo>
                  <a:pt x="412554" y="31528"/>
                </a:lnTo>
                <a:lnTo>
                  <a:pt x="370090" y="13842"/>
                </a:lnTo>
                <a:close/>
              </a:path>
            </a:pathLst>
          </a:custGeom>
          <a:solidFill>
            <a:srgbClr val="76D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053328" y="1852803"/>
            <a:ext cx="3418840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70" dirty="0">
                <a:solidFill>
                  <a:srgbClr val="00AEEF"/>
                </a:solidFill>
                <a:latin typeface="Arial Black"/>
                <a:cs typeface="Arial Black"/>
              </a:rPr>
              <a:t>66%</a:t>
            </a:r>
            <a:endParaRPr sz="180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ru-RU" sz="1200" spc="25" dirty="0">
                <a:latin typeface="Century Gothic"/>
                <a:cs typeface="Century Gothic"/>
              </a:rPr>
              <a:t>организаций создали или намереваются создать «центр передового опыта» в области аналитики (фокус на глубину экспертизы)</a:t>
            </a:r>
            <a:r>
              <a:rPr sz="1200" spc="20" dirty="0">
                <a:latin typeface="Century Gothic"/>
                <a:cs typeface="Century Gothic"/>
              </a:rPr>
              <a:t>.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53328" y="3012880"/>
            <a:ext cx="3435985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90" dirty="0">
                <a:solidFill>
                  <a:srgbClr val="00AEEF"/>
                </a:solidFill>
                <a:latin typeface="Arial Black"/>
                <a:cs typeface="Arial Black"/>
              </a:rPr>
              <a:t>89%</a:t>
            </a:r>
            <a:endParaRPr sz="180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ru-RU" sz="1200" spc="25" dirty="0">
                <a:latin typeface="Century Gothic"/>
                <a:cs typeface="Century Gothic"/>
              </a:rPr>
              <a:t>организаций уже развивают или намереваются развивать навыки и способности HR-бизнес-партнеров в области работы с HR-показателями и аналитической информацией (фокус на широту экспертизы).</a:t>
            </a:r>
          </a:p>
        </p:txBody>
      </p:sp>
      <p:sp>
        <p:nvSpPr>
          <p:cNvPr id="20" name="object 20"/>
          <p:cNvSpPr/>
          <p:nvPr/>
        </p:nvSpPr>
        <p:spPr>
          <a:xfrm>
            <a:off x="5843778" y="1908075"/>
            <a:ext cx="114300" cy="203835"/>
          </a:xfrm>
          <a:custGeom>
            <a:avLst/>
            <a:gdLst/>
            <a:ahLst/>
            <a:cxnLst/>
            <a:rect l="l" t="t" r="r" b="b"/>
            <a:pathLst>
              <a:path w="114300" h="203835">
                <a:moveTo>
                  <a:pt x="114300" y="0"/>
                </a:moveTo>
                <a:lnTo>
                  <a:pt x="0" y="101726"/>
                </a:lnTo>
                <a:lnTo>
                  <a:pt x="114300" y="203453"/>
                </a:lnTo>
                <a:lnTo>
                  <a:pt x="114300" y="0"/>
                </a:lnTo>
                <a:close/>
              </a:path>
            </a:pathLst>
          </a:custGeom>
          <a:solidFill>
            <a:srgbClr val="7FD6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43778" y="3071629"/>
            <a:ext cx="114300" cy="203835"/>
          </a:xfrm>
          <a:custGeom>
            <a:avLst/>
            <a:gdLst/>
            <a:ahLst/>
            <a:cxnLst/>
            <a:rect l="l" t="t" r="r" b="b"/>
            <a:pathLst>
              <a:path w="114300" h="203835">
                <a:moveTo>
                  <a:pt x="114300" y="0"/>
                </a:moveTo>
                <a:lnTo>
                  <a:pt x="0" y="101726"/>
                </a:lnTo>
                <a:lnTo>
                  <a:pt x="114300" y="203453"/>
                </a:lnTo>
                <a:lnTo>
                  <a:pt x="114300" y="0"/>
                </a:lnTo>
                <a:close/>
              </a:path>
            </a:pathLst>
          </a:custGeom>
          <a:solidFill>
            <a:srgbClr val="7FD6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89528" y="1878508"/>
            <a:ext cx="521334" cy="565785"/>
          </a:xfrm>
          <a:custGeom>
            <a:avLst/>
            <a:gdLst/>
            <a:ahLst/>
            <a:cxnLst/>
            <a:rect l="l" t="t" r="r" b="b"/>
            <a:pathLst>
              <a:path w="521335" h="565785">
                <a:moveTo>
                  <a:pt x="238671" y="0"/>
                </a:moveTo>
                <a:lnTo>
                  <a:pt x="238671" y="282676"/>
                </a:lnTo>
                <a:lnTo>
                  <a:pt x="0" y="434136"/>
                </a:lnTo>
                <a:lnTo>
                  <a:pt x="28963" y="472228"/>
                </a:lnTo>
                <a:lnTo>
                  <a:pt x="63418" y="504472"/>
                </a:lnTo>
                <a:lnTo>
                  <a:pt x="102490" y="530386"/>
                </a:lnTo>
                <a:lnTo>
                  <a:pt x="145305" y="549492"/>
                </a:lnTo>
                <a:lnTo>
                  <a:pt x="190990" y="561307"/>
                </a:lnTo>
                <a:lnTo>
                  <a:pt x="238671" y="565353"/>
                </a:lnTo>
                <a:lnTo>
                  <a:pt x="284523" y="561653"/>
                </a:lnTo>
                <a:lnTo>
                  <a:pt x="328019" y="550942"/>
                </a:lnTo>
                <a:lnTo>
                  <a:pt x="368578" y="533801"/>
                </a:lnTo>
                <a:lnTo>
                  <a:pt x="405617" y="510813"/>
                </a:lnTo>
                <a:lnTo>
                  <a:pt x="438554" y="482560"/>
                </a:lnTo>
                <a:lnTo>
                  <a:pt x="466808" y="449623"/>
                </a:lnTo>
                <a:lnTo>
                  <a:pt x="489796" y="412584"/>
                </a:lnTo>
                <a:lnTo>
                  <a:pt x="506936" y="372025"/>
                </a:lnTo>
                <a:lnTo>
                  <a:pt x="517648" y="328528"/>
                </a:lnTo>
                <a:lnTo>
                  <a:pt x="521347" y="282676"/>
                </a:lnTo>
                <a:lnTo>
                  <a:pt x="517648" y="236824"/>
                </a:lnTo>
                <a:lnTo>
                  <a:pt x="506936" y="193327"/>
                </a:lnTo>
                <a:lnTo>
                  <a:pt x="489796" y="152769"/>
                </a:lnTo>
                <a:lnTo>
                  <a:pt x="466808" y="115730"/>
                </a:lnTo>
                <a:lnTo>
                  <a:pt x="438554" y="82792"/>
                </a:lnTo>
                <a:lnTo>
                  <a:pt x="405617" y="54539"/>
                </a:lnTo>
                <a:lnTo>
                  <a:pt x="368578" y="31551"/>
                </a:lnTo>
                <a:lnTo>
                  <a:pt x="328019" y="14410"/>
                </a:lnTo>
                <a:lnTo>
                  <a:pt x="284523" y="3699"/>
                </a:lnTo>
                <a:lnTo>
                  <a:pt x="238671" y="0"/>
                </a:lnTo>
                <a:close/>
              </a:path>
            </a:pathLst>
          </a:custGeom>
          <a:solidFill>
            <a:srgbClr val="00B0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46125" y="1878508"/>
            <a:ext cx="282575" cy="434340"/>
          </a:xfrm>
          <a:custGeom>
            <a:avLst/>
            <a:gdLst/>
            <a:ahLst/>
            <a:cxnLst/>
            <a:rect l="l" t="t" r="r" b="b"/>
            <a:pathLst>
              <a:path w="282575" h="434339">
                <a:moveTo>
                  <a:pt x="282074" y="0"/>
                </a:moveTo>
                <a:lnTo>
                  <a:pt x="242150" y="2834"/>
                </a:lnTo>
                <a:lnTo>
                  <a:pt x="203214" y="11225"/>
                </a:lnTo>
                <a:lnTo>
                  <a:pt x="165843" y="25004"/>
                </a:lnTo>
                <a:lnTo>
                  <a:pt x="130613" y="44005"/>
                </a:lnTo>
                <a:lnTo>
                  <a:pt x="93882" y="71695"/>
                </a:lnTo>
                <a:lnTo>
                  <a:pt x="62896" y="104043"/>
                </a:lnTo>
                <a:lnTo>
                  <a:pt x="37835" y="140247"/>
                </a:lnTo>
                <a:lnTo>
                  <a:pt x="18879" y="179502"/>
                </a:lnTo>
                <a:lnTo>
                  <a:pt x="6207" y="221006"/>
                </a:lnTo>
                <a:lnTo>
                  <a:pt x="0" y="263956"/>
                </a:lnTo>
                <a:lnTo>
                  <a:pt x="435" y="307547"/>
                </a:lnTo>
                <a:lnTo>
                  <a:pt x="7695" y="350976"/>
                </a:lnTo>
                <a:lnTo>
                  <a:pt x="21957" y="393440"/>
                </a:lnTo>
                <a:lnTo>
                  <a:pt x="43402" y="434136"/>
                </a:lnTo>
                <a:lnTo>
                  <a:pt x="282074" y="282676"/>
                </a:lnTo>
                <a:lnTo>
                  <a:pt x="282074" y="0"/>
                </a:lnTo>
                <a:close/>
              </a:path>
            </a:pathLst>
          </a:custGeom>
          <a:solidFill>
            <a:srgbClr val="76D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46125" y="1878508"/>
            <a:ext cx="282575" cy="434340"/>
          </a:xfrm>
          <a:custGeom>
            <a:avLst/>
            <a:gdLst/>
            <a:ahLst/>
            <a:cxnLst/>
            <a:rect l="l" t="t" r="r" b="b"/>
            <a:pathLst>
              <a:path w="282575" h="434339">
                <a:moveTo>
                  <a:pt x="282074" y="282676"/>
                </a:moveTo>
                <a:lnTo>
                  <a:pt x="43402" y="434136"/>
                </a:lnTo>
                <a:lnTo>
                  <a:pt x="21957" y="393440"/>
                </a:lnTo>
                <a:lnTo>
                  <a:pt x="7695" y="350976"/>
                </a:lnTo>
                <a:lnTo>
                  <a:pt x="435" y="307547"/>
                </a:lnTo>
                <a:lnTo>
                  <a:pt x="0" y="263956"/>
                </a:lnTo>
                <a:lnTo>
                  <a:pt x="6207" y="221006"/>
                </a:lnTo>
                <a:lnTo>
                  <a:pt x="18879" y="179502"/>
                </a:lnTo>
                <a:lnTo>
                  <a:pt x="37835" y="140247"/>
                </a:lnTo>
                <a:lnTo>
                  <a:pt x="62896" y="104043"/>
                </a:lnTo>
                <a:lnTo>
                  <a:pt x="93882" y="71695"/>
                </a:lnTo>
                <a:lnTo>
                  <a:pt x="130613" y="44005"/>
                </a:lnTo>
                <a:lnTo>
                  <a:pt x="165843" y="25004"/>
                </a:lnTo>
                <a:lnTo>
                  <a:pt x="203214" y="11225"/>
                </a:lnTo>
                <a:lnTo>
                  <a:pt x="242150" y="2834"/>
                </a:lnTo>
                <a:lnTo>
                  <a:pt x="282074" y="0"/>
                </a:lnTo>
                <a:lnTo>
                  <a:pt x="282074" y="28267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50654" y="3056738"/>
            <a:ext cx="565785" cy="565785"/>
          </a:xfrm>
          <a:custGeom>
            <a:avLst/>
            <a:gdLst/>
            <a:ahLst/>
            <a:cxnLst/>
            <a:rect l="l" t="t" r="r" b="b"/>
            <a:pathLst>
              <a:path w="565785" h="565785">
                <a:moveTo>
                  <a:pt x="102488" y="64871"/>
                </a:moveTo>
                <a:lnTo>
                  <a:pt x="66904" y="100060"/>
                </a:lnTo>
                <a:lnTo>
                  <a:pt x="38371" y="140480"/>
                </a:lnTo>
                <a:lnTo>
                  <a:pt x="17382" y="185085"/>
                </a:lnTo>
                <a:lnTo>
                  <a:pt x="4427" y="232833"/>
                </a:lnTo>
                <a:lnTo>
                  <a:pt x="0" y="282676"/>
                </a:lnTo>
                <a:lnTo>
                  <a:pt x="3699" y="328528"/>
                </a:lnTo>
                <a:lnTo>
                  <a:pt x="14410" y="372025"/>
                </a:lnTo>
                <a:lnTo>
                  <a:pt x="31551" y="412584"/>
                </a:lnTo>
                <a:lnTo>
                  <a:pt x="54539" y="449623"/>
                </a:lnTo>
                <a:lnTo>
                  <a:pt x="82792" y="482560"/>
                </a:lnTo>
                <a:lnTo>
                  <a:pt x="115730" y="510813"/>
                </a:lnTo>
                <a:lnTo>
                  <a:pt x="152769" y="533801"/>
                </a:lnTo>
                <a:lnTo>
                  <a:pt x="193327" y="550942"/>
                </a:lnTo>
                <a:lnTo>
                  <a:pt x="236824" y="561653"/>
                </a:lnTo>
                <a:lnTo>
                  <a:pt x="282676" y="565353"/>
                </a:lnTo>
                <a:lnTo>
                  <a:pt x="328528" y="561653"/>
                </a:lnTo>
                <a:lnTo>
                  <a:pt x="372025" y="550942"/>
                </a:lnTo>
                <a:lnTo>
                  <a:pt x="412584" y="533801"/>
                </a:lnTo>
                <a:lnTo>
                  <a:pt x="449623" y="510813"/>
                </a:lnTo>
                <a:lnTo>
                  <a:pt x="482560" y="482560"/>
                </a:lnTo>
                <a:lnTo>
                  <a:pt x="510813" y="449623"/>
                </a:lnTo>
                <a:lnTo>
                  <a:pt x="533801" y="412584"/>
                </a:lnTo>
                <a:lnTo>
                  <a:pt x="550942" y="372025"/>
                </a:lnTo>
                <a:lnTo>
                  <a:pt x="561653" y="328528"/>
                </a:lnTo>
                <a:lnTo>
                  <a:pt x="565353" y="282676"/>
                </a:lnTo>
                <a:lnTo>
                  <a:pt x="282676" y="282676"/>
                </a:lnTo>
                <a:lnTo>
                  <a:pt x="102488" y="64871"/>
                </a:lnTo>
                <a:close/>
              </a:path>
              <a:path w="565785" h="565785">
                <a:moveTo>
                  <a:pt x="282676" y="0"/>
                </a:moveTo>
                <a:lnTo>
                  <a:pt x="282676" y="282676"/>
                </a:lnTo>
                <a:lnTo>
                  <a:pt x="565353" y="282676"/>
                </a:lnTo>
                <a:lnTo>
                  <a:pt x="561653" y="236824"/>
                </a:lnTo>
                <a:lnTo>
                  <a:pt x="550942" y="193327"/>
                </a:lnTo>
                <a:lnTo>
                  <a:pt x="533801" y="152769"/>
                </a:lnTo>
                <a:lnTo>
                  <a:pt x="510813" y="115730"/>
                </a:lnTo>
                <a:lnTo>
                  <a:pt x="482560" y="82792"/>
                </a:lnTo>
                <a:lnTo>
                  <a:pt x="449623" y="54539"/>
                </a:lnTo>
                <a:lnTo>
                  <a:pt x="412584" y="31551"/>
                </a:lnTo>
                <a:lnTo>
                  <a:pt x="372025" y="14410"/>
                </a:lnTo>
                <a:lnTo>
                  <a:pt x="328528" y="3699"/>
                </a:lnTo>
                <a:lnTo>
                  <a:pt x="282676" y="0"/>
                </a:lnTo>
                <a:close/>
              </a:path>
            </a:pathLst>
          </a:custGeom>
          <a:solidFill>
            <a:srgbClr val="00B0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53144" y="3056738"/>
            <a:ext cx="180340" cy="283210"/>
          </a:xfrm>
          <a:custGeom>
            <a:avLst/>
            <a:gdLst/>
            <a:ahLst/>
            <a:cxnLst/>
            <a:rect l="l" t="t" r="r" b="b"/>
            <a:pathLst>
              <a:path w="180339" h="283210">
                <a:moveTo>
                  <a:pt x="180187" y="0"/>
                </a:moveTo>
                <a:lnTo>
                  <a:pt x="131407" y="4240"/>
                </a:lnTo>
                <a:lnTo>
                  <a:pt x="84431" y="16714"/>
                </a:lnTo>
                <a:lnTo>
                  <a:pt x="40286" y="37049"/>
                </a:lnTo>
                <a:lnTo>
                  <a:pt x="0" y="64871"/>
                </a:lnTo>
                <a:lnTo>
                  <a:pt x="180187" y="282676"/>
                </a:lnTo>
                <a:lnTo>
                  <a:pt x="180187" y="0"/>
                </a:lnTo>
                <a:close/>
              </a:path>
            </a:pathLst>
          </a:custGeom>
          <a:solidFill>
            <a:srgbClr val="76D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53144" y="3056738"/>
            <a:ext cx="180340" cy="283210"/>
          </a:xfrm>
          <a:custGeom>
            <a:avLst/>
            <a:gdLst/>
            <a:ahLst/>
            <a:cxnLst/>
            <a:rect l="l" t="t" r="r" b="b"/>
            <a:pathLst>
              <a:path w="180339" h="283210">
                <a:moveTo>
                  <a:pt x="180187" y="282676"/>
                </a:moveTo>
                <a:lnTo>
                  <a:pt x="0" y="64871"/>
                </a:lnTo>
                <a:lnTo>
                  <a:pt x="40286" y="37049"/>
                </a:lnTo>
                <a:lnTo>
                  <a:pt x="84431" y="16714"/>
                </a:lnTo>
                <a:lnTo>
                  <a:pt x="131407" y="4240"/>
                </a:lnTo>
                <a:lnTo>
                  <a:pt x="180187" y="0"/>
                </a:lnTo>
                <a:lnTo>
                  <a:pt x="180187" y="28267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910"/>
              </a:lnSpc>
            </a:pPr>
            <a:fld id="{81D60167-4931-47E6-BA6A-407CBD079E47}" type="slidenum">
              <a:rPr spc="75" dirty="0"/>
              <a:pPr marL="43180">
                <a:lnSpc>
                  <a:spcPts val="910"/>
                </a:lnSpc>
              </a:pPr>
              <a:t>8</a:t>
            </a:fld>
            <a:endParaRPr spc="75" dirty="0"/>
          </a:p>
        </p:txBody>
      </p:sp>
      <p:sp>
        <p:nvSpPr>
          <p:cNvPr id="35" name="object 6"/>
          <p:cNvSpPr txBox="1">
            <a:spLocks noGrp="1"/>
          </p:cNvSpPr>
          <p:nvPr>
            <p:ph type="dt" sz="half" idx="6"/>
          </p:nvPr>
        </p:nvSpPr>
        <p:spPr>
          <a:xfrm>
            <a:off x="8736221" y="7418437"/>
            <a:ext cx="871854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lang="en-US" spc="100" dirty="0"/>
              <a:t>www.shl.ru</a:t>
            </a:r>
            <a:endParaRPr spc="100" dirty="0">
              <a:hlinkClick r:id="rId5"/>
            </a:endParaRPr>
          </a:p>
        </p:txBody>
      </p:sp>
      <p:sp>
        <p:nvSpPr>
          <p:cNvPr id="36" name="object 29"/>
          <p:cNvSpPr txBox="1"/>
          <p:nvPr/>
        </p:nvSpPr>
        <p:spPr>
          <a:xfrm>
            <a:off x="457200" y="7162800"/>
            <a:ext cx="297180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800" spc="20" dirty="0">
                <a:latin typeface="Tahoma"/>
                <a:cs typeface="Tahoma"/>
              </a:rPr>
              <a:t>* </a:t>
            </a:r>
            <a:r>
              <a:rPr lang="en-US" sz="800" spc="20" dirty="0" err="1">
                <a:latin typeface="Tahoma"/>
                <a:cs typeface="Tahoma"/>
              </a:rPr>
              <a:t>Только</a:t>
            </a:r>
            <a:r>
              <a:rPr lang="en-US" sz="800" spc="20" dirty="0">
                <a:latin typeface="Tahoma"/>
                <a:cs typeface="Tahoma"/>
              </a:rPr>
              <a:t> </a:t>
            </a:r>
            <a:r>
              <a:rPr lang="en-US" sz="800" spc="20" dirty="0" err="1">
                <a:latin typeface="Tahoma"/>
                <a:cs typeface="Tahoma"/>
              </a:rPr>
              <a:t>для</a:t>
            </a:r>
            <a:r>
              <a:rPr lang="en-US" sz="800" spc="20" dirty="0">
                <a:latin typeface="Tahoma"/>
                <a:cs typeface="Tahoma"/>
              </a:rPr>
              <a:t> </a:t>
            </a:r>
            <a:r>
              <a:rPr lang="en-US" sz="800" spc="20" dirty="0" err="1">
                <a:latin typeface="Tahoma"/>
                <a:cs typeface="Tahoma"/>
              </a:rPr>
              <a:t>членов</a:t>
            </a:r>
            <a:r>
              <a:rPr lang="en-US" sz="800" spc="20" dirty="0">
                <a:latin typeface="Tahoma"/>
                <a:cs typeface="Tahoma"/>
              </a:rPr>
              <a:t> CEB Corporate Leadership Council™</a:t>
            </a:r>
            <a:r>
              <a:rPr lang="ru-RU" sz="800" spc="20" dirty="0">
                <a:latin typeface="Tahoma"/>
                <a:cs typeface="Tahoma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2804160" y="1518497"/>
          <a:ext cx="6756560" cy="5591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70% </a:t>
            </a:r>
            <a:r>
              <a:rPr lang="en-US" dirty="0">
                <a:solidFill>
                  <a:schemeClr val="accent1"/>
                </a:solidFill>
              </a:rPr>
              <a:t>HR</a:t>
            </a:r>
            <a:r>
              <a:rPr lang="en-US" dirty="0"/>
              <a:t> </a:t>
            </a:r>
            <a:r>
              <a:rPr lang="ru-RU" dirty="0"/>
              <a:t>считают тестирование кандидатов ценной частью процесса найма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Локальные данные: аналитика – еще не везде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7020323" y="1847625"/>
            <a:ext cx="39600" cy="594484"/>
          </a:xfrm>
          <a:prstGeom prst="rect">
            <a:avLst/>
          </a:prstGeom>
          <a:solidFill>
            <a:schemeClr val="accent5"/>
          </a:solidFill>
          <a:ln w="127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numCol="1" rtlCol="0" anchor="ctr" anchorCtr="0" compatLnSpc="1">
            <a:prstTxWarp prst="textNoShape">
              <a:avLst/>
            </a:prstTxWarp>
          </a:bodyPr>
          <a:lstStyle/>
          <a:p>
            <a:pPr algn="ctr" defTabSz="1018824" fontAlgn="base">
              <a:spcBef>
                <a:spcPct val="0"/>
              </a:spcBef>
              <a:spcAft>
                <a:spcPct val="0"/>
              </a:spcAft>
            </a:pPr>
            <a:endParaRPr lang="ru-RU" sz="2000"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6875232" y="5299021"/>
            <a:ext cx="39600" cy="594484"/>
          </a:xfrm>
          <a:prstGeom prst="rect">
            <a:avLst/>
          </a:prstGeom>
          <a:solidFill>
            <a:schemeClr val="accent5"/>
          </a:solidFill>
          <a:ln w="127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numCol="1" rtlCol="0" anchor="ctr" anchorCtr="0" compatLnSpc="1">
            <a:prstTxWarp prst="textNoShape">
              <a:avLst/>
            </a:prstTxWarp>
          </a:bodyPr>
          <a:lstStyle/>
          <a:p>
            <a:pPr algn="ctr" defTabSz="1018824" fontAlgn="base">
              <a:spcBef>
                <a:spcPct val="0"/>
              </a:spcBef>
              <a:spcAft>
                <a:spcPct val="0"/>
              </a:spcAft>
            </a:pPr>
            <a:endParaRPr lang="ru-RU" sz="2000"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305800" y="6823460"/>
            <a:ext cx="99000" cy="102000"/>
          </a:xfrm>
          <a:prstGeom prst="rect">
            <a:avLst/>
          </a:prstGeom>
          <a:solidFill>
            <a:schemeClr val="accent5"/>
          </a:solidFill>
          <a:ln w="127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numCol="1" rtlCol="0" anchor="ctr" anchorCtr="0" compatLnSpc="1">
            <a:prstTxWarp prst="textNoShape">
              <a:avLst/>
            </a:prstTxWarp>
          </a:bodyPr>
          <a:lstStyle/>
          <a:p>
            <a:pPr algn="ctr" defTabSz="1018824" fontAlgn="base">
              <a:spcBef>
                <a:spcPct val="0"/>
              </a:spcBef>
              <a:spcAft>
                <a:spcPct val="0"/>
              </a:spcAft>
            </a:pPr>
            <a:endParaRPr lang="ru-RU" sz="2000"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8439785" y="6749597"/>
            <a:ext cx="1657032" cy="24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1600" dirty="0"/>
              <a:t>Мир - 2014</a:t>
            </a:r>
          </a:p>
        </p:txBody>
      </p:sp>
      <p:sp>
        <p:nvSpPr>
          <p:cNvPr id="11" name="object 6"/>
          <p:cNvSpPr txBox="1">
            <a:spLocks/>
          </p:cNvSpPr>
          <p:nvPr/>
        </p:nvSpPr>
        <p:spPr>
          <a:xfrm>
            <a:off x="8736221" y="7418437"/>
            <a:ext cx="871854" cy="1300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985"/>
              </a:lnSpc>
            </a:pPr>
            <a:r>
              <a:rPr lang="en-US" sz="900" spc="100" dirty="0"/>
              <a:t>www.shl.ru</a:t>
            </a:r>
            <a:endParaRPr lang="en-US" spc="1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411796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2215</TotalTime>
  <Words>4112</Words>
  <Application>Microsoft Office PowerPoint</Application>
  <PresentationFormat>Произвольный</PresentationFormat>
  <Paragraphs>488</Paragraphs>
  <Slides>27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40" baseType="lpstr">
      <vt:lpstr>ＭＳ Ｐゴシック</vt:lpstr>
      <vt:lpstr>Arial</vt:lpstr>
      <vt:lpstr>Arial Black</vt:lpstr>
      <vt:lpstr>Calibri</vt:lpstr>
      <vt:lpstr>Century Gothic</vt:lpstr>
      <vt:lpstr>Garamond</vt:lpstr>
      <vt:lpstr>Lucida Grande</vt:lpstr>
      <vt:lpstr>Symbol</vt:lpstr>
      <vt:lpstr>Tahoma</vt:lpstr>
      <vt:lpstr>Times New Roman</vt:lpstr>
      <vt:lpstr>Verdana</vt:lpstr>
      <vt:lpstr>Wingdings</vt:lpstr>
      <vt:lpstr>Office Theme</vt:lpstr>
      <vt:lpstr>Презентация PowerPoint</vt:lpstr>
      <vt:lpstr>Доброе утро!</vt:lpstr>
      <vt:lpstr>Мы помогаем управлять людьми и оценивать таланты</vt:lpstr>
      <vt:lpstr>HR-директорам предлагают множество прогнозов</vt:lpstr>
      <vt:lpstr>Презентация PowerPoint</vt:lpstr>
      <vt:lpstr>Четыре главных приоритета для HR-директоров</vt:lpstr>
      <vt:lpstr>11 трендов на ближайшее будущее, о которых задумываются HR-директора</vt:lpstr>
      <vt:lpstr>1. HR приобретают более широкую и глубокую экспертизу в области аналитики</vt:lpstr>
      <vt:lpstr>Локальные данные: аналитика – еще не везде</vt:lpstr>
      <vt:lpstr>2. Появление предсказательной аналитики в сфере HR</vt:lpstr>
      <vt:lpstr>Локальные данные: внешний найм</vt:lpstr>
      <vt:lpstr>Локальные данные: оценка сотрудников</vt:lpstr>
      <vt:lpstr>3. Выявление высокопотенциальных сотрудников (HiPo) на основе объективных данных</vt:lpstr>
      <vt:lpstr>Локальные данные: HiPo – самая сложная задача</vt:lpstr>
      <vt:lpstr>4. Упрощение как решение проблем в области управления эффективностью деятельности</vt:lpstr>
      <vt:lpstr>5. Снижение уровня сложности в организации за счет упрощения системы должностей</vt:lpstr>
      <vt:lpstr>6. Больше диалогов с сотрудниками – чтобы не отставать от происходящих изменений</vt:lpstr>
      <vt:lpstr>Локальные данные: формализация процессов</vt:lpstr>
      <vt:lpstr>Локальные данные: применение оценки</vt:lpstr>
      <vt:lpstr>7. Больше возможностей для развития для HiPo</vt:lpstr>
      <vt:lpstr>8. Ограниченное внедрение модных идей в области баланса между работой и личной жизнью</vt:lpstr>
      <vt:lpstr>9. HR создают специальные команды для быстрого реагирования на изменения</vt:lpstr>
      <vt:lpstr>10. HR-директора хотят развивать свой навык понимания бизнеса</vt:lpstr>
      <vt:lpstr>Локальные данные: HR и стратегия</vt:lpstr>
      <vt:lpstr>11. Сегодня HR-директора отвечают не только за управление кадрами</vt:lpstr>
      <vt:lpstr>Идеи и прикладные решения для успеха в сфере HR в ближайшем будущем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Max Peskin</dc:creator>
  <cp:lastModifiedBy>Max Peskin</cp:lastModifiedBy>
  <cp:revision>121</cp:revision>
  <dcterms:created xsi:type="dcterms:W3CDTF">2016-08-23T17:39:28Z</dcterms:created>
  <dcterms:modified xsi:type="dcterms:W3CDTF">2016-11-09T10:34:08Z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2015-11-10T00:00:00Z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2016-08-23T00:00:00Z</vt:filetime>
  </property>
</Properties>
</file>