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9" r:id="rId2"/>
    <p:sldId id="331" r:id="rId3"/>
    <p:sldId id="338" r:id="rId4"/>
    <p:sldId id="383" r:id="rId5"/>
    <p:sldId id="401" r:id="rId6"/>
    <p:sldId id="384" r:id="rId7"/>
    <p:sldId id="402" r:id="rId8"/>
    <p:sldId id="327" r:id="rId9"/>
    <p:sldId id="314" r:id="rId10"/>
    <p:sldId id="376" r:id="rId11"/>
    <p:sldId id="372" r:id="rId12"/>
    <p:sldId id="371" r:id="rId13"/>
    <p:sldId id="385" r:id="rId14"/>
    <p:sldId id="380" r:id="rId15"/>
    <p:sldId id="308" r:id="rId16"/>
    <p:sldId id="407" r:id="rId17"/>
    <p:sldId id="408" r:id="rId18"/>
    <p:sldId id="409" r:id="rId19"/>
    <p:sldId id="410" r:id="rId20"/>
    <p:sldId id="411" r:id="rId21"/>
    <p:sldId id="386" r:id="rId22"/>
    <p:sldId id="325" r:id="rId23"/>
    <p:sldId id="309" r:id="rId24"/>
    <p:sldId id="350" r:id="rId25"/>
    <p:sldId id="349" r:id="rId26"/>
    <p:sldId id="362" r:id="rId27"/>
    <p:sldId id="406" r:id="rId28"/>
  </p:sldIdLst>
  <p:sldSz cx="9144000" cy="6858000" type="screen4x3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CC"/>
    <a:srgbClr val="5BE53B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2242" autoAdjust="0"/>
  </p:normalViewPr>
  <p:slideViewPr>
    <p:cSldViewPr>
      <p:cViewPr>
        <p:scale>
          <a:sx n="70" d="100"/>
          <a:sy n="70" d="100"/>
        </p:scale>
        <p:origin x="-115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um-fs02\users\Alexandra.Balchugova\HR%20Forum%202012\ActivityResult_5%20companies_vol.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um-fs02\users\Alexandra.Balchugova\HR%20Forum%202012\ActivityResult_5%20companies_vol.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um-fs02\users\Alexandra.Balchugova\HR%20Forum%202012\ActivityResult_5%20companies_vol.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3587051618548E-2"/>
          <c:y val="3.1081643485820799E-2"/>
          <c:w val="0.95696412948381449"/>
          <c:h val="0.7628649726749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 Table'!$A$16</c:f>
              <c:strCache>
                <c:ptCount val="1"/>
                <c:pt idx="0">
                  <c:v>Конец сентября 2011</c:v>
                </c:pt>
              </c:strCache>
            </c:strRef>
          </c:tx>
          <c:invertIfNegative val="0"/>
          <c:cat>
            <c:multiLvlStrRef>
              <c:f>'Main Table'!$B$14:$Q$15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</c:lvl>
                <c:lvl>
                  <c:pt idx="0">
                    <c:v>Beginner</c:v>
                  </c:pt>
                  <c:pt idx="3">
                    <c:v>Elementary</c:v>
                  </c:pt>
                  <c:pt idx="6">
                    <c:v>Intermediate</c:v>
                  </c:pt>
                  <c:pt idx="9">
                    <c:v>Upper-Intermediate</c:v>
                  </c:pt>
                  <c:pt idx="12">
                    <c:v>Advanced</c:v>
                  </c:pt>
                </c:lvl>
              </c:multiLvlStrCache>
            </c:multiLvlStrRef>
          </c:cat>
          <c:val>
            <c:numRef>
              <c:f>'Main Table'!$B$16:$Q$16</c:f>
              <c:numCache>
                <c:formatCode>General</c:formatCode>
                <c:ptCount val="16"/>
                <c:pt idx="0">
                  <c:v>418</c:v>
                </c:pt>
                <c:pt idx="1">
                  <c:v>78</c:v>
                </c:pt>
                <c:pt idx="2">
                  <c:v>162</c:v>
                </c:pt>
                <c:pt idx="3">
                  <c:v>151</c:v>
                </c:pt>
                <c:pt idx="4">
                  <c:v>131</c:v>
                </c:pt>
                <c:pt idx="5">
                  <c:v>166</c:v>
                </c:pt>
                <c:pt idx="6">
                  <c:v>63</c:v>
                </c:pt>
                <c:pt idx="7">
                  <c:v>49</c:v>
                </c:pt>
                <c:pt idx="8">
                  <c:v>24</c:v>
                </c:pt>
                <c:pt idx="9">
                  <c:v>19</c:v>
                </c:pt>
                <c:pt idx="10">
                  <c:v>8</c:v>
                </c:pt>
                <c:pt idx="11">
                  <c:v>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'Main Table'!$A$17</c:f>
              <c:strCache>
                <c:ptCount val="1"/>
                <c:pt idx="0">
                  <c:v>Начало апреля 2012</c:v>
                </c:pt>
              </c:strCache>
            </c:strRef>
          </c:tx>
          <c:invertIfNegative val="0"/>
          <c:cat>
            <c:multiLvlStrRef>
              <c:f>'Main Table'!$B$14:$Q$15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</c:lvl>
                <c:lvl>
                  <c:pt idx="0">
                    <c:v>Beginner</c:v>
                  </c:pt>
                  <c:pt idx="3">
                    <c:v>Elementary</c:v>
                  </c:pt>
                  <c:pt idx="6">
                    <c:v>Intermediate</c:v>
                  </c:pt>
                  <c:pt idx="9">
                    <c:v>Upper-Intermediate</c:v>
                  </c:pt>
                  <c:pt idx="12">
                    <c:v>Advanced</c:v>
                  </c:pt>
                </c:lvl>
              </c:multiLvlStrCache>
            </c:multiLvlStrRef>
          </c:cat>
          <c:val>
            <c:numRef>
              <c:f>'Main Table'!$B$17:$Q$17</c:f>
              <c:numCache>
                <c:formatCode>General</c:formatCode>
                <c:ptCount val="16"/>
                <c:pt idx="0">
                  <c:v>243</c:v>
                </c:pt>
                <c:pt idx="1">
                  <c:v>133</c:v>
                </c:pt>
                <c:pt idx="2">
                  <c:v>142</c:v>
                </c:pt>
                <c:pt idx="3">
                  <c:v>177</c:v>
                </c:pt>
                <c:pt idx="4">
                  <c:v>165</c:v>
                </c:pt>
                <c:pt idx="5">
                  <c:v>180</c:v>
                </c:pt>
                <c:pt idx="6">
                  <c:v>86</c:v>
                </c:pt>
                <c:pt idx="7">
                  <c:v>57</c:v>
                </c:pt>
                <c:pt idx="8">
                  <c:v>41</c:v>
                </c:pt>
                <c:pt idx="9">
                  <c:v>23</c:v>
                </c:pt>
                <c:pt idx="10">
                  <c:v>12</c:v>
                </c:pt>
                <c:pt idx="11">
                  <c:v>11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'Main Table'!$A$18</c:f>
              <c:strCache>
                <c:ptCount val="1"/>
                <c:pt idx="0">
                  <c:v>Прогноз на сентябрь 2012</c:v>
                </c:pt>
              </c:strCache>
            </c:strRef>
          </c:tx>
          <c:invertIfNegative val="0"/>
          <c:cat>
            <c:multiLvlStrRef>
              <c:f>'Main Table'!$B$14:$Q$15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</c:lvl>
                <c:lvl>
                  <c:pt idx="0">
                    <c:v>Beginner</c:v>
                  </c:pt>
                  <c:pt idx="3">
                    <c:v>Elementary</c:v>
                  </c:pt>
                  <c:pt idx="6">
                    <c:v>Intermediate</c:v>
                  </c:pt>
                  <c:pt idx="9">
                    <c:v>Upper-Intermediate</c:v>
                  </c:pt>
                  <c:pt idx="12">
                    <c:v>Advanced</c:v>
                  </c:pt>
                </c:lvl>
              </c:multiLvlStrCache>
            </c:multiLvlStrRef>
          </c:cat>
          <c:val>
            <c:numRef>
              <c:f>'Main Table'!$B$18:$Q$18</c:f>
              <c:numCache>
                <c:formatCode>General</c:formatCode>
                <c:ptCount val="16"/>
                <c:pt idx="0">
                  <c:v>175</c:v>
                </c:pt>
                <c:pt idx="1">
                  <c:v>100</c:v>
                </c:pt>
                <c:pt idx="2">
                  <c:v>126</c:v>
                </c:pt>
                <c:pt idx="3">
                  <c:v>131</c:v>
                </c:pt>
                <c:pt idx="4">
                  <c:v>150</c:v>
                </c:pt>
                <c:pt idx="5">
                  <c:v>185</c:v>
                </c:pt>
                <c:pt idx="6">
                  <c:v>115</c:v>
                </c:pt>
                <c:pt idx="7">
                  <c:v>59</c:v>
                </c:pt>
                <c:pt idx="8">
                  <c:v>46</c:v>
                </c:pt>
                <c:pt idx="9">
                  <c:v>60</c:v>
                </c:pt>
                <c:pt idx="10">
                  <c:v>39</c:v>
                </c:pt>
                <c:pt idx="11">
                  <c:v>30</c:v>
                </c:pt>
                <c:pt idx="12">
                  <c:v>18</c:v>
                </c:pt>
                <c:pt idx="13">
                  <c:v>19</c:v>
                </c:pt>
                <c:pt idx="14">
                  <c:v>19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595648"/>
        <c:axId val="193601536"/>
      </c:barChart>
      <c:catAx>
        <c:axId val="19359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601536"/>
        <c:crosses val="autoZero"/>
        <c:auto val="1"/>
        <c:lblAlgn val="ctr"/>
        <c:lblOffset val="100"/>
        <c:noMultiLvlLbl val="0"/>
      </c:catAx>
      <c:valAx>
        <c:axId val="19360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59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379932195975504"/>
          <c:y val="0.92091729666721334"/>
          <c:w val="0.66897845581802273"/>
          <c:h val="7.9082703332786664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3587051618548E-2"/>
          <c:y val="3.2100713764044435E-2"/>
          <c:w val="0.95696412948381449"/>
          <c:h val="0.72328575513467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'[ActivityResult_5 companies_vol.2.xls]Main Table'!$A$22</c:f>
              <c:strCache>
                <c:ptCount val="1"/>
                <c:pt idx="0">
                  <c:v>Начало июня 2012</c:v>
                </c:pt>
              </c:strCache>
            </c:strRef>
          </c:tx>
          <c:invertIfNegative val="0"/>
          <c:cat>
            <c:multiLvlStrRef>
              <c:f>'[ActivityResult_5 companies_vol.2.xls]Main Table'!$B$20:$Q$21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</c:lvl>
                <c:lvl>
                  <c:pt idx="0">
                    <c:v>Beginner</c:v>
                  </c:pt>
                  <c:pt idx="3">
                    <c:v>Elementary</c:v>
                  </c:pt>
                  <c:pt idx="6">
                    <c:v>Intermediate</c:v>
                  </c:pt>
                  <c:pt idx="9">
                    <c:v>Upper-Intermediate</c:v>
                  </c:pt>
                  <c:pt idx="12">
                    <c:v>Advanced</c:v>
                  </c:pt>
                </c:lvl>
              </c:multiLvlStrCache>
            </c:multiLvlStrRef>
          </c:cat>
          <c:val>
            <c:numRef>
              <c:f>'[ActivityResult_5 companies_vol.2.xls]Main Table'!$B$22:$Q$22</c:f>
              <c:numCache>
                <c:formatCode>General</c:formatCode>
                <c:ptCount val="16"/>
                <c:pt idx="0">
                  <c:v>181</c:v>
                </c:pt>
                <c:pt idx="1">
                  <c:v>34</c:v>
                </c:pt>
                <c:pt idx="2">
                  <c:v>73</c:v>
                </c:pt>
                <c:pt idx="3">
                  <c:v>101</c:v>
                </c:pt>
                <c:pt idx="4">
                  <c:v>85</c:v>
                </c:pt>
                <c:pt idx="5">
                  <c:v>175</c:v>
                </c:pt>
                <c:pt idx="6">
                  <c:v>73</c:v>
                </c:pt>
                <c:pt idx="7">
                  <c:v>56</c:v>
                </c:pt>
                <c:pt idx="8">
                  <c:v>57</c:v>
                </c:pt>
                <c:pt idx="9">
                  <c:v>38</c:v>
                </c:pt>
                <c:pt idx="10">
                  <c:v>14</c:v>
                </c:pt>
                <c:pt idx="11">
                  <c:v>8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'[ActivityResult_5 companies_vol.2.xls]Main Table'!$A$23</c:f>
              <c:strCache>
                <c:ptCount val="1"/>
                <c:pt idx="0">
                  <c:v>Начало сентября 2012</c:v>
                </c:pt>
              </c:strCache>
            </c:strRef>
          </c:tx>
          <c:invertIfNegative val="0"/>
          <c:cat>
            <c:multiLvlStrRef>
              <c:f>'[ActivityResult_5 companies_vol.2.xls]Main Table'!$B$20:$Q$21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</c:lvl>
                <c:lvl>
                  <c:pt idx="0">
                    <c:v>Beginner</c:v>
                  </c:pt>
                  <c:pt idx="3">
                    <c:v>Elementary</c:v>
                  </c:pt>
                  <c:pt idx="6">
                    <c:v>Intermediate</c:v>
                  </c:pt>
                  <c:pt idx="9">
                    <c:v>Upper-Intermediate</c:v>
                  </c:pt>
                  <c:pt idx="12">
                    <c:v>Advanced</c:v>
                  </c:pt>
                </c:lvl>
              </c:multiLvlStrCache>
            </c:multiLvlStrRef>
          </c:cat>
          <c:val>
            <c:numRef>
              <c:f>'[ActivityResult_5 companies_vol.2.xls]Main Table'!$B$23:$Q$23</c:f>
              <c:numCache>
                <c:formatCode>General</c:formatCode>
                <c:ptCount val="16"/>
                <c:pt idx="0">
                  <c:v>126</c:v>
                </c:pt>
                <c:pt idx="1">
                  <c:v>63</c:v>
                </c:pt>
                <c:pt idx="2">
                  <c:v>67</c:v>
                </c:pt>
                <c:pt idx="3">
                  <c:v>106</c:v>
                </c:pt>
                <c:pt idx="4">
                  <c:v>92</c:v>
                </c:pt>
                <c:pt idx="5">
                  <c:v>162</c:v>
                </c:pt>
                <c:pt idx="6">
                  <c:v>90</c:v>
                </c:pt>
                <c:pt idx="7">
                  <c:v>57</c:v>
                </c:pt>
                <c:pt idx="8">
                  <c:v>54</c:v>
                </c:pt>
                <c:pt idx="9">
                  <c:v>38</c:v>
                </c:pt>
                <c:pt idx="10">
                  <c:v>17</c:v>
                </c:pt>
                <c:pt idx="11">
                  <c:v>14</c:v>
                </c:pt>
                <c:pt idx="12">
                  <c:v>7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</c:ser>
        <c:ser>
          <c:idx val="2"/>
          <c:order val="2"/>
          <c:tx>
            <c:strRef>
              <c:f>'[ActivityResult_5 companies_vol.2.xls]Main Table'!$A$24</c:f>
              <c:strCache>
                <c:ptCount val="1"/>
                <c:pt idx="0">
                  <c:v>Прогноз на июнь 2013</c:v>
                </c:pt>
              </c:strCache>
            </c:strRef>
          </c:tx>
          <c:invertIfNegative val="0"/>
          <c:cat>
            <c:multiLvlStrRef>
              <c:f>'[ActivityResult_5 companies_vol.2.xls]Main Table'!$B$20:$Q$21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</c:lvl>
                <c:lvl>
                  <c:pt idx="0">
                    <c:v>Beginner</c:v>
                  </c:pt>
                  <c:pt idx="3">
                    <c:v>Elementary</c:v>
                  </c:pt>
                  <c:pt idx="6">
                    <c:v>Intermediate</c:v>
                  </c:pt>
                  <c:pt idx="9">
                    <c:v>Upper-Intermediate</c:v>
                  </c:pt>
                  <c:pt idx="12">
                    <c:v>Advanced</c:v>
                  </c:pt>
                </c:lvl>
              </c:multiLvlStrCache>
            </c:multiLvlStrRef>
          </c:cat>
          <c:val>
            <c:numRef>
              <c:f>'[ActivityResult_5 companies_vol.2.xls]Main Table'!$B$24:$Q$24</c:f>
              <c:numCache>
                <c:formatCode>General</c:formatCode>
                <c:ptCount val="16"/>
                <c:pt idx="0">
                  <c:v>40</c:v>
                </c:pt>
                <c:pt idx="1">
                  <c:v>31</c:v>
                </c:pt>
                <c:pt idx="2">
                  <c:v>63</c:v>
                </c:pt>
                <c:pt idx="3">
                  <c:v>77</c:v>
                </c:pt>
                <c:pt idx="4">
                  <c:v>83</c:v>
                </c:pt>
                <c:pt idx="5">
                  <c:v>118</c:v>
                </c:pt>
                <c:pt idx="6">
                  <c:v>115</c:v>
                </c:pt>
                <c:pt idx="7">
                  <c:v>81</c:v>
                </c:pt>
                <c:pt idx="8">
                  <c:v>64</c:v>
                </c:pt>
                <c:pt idx="9">
                  <c:v>54</c:v>
                </c:pt>
                <c:pt idx="10">
                  <c:v>46</c:v>
                </c:pt>
                <c:pt idx="11">
                  <c:v>22</c:v>
                </c:pt>
                <c:pt idx="12">
                  <c:v>17</c:v>
                </c:pt>
                <c:pt idx="13">
                  <c:v>18</c:v>
                </c:pt>
                <c:pt idx="14">
                  <c:v>6</c:v>
                </c:pt>
                <c:pt idx="15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657856"/>
        <c:axId val="193667840"/>
      </c:barChart>
      <c:catAx>
        <c:axId val="19365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667840"/>
        <c:crosses val="autoZero"/>
        <c:auto val="1"/>
        <c:lblAlgn val="ctr"/>
        <c:lblOffset val="100"/>
        <c:noMultiLvlLbl val="0"/>
      </c:catAx>
      <c:valAx>
        <c:axId val="19366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65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126454505686788"/>
          <c:y val="0.90153097743237998"/>
          <c:w val="0.74429101049868751"/>
          <c:h val="8.167557885189441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077537182852142E-2"/>
          <c:y val="3.2100721072139772E-2"/>
          <c:w val="0.92983497375328084"/>
          <c:h val="0.75546609472037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 Table'!$A$28</c:f>
              <c:strCache>
                <c:ptCount val="1"/>
                <c:pt idx="0">
                  <c:v>Конец сентября 2011</c:v>
                </c:pt>
              </c:strCache>
            </c:strRef>
          </c:tx>
          <c:invertIfNegative val="0"/>
          <c:cat>
            <c:multiLvlStrRef>
              <c:f>'Main Table'!$B$26:$Q$27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</c:lvl>
                <c:lvl>
                  <c:pt idx="0">
                    <c:v>Beginner</c:v>
                  </c:pt>
                  <c:pt idx="3">
                    <c:v>Elementary</c:v>
                  </c:pt>
                  <c:pt idx="6">
                    <c:v>Intermediate</c:v>
                  </c:pt>
                  <c:pt idx="9">
                    <c:v>Upper-Intermediate</c:v>
                  </c:pt>
                  <c:pt idx="12">
                    <c:v>Advanced</c:v>
                  </c:pt>
                </c:lvl>
              </c:multiLvlStrCache>
            </c:multiLvlStrRef>
          </c:cat>
          <c:val>
            <c:numRef>
              <c:f>'Main Table'!$B$28:$Q$28</c:f>
              <c:numCache>
                <c:formatCode>General</c:formatCode>
                <c:ptCount val="16"/>
                <c:pt idx="0">
                  <c:v>51</c:v>
                </c:pt>
                <c:pt idx="1">
                  <c:v>19</c:v>
                </c:pt>
                <c:pt idx="2">
                  <c:v>28</c:v>
                </c:pt>
                <c:pt idx="3">
                  <c:v>63</c:v>
                </c:pt>
                <c:pt idx="4">
                  <c:v>95</c:v>
                </c:pt>
                <c:pt idx="5">
                  <c:v>400</c:v>
                </c:pt>
                <c:pt idx="6">
                  <c:v>324</c:v>
                </c:pt>
                <c:pt idx="7">
                  <c:v>566</c:v>
                </c:pt>
                <c:pt idx="8">
                  <c:v>721</c:v>
                </c:pt>
                <c:pt idx="9">
                  <c:v>647</c:v>
                </c:pt>
                <c:pt idx="10">
                  <c:v>295</c:v>
                </c:pt>
                <c:pt idx="11">
                  <c:v>117</c:v>
                </c:pt>
                <c:pt idx="12">
                  <c:v>25</c:v>
                </c:pt>
                <c:pt idx="13">
                  <c:v>3</c:v>
                </c:pt>
                <c:pt idx="14">
                  <c:v>5</c:v>
                </c:pt>
                <c:pt idx="15">
                  <c:v>2</c:v>
                </c:pt>
              </c:numCache>
            </c:numRef>
          </c:val>
        </c:ser>
        <c:ser>
          <c:idx val="1"/>
          <c:order val="1"/>
          <c:tx>
            <c:strRef>
              <c:f>'Main Table'!$A$29</c:f>
              <c:strCache>
                <c:ptCount val="1"/>
                <c:pt idx="0">
                  <c:v>Конец марта 2012</c:v>
                </c:pt>
              </c:strCache>
            </c:strRef>
          </c:tx>
          <c:invertIfNegative val="0"/>
          <c:cat>
            <c:multiLvlStrRef>
              <c:f>'Main Table'!$B$26:$Q$27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</c:lvl>
                <c:lvl>
                  <c:pt idx="0">
                    <c:v>Beginner</c:v>
                  </c:pt>
                  <c:pt idx="3">
                    <c:v>Elementary</c:v>
                  </c:pt>
                  <c:pt idx="6">
                    <c:v>Intermediate</c:v>
                  </c:pt>
                  <c:pt idx="9">
                    <c:v>Upper-Intermediate</c:v>
                  </c:pt>
                  <c:pt idx="12">
                    <c:v>Advanced</c:v>
                  </c:pt>
                </c:lvl>
              </c:multiLvlStrCache>
            </c:multiLvlStrRef>
          </c:cat>
          <c:val>
            <c:numRef>
              <c:f>'Main Table'!$B$29:$Q$29</c:f>
              <c:numCache>
                <c:formatCode>General</c:formatCode>
                <c:ptCount val="16"/>
                <c:pt idx="0">
                  <c:v>16</c:v>
                </c:pt>
                <c:pt idx="1">
                  <c:v>8</c:v>
                </c:pt>
                <c:pt idx="2">
                  <c:v>11</c:v>
                </c:pt>
                <c:pt idx="3">
                  <c:v>20</c:v>
                </c:pt>
                <c:pt idx="4">
                  <c:v>26</c:v>
                </c:pt>
                <c:pt idx="5">
                  <c:v>67</c:v>
                </c:pt>
                <c:pt idx="6">
                  <c:v>75</c:v>
                </c:pt>
                <c:pt idx="7">
                  <c:v>81</c:v>
                </c:pt>
                <c:pt idx="8">
                  <c:v>147</c:v>
                </c:pt>
                <c:pt idx="9">
                  <c:v>210</c:v>
                </c:pt>
                <c:pt idx="10">
                  <c:v>229</c:v>
                </c:pt>
                <c:pt idx="11">
                  <c:v>559</c:v>
                </c:pt>
                <c:pt idx="12">
                  <c:v>514</c:v>
                </c:pt>
                <c:pt idx="13">
                  <c:v>369</c:v>
                </c:pt>
                <c:pt idx="14">
                  <c:v>323</c:v>
                </c:pt>
                <c:pt idx="15">
                  <c:v>706</c:v>
                </c:pt>
              </c:numCache>
            </c:numRef>
          </c:val>
        </c:ser>
        <c:ser>
          <c:idx val="2"/>
          <c:order val="2"/>
          <c:tx>
            <c:strRef>
              <c:f>'Main Table'!$A$30</c:f>
              <c:strCache>
                <c:ptCount val="1"/>
                <c:pt idx="0">
                  <c:v>Прогноз на сентябрь 2012</c:v>
                </c:pt>
              </c:strCache>
            </c:strRef>
          </c:tx>
          <c:invertIfNegative val="0"/>
          <c:cat>
            <c:multiLvlStrRef>
              <c:f>'Main Table'!$B$26:$Q$27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</c:lvl>
                <c:lvl>
                  <c:pt idx="0">
                    <c:v>Beginner</c:v>
                  </c:pt>
                  <c:pt idx="3">
                    <c:v>Elementary</c:v>
                  </c:pt>
                  <c:pt idx="6">
                    <c:v>Intermediate</c:v>
                  </c:pt>
                  <c:pt idx="9">
                    <c:v>Upper-Intermediate</c:v>
                  </c:pt>
                  <c:pt idx="12">
                    <c:v>Advanced</c:v>
                  </c:pt>
                </c:lvl>
              </c:multiLvlStrCache>
            </c:multiLvlStrRef>
          </c:cat>
          <c:val>
            <c:numRef>
              <c:f>'Main Table'!$B$30:$Q$30</c:f>
              <c:numCache>
                <c:formatCode>General</c:formatCode>
                <c:ptCount val="16"/>
                <c:pt idx="0">
                  <c:v>16</c:v>
                </c:pt>
                <c:pt idx="1">
                  <c:v>6</c:v>
                </c:pt>
                <c:pt idx="2">
                  <c:v>15</c:v>
                </c:pt>
                <c:pt idx="3">
                  <c:v>30</c:v>
                </c:pt>
                <c:pt idx="4">
                  <c:v>30</c:v>
                </c:pt>
                <c:pt idx="5">
                  <c:v>91</c:v>
                </c:pt>
                <c:pt idx="6">
                  <c:v>96</c:v>
                </c:pt>
                <c:pt idx="7">
                  <c:v>147</c:v>
                </c:pt>
                <c:pt idx="8">
                  <c:v>219</c:v>
                </c:pt>
                <c:pt idx="9">
                  <c:v>285</c:v>
                </c:pt>
                <c:pt idx="10">
                  <c:v>307</c:v>
                </c:pt>
                <c:pt idx="11">
                  <c:v>317</c:v>
                </c:pt>
                <c:pt idx="12">
                  <c:v>298</c:v>
                </c:pt>
                <c:pt idx="13">
                  <c:v>286</c:v>
                </c:pt>
                <c:pt idx="14">
                  <c:v>256</c:v>
                </c:pt>
                <c:pt idx="15">
                  <c:v>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720320"/>
        <c:axId val="193721856"/>
      </c:barChart>
      <c:catAx>
        <c:axId val="19372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93721856"/>
        <c:crosses val="autoZero"/>
        <c:auto val="1"/>
        <c:lblAlgn val="ctr"/>
        <c:lblOffset val="100"/>
        <c:noMultiLvlLbl val="0"/>
      </c:catAx>
      <c:valAx>
        <c:axId val="19372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72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241251093613299"/>
          <c:y val="0.91854646078751101"/>
          <c:w val="0.6034208223972003"/>
          <c:h val="7.8562283402202615E-2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E3093-ABC7-4C9C-9BCC-25E54236717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AFEDD2-7A51-4887-92DF-135AA840E376}">
      <dgm:prSet phldrT="[Text]"/>
      <dgm:spPr/>
      <dgm:t>
        <a:bodyPr/>
        <a:lstStyle/>
        <a:p>
          <a:r>
            <a:rPr lang="ru-RU" dirty="0" smtClean="0"/>
            <a:t>Мотивация к</a:t>
          </a:r>
        </a:p>
        <a:p>
          <a:r>
            <a:rPr lang="ru-RU" dirty="0" smtClean="0"/>
            <a:t>Успеху</a:t>
          </a:r>
          <a:endParaRPr lang="ru-RU" dirty="0"/>
        </a:p>
      </dgm:t>
    </dgm:pt>
    <dgm:pt modelId="{506D8476-395A-42F9-9075-AEF79F70308A}" type="parTrans" cxnId="{2AC2BB70-E167-4D24-AF78-862A93E8EB87}">
      <dgm:prSet/>
      <dgm:spPr/>
      <dgm:t>
        <a:bodyPr/>
        <a:lstStyle/>
        <a:p>
          <a:endParaRPr lang="ru-RU"/>
        </a:p>
      </dgm:t>
    </dgm:pt>
    <dgm:pt modelId="{8D28EBDE-8459-4C3D-8F51-A2C86EE3AD2C}" type="sibTrans" cxnId="{2AC2BB70-E167-4D24-AF78-862A93E8EB87}">
      <dgm:prSet/>
      <dgm:spPr/>
      <dgm:t>
        <a:bodyPr/>
        <a:lstStyle/>
        <a:p>
          <a:endParaRPr lang="ru-RU"/>
        </a:p>
      </dgm:t>
    </dgm:pt>
    <dgm:pt modelId="{59E55213-0EC7-47F2-AE67-87B5999808C0}">
      <dgm:prSet phldrT="[Text]"/>
      <dgm:spPr/>
      <dgm:t>
        <a:bodyPr/>
        <a:lstStyle/>
        <a:p>
          <a:r>
            <a:rPr lang="ru-RU" dirty="0" smtClean="0"/>
            <a:t>Сотрудник</a:t>
          </a:r>
          <a:endParaRPr lang="ru-RU" dirty="0"/>
        </a:p>
      </dgm:t>
    </dgm:pt>
    <dgm:pt modelId="{F65ECB98-023E-4192-91B2-7FAD7B1B8E21}" type="parTrans" cxnId="{12DC5BB3-59FC-4FF5-8F6F-5E154DCDBBC4}">
      <dgm:prSet/>
      <dgm:spPr/>
      <dgm:t>
        <a:bodyPr/>
        <a:lstStyle/>
        <a:p>
          <a:endParaRPr lang="ru-RU"/>
        </a:p>
      </dgm:t>
    </dgm:pt>
    <dgm:pt modelId="{A87A7470-D419-49A3-9CBE-DEDB4F741D98}" type="sibTrans" cxnId="{12DC5BB3-59FC-4FF5-8F6F-5E154DCDBBC4}">
      <dgm:prSet/>
      <dgm:spPr/>
      <dgm:t>
        <a:bodyPr/>
        <a:lstStyle/>
        <a:p>
          <a:endParaRPr lang="ru-RU"/>
        </a:p>
      </dgm:t>
    </dgm:pt>
    <dgm:pt modelId="{DB43EFFD-FA33-4D08-9461-4E16B9AA4020}">
      <dgm:prSet phldrT="[Text]"/>
      <dgm:spPr/>
      <dgm:t>
        <a:bodyPr/>
        <a:lstStyle/>
        <a:p>
          <a:r>
            <a:rPr lang="ru-RU" dirty="0" smtClean="0"/>
            <a:t>Компания</a:t>
          </a:r>
          <a:endParaRPr lang="ru-RU" dirty="0"/>
        </a:p>
      </dgm:t>
    </dgm:pt>
    <dgm:pt modelId="{81024C42-8324-4ED1-BFE4-51A260924188}" type="parTrans" cxnId="{CDEB1595-9F2C-4BFA-8746-2EA114BF2B6E}">
      <dgm:prSet/>
      <dgm:spPr/>
      <dgm:t>
        <a:bodyPr/>
        <a:lstStyle/>
        <a:p>
          <a:endParaRPr lang="ru-RU"/>
        </a:p>
      </dgm:t>
    </dgm:pt>
    <dgm:pt modelId="{B680EC33-9B81-4ACD-B441-236B89B773EC}" type="sibTrans" cxnId="{CDEB1595-9F2C-4BFA-8746-2EA114BF2B6E}">
      <dgm:prSet/>
      <dgm:spPr/>
      <dgm:t>
        <a:bodyPr/>
        <a:lstStyle/>
        <a:p>
          <a:endParaRPr lang="ru-RU"/>
        </a:p>
      </dgm:t>
    </dgm:pt>
    <dgm:pt modelId="{BDEFCB48-98D0-4140-9D35-27E05B729C3C}">
      <dgm:prSet phldrT="[Text]"/>
      <dgm:spPr/>
      <dgm:t>
        <a:bodyPr/>
        <a:lstStyle/>
        <a:p>
          <a:r>
            <a:rPr lang="ru-RU" dirty="0" smtClean="0"/>
            <a:t>Поставщик</a:t>
          </a:r>
          <a:endParaRPr lang="ru-RU" dirty="0"/>
        </a:p>
      </dgm:t>
    </dgm:pt>
    <dgm:pt modelId="{CFD5437F-680E-4E11-9D6E-F199899EB9FD}" type="parTrans" cxnId="{5131EDEF-3780-4D0F-A9F3-69FD51403745}">
      <dgm:prSet/>
      <dgm:spPr/>
      <dgm:t>
        <a:bodyPr/>
        <a:lstStyle/>
        <a:p>
          <a:endParaRPr lang="ru-RU"/>
        </a:p>
      </dgm:t>
    </dgm:pt>
    <dgm:pt modelId="{31598C54-48B5-49BD-9839-48789CDCC43D}" type="sibTrans" cxnId="{5131EDEF-3780-4D0F-A9F3-69FD51403745}">
      <dgm:prSet/>
      <dgm:spPr/>
      <dgm:t>
        <a:bodyPr/>
        <a:lstStyle/>
        <a:p>
          <a:endParaRPr lang="ru-RU"/>
        </a:p>
      </dgm:t>
    </dgm:pt>
    <dgm:pt modelId="{D8A2577D-8AED-42EF-BC11-2367EF4409FB}" type="pres">
      <dgm:prSet presAssocID="{82CE3093-ABC7-4C9C-9BCC-25E5423671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475FE0-135A-4088-9CBC-2F7685B0F0F0}" type="pres">
      <dgm:prSet presAssocID="{93AFEDD2-7A51-4887-92DF-135AA840E376}" presName="centerShape" presStyleLbl="node0" presStyleIdx="0" presStyleCnt="1"/>
      <dgm:spPr/>
      <dgm:t>
        <a:bodyPr/>
        <a:lstStyle/>
        <a:p>
          <a:endParaRPr lang="ru-RU"/>
        </a:p>
      </dgm:t>
    </dgm:pt>
    <dgm:pt modelId="{66AD1319-5FC9-4B7C-8D01-EBEDA9B1CB20}" type="pres">
      <dgm:prSet presAssocID="{59E55213-0EC7-47F2-AE67-87B5999808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B2F5D-73F0-4FD1-8F69-359C1C7255C8}" type="pres">
      <dgm:prSet presAssocID="{59E55213-0EC7-47F2-AE67-87B5999808C0}" presName="dummy" presStyleCnt="0"/>
      <dgm:spPr/>
    </dgm:pt>
    <dgm:pt modelId="{771E6E34-9F0F-47A0-B3FE-F98C1AFCE926}" type="pres">
      <dgm:prSet presAssocID="{A87A7470-D419-49A3-9CBE-DEDB4F741D9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4249992-8287-4D4C-8F1F-EC62B04E9FC8}" type="pres">
      <dgm:prSet presAssocID="{DB43EFFD-FA33-4D08-9461-4E16B9AA402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02DDF-7CD4-4D6F-A704-6778BC82AEBE}" type="pres">
      <dgm:prSet presAssocID="{DB43EFFD-FA33-4D08-9461-4E16B9AA4020}" presName="dummy" presStyleCnt="0"/>
      <dgm:spPr/>
    </dgm:pt>
    <dgm:pt modelId="{8C998000-F818-40F8-8448-2256E7F1F662}" type="pres">
      <dgm:prSet presAssocID="{B680EC33-9B81-4ACD-B441-236B89B773E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D40F275-C05D-455C-890E-DB30B6FC7879}" type="pres">
      <dgm:prSet presAssocID="{BDEFCB48-98D0-4140-9D35-27E05B729C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A96F8-ECDD-44A7-983A-050C58536A63}" type="pres">
      <dgm:prSet presAssocID="{BDEFCB48-98D0-4140-9D35-27E05B729C3C}" presName="dummy" presStyleCnt="0"/>
      <dgm:spPr/>
    </dgm:pt>
    <dgm:pt modelId="{24279737-68A1-4761-9E70-D182C9CD106E}" type="pres">
      <dgm:prSet presAssocID="{31598C54-48B5-49BD-9839-48789CDCC43D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131EDEF-3780-4D0F-A9F3-69FD51403745}" srcId="{93AFEDD2-7A51-4887-92DF-135AA840E376}" destId="{BDEFCB48-98D0-4140-9D35-27E05B729C3C}" srcOrd="2" destOrd="0" parTransId="{CFD5437F-680E-4E11-9D6E-F199899EB9FD}" sibTransId="{31598C54-48B5-49BD-9839-48789CDCC43D}"/>
    <dgm:cxn modelId="{12DC5BB3-59FC-4FF5-8F6F-5E154DCDBBC4}" srcId="{93AFEDD2-7A51-4887-92DF-135AA840E376}" destId="{59E55213-0EC7-47F2-AE67-87B5999808C0}" srcOrd="0" destOrd="0" parTransId="{F65ECB98-023E-4192-91B2-7FAD7B1B8E21}" sibTransId="{A87A7470-D419-49A3-9CBE-DEDB4F741D98}"/>
    <dgm:cxn modelId="{68F3F0AC-8427-4DDB-A719-E7D13720A1A3}" type="presOf" srcId="{A87A7470-D419-49A3-9CBE-DEDB4F741D98}" destId="{771E6E34-9F0F-47A0-B3FE-F98C1AFCE926}" srcOrd="0" destOrd="0" presId="urn:microsoft.com/office/officeart/2005/8/layout/radial6"/>
    <dgm:cxn modelId="{2AC2BB70-E167-4D24-AF78-862A93E8EB87}" srcId="{82CE3093-ABC7-4C9C-9BCC-25E542367171}" destId="{93AFEDD2-7A51-4887-92DF-135AA840E376}" srcOrd="0" destOrd="0" parTransId="{506D8476-395A-42F9-9075-AEF79F70308A}" sibTransId="{8D28EBDE-8459-4C3D-8F51-A2C86EE3AD2C}"/>
    <dgm:cxn modelId="{CDEB1595-9F2C-4BFA-8746-2EA114BF2B6E}" srcId="{93AFEDD2-7A51-4887-92DF-135AA840E376}" destId="{DB43EFFD-FA33-4D08-9461-4E16B9AA4020}" srcOrd="1" destOrd="0" parTransId="{81024C42-8324-4ED1-BFE4-51A260924188}" sibTransId="{B680EC33-9B81-4ACD-B441-236B89B773EC}"/>
    <dgm:cxn modelId="{D421AA71-C94E-4E49-8054-634EB9DD901E}" type="presOf" srcId="{B680EC33-9B81-4ACD-B441-236B89B773EC}" destId="{8C998000-F818-40F8-8448-2256E7F1F662}" srcOrd="0" destOrd="0" presId="urn:microsoft.com/office/officeart/2005/8/layout/radial6"/>
    <dgm:cxn modelId="{6F8999EA-E5E9-413E-A35C-4D6EA314CA04}" type="presOf" srcId="{BDEFCB48-98D0-4140-9D35-27E05B729C3C}" destId="{BD40F275-C05D-455C-890E-DB30B6FC7879}" srcOrd="0" destOrd="0" presId="urn:microsoft.com/office/officeart/2005/8/layout/radial6"/>
    <dgm:cxn modelId="{051BC93B-4242-4611-8D36-C871A0E2A5F5}" type="presOf" srcId="{93AFEDD2-7A51-4887-92DF-135AA840E376}" destId="{D7475FE0-135A-4088-9CBC-2F7685B0F0F0}" srcOrd="0" destOrd="0" presId="urn:microsoft.com/office/officeart/2005/8/layout/radial6"/>
    <dgm:cxn modelId="{C5383F2C-040F-4B64-BDAB-FA541CACFE5D}" type="presOf" srcId="{82CE3093-ABC7-4C9C-9BCC-25E542367171}" destId="{D8A2577D-8AED-42EF-BC11-2367EF4409FB}" srcOrd="0" destOrd="0" presId="urn:microsoft.com/office/officeart/2005/8/layout/radial6"/>
    <dgm:cxn modelId="{FF49D25C-341F-4716-AF93-A13C7C4BD269}" type="presOf" srcId="{DB43EFFD-FA33-4D08-9461-4E16B9AA4020}" destId="{84249992-8287-4D4C-8F1F-EC62B04E9FC8}" srcOrd="0" destOrd="0" presId="urn:microsoft.com/office/officeart/2005/8/layout/radial6"/>
    <dgm:cxn modelId="{F4EDC914-2E7D-4BBD-A922-8822BC085FA1}" type="presOf" srcId="{59E55213-0EC7-47F2-AE67-87B5999808C0}" destId="{66AD1319-5FC9-4B7C-8D01-EBEDA9B1CB20}" srcOrd="0" destOrd="0" presId="urn:microsoft.com/office/officeart/2005/8/layout/radial6"/>
    <dgm:cxn modelId="{37B845E1-19FF-4486-9721-D233EE897932}" type="presOf" srcId="{31598C54-48B5-49BD-9839-48789CDCC43D}" destId="{24279737-68A1-4761-9E70-D182C9CD106E}" srcOrd="0" destOrd="0" presId="urn:microsoft.com/office/officeart/2005/8/layout/radial6"/>
    <dgm:cxn modelId="{B5987AAB-C72C-4048-888E-EAAA58B32191}" type="presParOf" srcId="{D8A2577D-8AED-42EF-BC11-2367EF4409FB}" destId="{D7475FE0-135A-4088-9CBC-2F7685B0F0F0}" srcOrd="0" destOrd="0" presId="urn:microsoft.com/office/officeart/2005/8/layout/radial6"/>
    <dgm:cxn modelId="{179AB320-174C-4731-8EAE-CD38598D0DCA}" type="presParOf" srcId="{D8A2577D-8AED-42EF-BC11-2367EF4409FB}" destId="{66AD1319-5FC9-4B7C-8D01-EBEDA9B1CB20}" srcOrd="1" destOrd="0" presId="urn:microsoft.com/office/officeart/2005/8/layout/radial6"/>
    <dgm:cxn modelId="{F81E4EFB-10F7-4C5C-B01E-55307B6B5834}" type="presParOf" srcId="{D8A2577D-8AED-42EF-BC11-2367EF4409FB}" destId="{8EAB2F5D-73F0-4FD1-8F69-359C1C7255C8}" srcOrd="2" destOrd="0" presId="urn:microsoft.com/office/officeart/2005/8/layout/radial6"/>
    <dgm:cxn modelId="{4979190E-5887-471C-AA0B-80E10B4050B8}" type="presParOf" srcId="{D8A2577D-8AED-42EF-BC11-2367EF4409FB}" destId="{771E6E34-9F0F-47A0-B3FE-F98C1AFCE926}" srcOrd="3" destOrd="0" presId="urn:microsoft.com/office/officeart/2005/8/layout/radial6"/>
    <dgm:cxn modelId="{BBF4C9C4-12A4-4810-A965-F3607055648D}" type="presParOf" srcId="{D8A2577D-8AED-42EF-BC11-2367EF4409FB}" destId="{84249992-8287-4D4C-8F1F-EC62B04E9FC8}" srcOrd="4" destOrd="0" presId="urn:microsoft.com/office/officeart/2005/8/layout/radial6"/>
    <dgm:cxn modelId="{F91CAEBB-03B6-4B78-9EBF-F672093ABA68}" type="presParOf" srcId="{D8A2577D-8AED-42EF-BC11-2367EF4409FB}" destId="{71A02DDF-7CD4-4D6F-A704-6778BC82AEBE}" srcOrd="5" destOrd="0" presId="urn:microsoft.com/office/officeart/2005/8/layout/radial6"/>
    <dgm:cxn modelId="{DE3BEBCA-A4A8-4A82-9A24-F4482511B41B}" type="presParOf" srcId="{D8A2577D-8AED-42EF-BC11-2367EF4409FB}" destId="{8C998000-F818-40F8-8448-2256E7F1F662}" srcOrd="6" destOrd="0" presId="urn:microsoft.com/office/officeart/2005/8/layout/radial6"/>
    <dgm:cxn modelId="{8C228666-2983-4D9A-936C-B906FAB458CE}" type="presParOf" srcId="{D8A2577D-8AED-42EF-BC11-2367EF4409FB}" destId="{BD40F275-C05D-455C-890E-DB30B6FC7879}" srcOrd="7" destOrd="0" presId="urn:microsoft.com/office/officeart/2005/8/layout/radial6"/>
    <dgm:cxn modelId="{47390AF9-713C-4D17-927D-2E88E0E7585D}" type="presParOf" srcId="{D8A2577D-8AED-42EF-BC11-2367EF4409FB}" destId="{01FA96F8-ECDD-44A7-983A-050C58536A63}" srcOrd="8" destOrd="0" presId="urn:microsoft.com/office/officeart/2005/8/layout/radial6"/>
    <dgm:cxn modelId="{DD648252-0D0C-45D3-B47E-4A6DF8832E4F}" type="presParOf" srcId="{D8A2577D-8AED-42EF-BC11-2367EF4409FB}" destId="{24279737-68A1-4761-9E70-D182C9CD106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79737-68A1-4761-9E70-D182C9CD106E}">
      <dsp:nvSpPr>
        <dsp:cNvPr id="0" name=""/>
        <dsp:cNvSpPr/>
      </dsp:nvSpPr>
      <dsp:spPr>
        <a:xfrm>
          <a:off x="1620961" y="615023"/>
          <a:ext cx="4102893" cy="4102893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98000-F818-40F8-8448-2256E7F1F662}">
      <dsp:nvSpPr>
        <dsp:cNvPr id="0" name=""/>
        <dsp:cNvSpPr/>
      </dsp:nvSpPr>
      <dsp:spPr>
        <a:xfrm>
          <a:off x="1620961" y="615023"/>
          <a:ext cx="4102893" cy="4102893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E6E34-9F0F-47A0-B3FE-F98C1AFCE926}">
      <dsp:nvSpPr>
        <dsp:cNvPr id="0" name=""/>
        <dsp:cNvSpPr/>
      </dsp:nvSpPr>
      <dsp:spPr>
        <a:xfrm>
          <a:off x="1620961" y="615023"/>
          <a:ext cx="4102893" cy="4102893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75FE0-135A-4088-9CBC-2F7685B0F0F0}">
      <dsp:nvSpPr>
        <dsp:cNvPr id="0" name=""/>
        <dsp:cNvSpPr/>
      </dsp:nvSpPr>
      <dsp:spPr>
        <a:xfrm>
          <a:off x="2727408" y="1721470"/>
          <a:ext cx="1889999" cy="1889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Мотивация 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Успеху</a:t>
          </a:r>
          <a:endParaRPr lang="ru-RU" sz="2000" kern="1200" dirty="0"/>
        </a:p>
      </dsp:txBody>
      <dsp:txXfrm>
        <a:off x="3004192" y="1998254"/>
        <a:ext cx="1336431" cy="1336431"/>
      </dsp:txXfrm>
    </dsp:sp>
    <dsp:sp modelId="{66AD1319-5FC9-4B7C-8D01-EBEDA9B1CB20}">
      <dsp:nvSpPr>
        <dsp:cNvPr id="0" name=""/>
        <dsp:cNvSpPr/>
      </dsp:nvSpPr>
      <dsp:spPr>
        <a:xfrm>
          <a:off x="3010908" y="1151"/>
          <a:ext cx="1322999" cy="132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Сотрудник</a:t>
          </a:r>
          <a:endParaRPr lang="ru-RU" sz="1500" kern="1200" dirty="0"/>
        </a:p>
      </dsp:txBody>
      <dsp:txXfrm>
        <a:off x="3204657" y="194900"/>
        <a:ext cx="935501" cy="935501"/>
      </dsp:txXfrm>
    </dsp:sp>
    <dsp:sp modelId="{84249992-8287-4D4C-8F1F-EC62B04E9FC8}">
      <dsp:nvSpPr>
        <dsp:cNvPr id="0" name=""/>
        <dsp:cNvSpPr/>
      </dsp:nvSpPr>
      <dsp:spPr>
        <a:xfrm>
          <a:off x="4746266" y="3006879"/>
          <a:ext cx="1322999" cy="132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Компания</a:t>
          </a:r>
          <a:endParaRPr lang="ru-RU" sz="1500" kern="1200" dirty="0"/>
        </a:p>
      </dsp:txBody>
      <dsp:txXfrm>
        <a:off x="4940015" y="3200628"/>
        <a:ext cx="935501" cy="935501"/>
      </dsp:txXfrm>
    </dsp:sp>
    <dsp:sp modelId="{BD40F275-C05D-455C-890E-DB30B6FC7879}">
      <dsp:nvSpPr>
        <dsp:cNvPr id="0" name=""/>
        <dsp:cNvSpPr/>
      </dsp:nvSpPr>
      <dsp:spPr>
        <a:xfrm>
          <a:off x="1275550" y="3006879"/>
          <a:ext cx="1322999" cy="132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Поставщик</a:t>
          </a:r>
          <a:endParaRPr lang="ru-RU" sz="1500" kern="1200" dirty="0"/>
        </a:p>
      </dsp:txBody>
      <dsp:txXfrm>
        <a:off x="1469299" y="3200628"/>
        <a:ext cx="935501" cy="935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0C33BF7-8E22-4599-94BE-458E44E24BF9}" type="datetimeFigureOut">
              <a:rPr lang="en-US"/>
              <a:pPr/>
              <a:t>9/13/2012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6" rIns="92290" bIns="4614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91"/>
            <a:ext cx="5851524" cy="4319587"/>
          </a:xfrm>
          <a:prstGeom prst="rect">
            <a:avLst/>
          </a:prstGeom>
        </p:spPr>
        <p:txBody>
          <a:bodyPr vert="horz" lIns="92290" tIns="46146" rIns="92290" bIns="461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90"/>
            <a:ext cx="3170238" cy="479425"/>
          </a:xfrm>
          <a:prstGeom prst="rect">
            <a:avLst/>
          </a:prstGeom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833509C-A72C-4B46-87DD-1A4B6956AA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54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74726" y="4560891"/>
            <a:ext cx="5365750" cy="4319587"/>
          </a:xfrm>
          <a:noFill/>
        </p:spPr>
        <p:txBody>
          <a:bodyPr wrap="square" lIns="97548" tIns="48774" rIns="97548" bIns="48774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48" tIns="48774" rIns="97548" bIns="48774" anchor="b"/>
          <a:lstStyle/>
          <a:p>
            <a:pPr algn="r" defTabSz="975779"/>
            <a:fld id="{6962122F-7A61-49B0-B3D8-9904BA3910FD}" type="slidenum">
              <a:rPr lang="en-US" sz="1400"/>
              <a:pPr algn="r" defTabSz="975779"/>
              <a:t>1</a:t>
            </a:fld>
            <a:endParaRPr lang="en-US" sz="1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B94EA-0A17-4BAA-B82A-55CC447665CB}" type="slidenum">
              <a:rPr lang="en-US"/>
              <a:pPr/>
              <a:t>21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5B240F7-C755-4B01-A9D9-058F8668D171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4145280" y="9120815"/>
            <a:ext cx="3169920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69" tIns="47585" rIns="95169" bIns="47585" anchor="b"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482D819-B1F1-4C0C-BF2E-69576F8E6B46}" type="slidenum">
              <a:rPr lang="sv-SE" sz="1300">
                <a:solidFill>
                  <a:srgbClr val="000000"/>
                </a:solidFill>
                <a:cs typeface="Arial Unicode MS" pitchFamily="34" charset="-128"/>
              </a:rPr>
              <a:pPr algn="r"/>
              <a:t>8</a:t>
            </a:fld>
            <a:endParaRPr lang="sv-SE" sz="130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03CEE9-3E86-4BDB-BB51-4D3FC7D31598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92" tIns="47147" rIns="94292" bIns="47147" anchor="b"/>
          <a:lstStyle>
            <a:lvl1pPr defTabSz="952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C7584C84-DD31-45CD-9973-5AC49724BE33}" type="slidenum">
              <a:rPr lang="sv-SE" sz="1200">
                <a:solidFill>
                  <a:srgbClr val="000000"/>
                </a:solidFill>
                <a:cs typeface="Arial Unicode MS" pitchFamily="34" charset="-128"/>
              </a:rPr>
              <a:pPr algn="r"/>
              <a:t>11</a:t>
            </a:fld>
            <a:endParaRPr lang="sv-SE" sz="120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4145280" y="9119173"/>
            <a:ext cx="3169920" cy="48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92" tIns="47147" rIns="94292" bIns="47147" anchor="b"/>
          <a:lstStyle>
            <a:lvl1pPr defTabSz="942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11B95B1-E1E4-462E-BB2B-E3CDA46B4CAD}" type="slidenum">
              <a:rPr lang="sv-SE" sz="1200">
                <a:solidFill>
                  <a:srgbClr val="000000"/>
                </a:solidFill>
                <a:cs typeface="Arial Unicode MS" pitchFamily="34" charset="-128"/>
              </a:rPr>
              <a:pPr algn="r"/>
              <a:t>12</a:t>
            </a:fld>
            <a:endParaRPr lang="sv-SE" sz="120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03CEE9-3E86-4BDB-BB51-4D3FC7D31598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61226"/>
            <a:ext cx="5363817" cy="4320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Share some current observations! Let this sink in! Let them read the slide and you can ask the below questions. </a:t>
            </a:r>
          </a:p>
          <a:p>
            <a:pPr>
              <a:lnSpc>
                <a:spcPct val="90000"/>
              </a:lnSpc>
            </a:pPr>
            <a:r>
              <a:rPr lang="en-US" smtClean="0"/>
              <a:t>When you show this slide you want to see nodding heads!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ym typeface="Arial" charset="0"/>
              </a:rPr>
              <a:t>Unclear Objectives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Arial" charset="0"/>
              </a:rPr>
              <a:t>what does my staff need to learn?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Arial" charset="0"/>
              </a:rPr>
              <a:t>who needs training?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ym typeface="Arial" charset="0"/>
              </a:rPr>
              <a:t>Inefficient Delivery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Arial" charset="0"/>
              </a:rPr>
              <a:t> “One size fits all” approach – many companies work with old suppliers who can only do face to face, lack of flexibility and lack of quality teachers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Arial" charset="0"/>
              </a:rPr>
              <a:t> Over- and under- learning – no clear link to business needs, learn the wrong thing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ym typeface="Arial" charset="0"/>
              </a:rPr>
              <a:t>Insufficient Monitoring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Arial" charset="0"/>
              </a:rPr>
              <a:t>Lack of quality control and  follow-up – the lack of reports, and if reports from many different companies in different formats, making almost impossible to measure and compare results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Arial" charset="0"/>
              </a:rPr>
              <a:t>Lack of cost control – again, the same again, lack consistent and relevant reports</a:t>
            </a:r>
          </a:p>
          <a:p>
            <a:pPr>
              <a:lnSpc>
                <a:spcPct val="90000"/>
              </a:lnSpc>
              <a:spcBef>
                <a:spcPts val="207"/>
              </a:spcBef>
            </a:pPr>
            <a:r>
              <a:rPr lang="en-US" b="1" smtClean="0">
                <a:sym typeface="Arial" charset="0"/>
              </a:rPr>
              <a:t>The</a:t>
            </a:r>
            <a:r>
              <a:rPr lang="en-US" smtClean="0">
                <a:sym typeface="Arial" charset="0"/>
              </a:rPr>
              <a:t> </a:t>
            </a:r>
            <a:r>
              <a:rPr lang="en-US" b="1" smtClean="0">
                <a:sym typeface="Arial" charset="0"/>
              </a:rPr>
              <a:t>biggest cost is not the cost of the inefficient training as such but the price of miscommunication and missed growth opportunities!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145280" y="9120815"/>
            <a:ext cx="3169920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4" tIns="46440" rIns="92874" bIns="46440" anchor="b"/>
          <a:lstStyle>
            <a:lvl1pPr defTabSz="8778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0888" indent="-290513" defTabSz="8778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4113" indent="-230188" defTabSz="8778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6075" indent="-231775" defTabSz="8778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6450" indent="-230188" defTabSz="8778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3650" indent="-230188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90850" indent="-230188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8050" indent="-230188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5250" indent="-230188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059B09EE-DBA0-4C57-A391-79F352B4D653}" type="slidenum">
              <a:rPr lang="sv-SE" sz="1300">
                <a:cs typeface="Arial Unicode MS" pitchFamily="34" charset="-128"/>
              </a:rPr>
              <a:pPr algn="r"/>
              <a:t>15</a:t>
            </a:fld>
            <a:endParaRPr lang="sv-SE" sz="1300">
              <a:cs typeface="Arial Unicode MS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748" y="4562869"/>
            <a:ext cx="5357707" cy="4316932"/>
          </a:xfrm>
          <a:ln/>
        </p:spPr>
        <p:txBody>
          <a:bodyPr lIns="92874" tIns="46440" rIns="92874" bIns="464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07-8898-4DF1-8693-A329E3D07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90BE-D33D-4A88-9957-71A52D9BA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2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209F-E7EB-49DA-9AA9-E5F9B9466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7F8A-3B6B-4413-ABA3-BFE9ACD51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0142-0F47-4772-84C0-ED227C01C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1282-6A9A-46D4-A318-695FCDD4B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4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BB5A-5666-4AA1-B073-34EB43D46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2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E24-A4EB-4408-89CB-C354081848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6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9EA0-4B85-4567-81CC-18A9AEDE966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10" descr="oga1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0" y="153476"/>
            <a:ext cx="827650" cy="77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56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D538-46F3-4669-A854-4034428B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2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F270-E77E-4522-9516-26BD58428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7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C04C-ABCC-404B-9660-050B8246C2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8" descr="Logo-squar-OLYMP1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7125"/>
            <a:ext cx="1209098" cy="8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52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.jpeg"/><Relationship Id="rId16" Type="http://schemas.openxmlformats.org/officeDocument/2006/relationships/image" Target="../media/image28.jpe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74.jpe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42" Type="http://schemas.openxmlformats.org/officeDocument/2006/relationships/image" Target="../media/image77.jpeg"/><Relationship Id="rId47" Type="http://schemas.openxmlformats.org/officeDocument/2006/relationships/image" Target="../media/image82.png"/><Relationship Id="rId50" Type="http://schemas.openxmlformats.org/officeDocument/2006/relationships/image" Target="../media/image8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jpeg"/><Relationship Id="rId46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jpeg"/><Relationship Id="rId41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jpeg"/><Relationship Id="rId45" Type="http://schemas.openxmlformats.org/officeDocument/2006/relationships/image" Target="../media/image80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49" Type="http://schemas.openxmlformats.org/officeDocument/2006/relationships/image" Target="../media/image84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4" Type="http://schemas.openxmlformats.org/officeDocument/2006/relationships/image" Target="../media/image79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43" Type="http://schemas.openxmlformats.org/officeDocument/2006/relationships/image" Target="../media/image78.png"/><Relationship Id="rId48" Type="http://schemas.openxmlformats.org/officeDocument/2006/relationships/image" Target="../media/image83.png"/><Relationship Id="rId8" Type="http://schemas.openxmlformats.org/officeDocument/2006/relationships/image" Target="../media/image43.png"/><Relationship Id="rId51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rporate.englishtown.com/school/course/currentcourse/handler.aspx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452"/>
            <a:ext cx="9179396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-squar-OLYMP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7125"/>
            <a:ext cx="1137090" cy="77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252536" y="1988840"/>
            <a:ext cx="7083012" cy="166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«Границы </a:t>
            </a:r>
            <a:r>
              <a:rPr lang="ru-RU" sz="3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моего языка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означают границы моего мира»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br>
              <a:rPr lang="ru-RU" sz="3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</a:br>
            <a:r>
              <a:rPr lang="ru-RU" sz="3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				          </a:t>
            </a:r>
            <a:r>
              <a:rPr lang="ru-RU" sz="16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Людвиг Витгенштейн</a:t>
            </a:r>
            <a:r>
              <a:rPr lang="ru-RU" sz="1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endParaRPr lang="ru-RU" sz="30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733925"/>
            <a:ext cx="223202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79511" y="3986690"/>
            <a:ext cx="405413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latin typeface="+mj-lt"/>
                <a:ea typeface="ヒラギノ角ゴ Pro W3" pitchFamily="1" charset="-128"/>
              </a:rPr>
              <a:t>Эдуард Балдаков,  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latin typeface="+mj-lt"/>
                <a:ea typeface="ヒラギノ角ゴ Pro W3" pitchFamily="1" charset="-128"/>
              </a:rPr>
              <a:t>Генеральный директор </a:t>
            </a:r>
            <a:r>
              <a:rPr lang="en-US" sz="1800" dirty="0" smtClean="0">
                <a:solidFill>
                  <a:schemeClr val="tx2"/>
                </a:solidFill>
                <a:latin typeface="+mj-lt"/>
                <a:ea typeface="ヒラギノ角ゴ Pro W3" pitchFamily="1" charset="-128"/>
              </a:rPr>
              <a:t>EF CLLS </a:t>
            </a:r>
            <a:endParaRPr lang="ru-RU" sz="1800" dirty="0" smtClean="0">
              <a:solidFill>
                <a:schemeClr val="tx2"/>
              </a:solidFill>
              <a:latin typeface="+mj-lt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083801" y="194201"/>
            <a:ext cx="65125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EF </a:t>
            </a:r>
            <a:r>
              <a:rPr lang="ru-RU" sz="3000" b="1" spc="-50" dirty="0" err="1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Education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3000" b="1" spc="-50" dirty="0" err="1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First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– ведущая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образовательная компания в мире</a:t>
            </a:r>
          </a:p>
        </p:txBody>
      </p:sp>
      <p:pic>
        <p:nvPicPr>
          <p:cNvPr id="4" name="Picture 8" descr="Logo-squar-OLYMP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7125"/>
            <a:ext cx="1209098" cy="8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1447800"/>
            <a:ext cx="1500187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31" y="1456209"/>
            <a:ext cx="14986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43" y="1456209"/>
            <a:ext cx="15017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1" y="1456209"/>
            <a:ext cx="1500187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1459384"/>
            <a:ext cx="15017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/>
          </p:cNvSpPr>
          <p:nvPr/>
        </p:nvSpPr>
        <p:spPr bwMode="auto">
          <a:xfrm>
            <a:off x="7480498" y="3117851"/>
            <a:ext cx="1536700" cy="67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73100">
              <a:spcBef>
                <a:spcPts val="738"/>
              </a:spcBef>
            </a:pPr>
            <a:r>
              <a:rPr lang="ru-RU" sz="1800" b="1" dirty="0">
                <a:solidFill>
                  <a:srgbClr val="000000"/>
                </a:solidFill>
                <a:latin typeface="+mj-lt"/>
                <a:ea typeface="Arial" pitchFamily="34" charset="0"/>
                <a:cs typeface="Arial Unicode MS" pitchFamily="34" charset="-128"/>
                <a:sym typeface="Arial" pitchFamily="34" charset="0"/>
              </a:rPr>
              <a:t>Культурный Обмен</a:t>
            </a:r>
            <a:endParaRPr lang="en-US" sz="1800" b="1" dirty="0">
              <a:solidFill>
                <a:srgbClr val="000000"/>
              </a:solidFill>
              <a:latin typeface="+mj-lt"/>
              <a:ea typeface="Arial" pitchFamily="34" charset="0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2212975" y="3117850"/>
            <a:ext cx="1535113" cy="89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73100">
              <a:spcBef>
                <a:spcPts val="738"/>
              </a:spcBef>
            </a:pPr>
            <a:r>
              <a:rPr lang="ru-RU" sz="1800" b="1" dirty="0">
                <a:solidFill>
                  <a:srgbClr val="000000"/>
                </a:solidFill>
                <a:latin typeface="+mj-lt"/>
                <a:ea typeface="Arial" pitchFamily="34" charset="0"/>
                <a:cs typeface="Arial Unicode MS" pitchFamily="34" charset="-128"/>
                <a:sym typeface="Arial" pitchFamily="34" charset="0"/>
              </a:rPr>
              <a:t>Программы МВА</a:t>
            </a:r>
            <a:r>
              <a:rPr lang="en-US" sz="1800" b="1" dirty="0">
                <a:solidFill>
                  <a:srgbClr val="000000"/>
                </a:solidFill>
                <a:latin typeface="+mj-lt"/>
                <a:ea typeface="Arial" pitchFamily="34" charset="0"/>
                <a:cs typeface="Arial Unicode MS" pitchFamily="34" charset="-128"/>
                <a:sym typeface="Arial" pitchFamily="34" charset="0"/>
              </a:rPr>
              <a:t>, </a:t>
            </a:r>
            <a:r>
              <a:rPr lang="ru-RU" sz="1800" b="1" dirty="0">
                <a:solidFill>
                  <a:srgbClr val="000000"/>
                </a:solidFill>
                <a:latin typeface="+mj-lt"/>
                <a:ea typeface="Arial" pitchFamily="34" charset="0"/>
                <a:cs typeface="Arial Unicode MS" pitchFamily="34" charset="-128"/>
                <a:sym typeface="Arial" pitchFamily="34" charset="0"/>
              </a:rPr>
              <a:t>Ученые степени</a:t>
            </a:r>
          </a:p>
        </p:txBody>
      </p:sp>
      <p:sp>
        <p:nvSpPr>
          <p:cNvPr id="12" name="Rectangle 6"/>
          <p:cNvSpPr>
            <a:spLocks/>
          </p:cNvSpPr>
          <p:nvPr/>
        </p:nvSpPr>
        <p:spPr bwMode="auto">
          <a:xfrm>
            <a:off x="3989388" y="3117850"/>
            <a:ext cx="1535112" cy="67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73100">
              <a:spcBef>
                <a:spcPts val="738"/>
              </a:spcBef>
            </a:pPr>
            <a:r>
              <a:rPr lang="ru-RU" sz="1800" b="1" dirty="0">
                <a:solidFill>
                  <a:srgbClr val="000000"/>
                </a:solidFill>
                <a:latin typeface="+mj-lt"/>
                <a:ea typeface="Arial" pitchFamily="34" charset="0"/>
                <a:cs typeface="Arial Unicode MS" pitchFamily="34" charset="-128"/>
                <a:sym typeface="Arial" pitchFamily="34" charset="0"/>
              </a:rPr>
              <a:t>Обучение за Рубежом</a:t>
            </a:r>
            <a:endParaRPr lang="en-US" sz="1800" dirty="0">
              <a:solidFill>
                <a:srgbClr val="000000"/>
              </a:solidFill>
              <a:latin typeface="+mj-lt"/>
              <a:ea typeface="Arial" pitchFamily="34" charset="0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5522118" y="3117850"/>
            <a:ext cx="1924845" cy="89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73100">
              <a:spcBef>
                <a:spcPts val="738"/>
              </a:spcBef>
            </a:pPr>
            <a:r>
              <a:rPr lang="ru-RU" sz="1800" b="1" dirty="0" smtClean="0">
                <a:solidFill>
                  <a:srgbClr val="000000"/>
                </a:solidFill>
                <a:latin typeface="+mj-lt"/>
                <a:ea typeface="Arial" pitchFamily="34" charset="0"/>
                <a:cs typeface="Arial Unicode MS" pitchFamily="34" charset="-128"/>
                <a:sym typeface="Arial" pitchFamily="34" charset="0"/>
              </a:rPr>
              <a:t>Образовательные </a:t>
            </a:r>
            <a:r>
              <a:rPr lang="ru-RU" sz="1800" b="1" dirty="0">
                <a:solidFill>
                  <a:srgbClr val="000000"/>
                </a:solidFill>
                <a:latin typeface="+mj-lt"/>
                <a:ea typeface="Arial" pitchFamily="34" charset="0"/>
                <a:cs typeface="Arial Unicode MS" pitchFamily="34" charset="-128"/>
                <a:sym typeface="Arial" pitchFamily="34" charset="0"/>
              </a:rPr>
              <a:t>Поездки</a:t>
            </a:r>
            <a:endParaRPr lang="en-US" sz="1800" b="1" dirty="0">
              <a:solidFill>
                <a:srgbClr val="000000"/>
              </a:solidFill>
              <a:latin typeface="+mj-lt"/>
              <a:ea typeface="Arial" pitchFamily="34" charset="0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14" name="Rectangle 7"/>
          <p:cNvSpPr>
            <a:spLocks/>
          </p:cNvSpPr>
          <p:nvPr/>
        </p:nvSpPr>
        <p:spPr bwMode="auto">
          <a:xfrm>
            <a:off x="341313" y="3121026"/>
            <a:ext cx="1651000" cy="56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73100">
              <a:spcBef>
                <a:spcPts val="738"/>
              </a:spcBef>
            </a:pPr>
            <a:r>
              <a:rPr lang="ru-RU" sz="1800" b="1" dirty="0">
                <a:solidFill>
                  <a:srgbClr val="000000"/>
                </a:solidFill>
                <a:latin typeface="+mj-lt"/>
                <a:ea typeface="Arial" pitchFamily="34" charset="0"/>
                <a:cs typeface="Arial Unicode MS" pitchFamily="34" charset="-128"/>
                <a:sym typeface="Arial" pitchFamily="34" charset="0"/>
              </a:rPr>
              <a:t>Языковые Решения</a:t>
            </a:r>
          </a:p>
          <a:p>
            <a:pPr defTabSz="673100">
              <a:spcBef>
                <a:spcPts val="738"/>
              </a:spcBef>
            </a:pPr>
            <a:endParaRPr lang="ru-RU" sz="1800" dirty="0">
              <a:solidFill>
                <a:srgbClr val="000000"/>
              </a:solidFill>
              <a:latin typeface="+mj-lt"/>
              <a:ea typeface="Arial" pitchFamily="34" charset="0"/>
              <a:cs typeface="Arial Unicode MS" pitchFamily="34" charset="-128"/>
              <a:sym typeface="Arial" pitchFamily="34" charset="0"/>
            </a:endParaRPr>
          </a:p>
          <a:p>
            <a:pPr defTabSz="673100">
              <a:spcBef>
                <a:spcPts val="738"/>
              </a:spcBef>
            </a:pPr>
            <a:endParaRPr lang="ru-RU" sz="1800" dirty="0">
              <a:solidFill>
                <a:srgbClr val="000000"/>
              </a:solidFill>
              <a:latin typeface="+mj-lt"/>
              <a:ea typeface="Arial" pitchFamily="34" charset="0"/>
              <a:cs typeface="Arial Unicode MS" pitchFamily="34" charset="-128"/>
              <a:sym typeface="Arial" pitchFamily="34" charset="0"/>
            </a:endParaRPr>
          </a:p>
          <a:p>
            <a:pPr defTabSz="673100">
              <a:spcBef>
                <a:spcPts val="738"/>
              </a:spcBef>
            </a:pPr>
            <a:endParaRPr lang="sv-SE" sz="1800" dirty="0">
              <a:solidFill>
                <a:srgbClr val="000000"/>
              </a:solidFill>
              <a:latin typeface="+mj-lt"/>
              <a:ea typeface="Arial" pitchFamily="34" charset="0"/>
              <a:cs typeface="Arial Unicode MS" pitchFamily="34" charset="-128"/>
              <a:sym typeface="Arial" pitchFamily="34" charset="0"/>
            </a:endParaRPr>
          </a:p>
          <a:p>
            <a:pPr defTabSz="673100">
              <a:spcBef>
                <a:spcPts val="738"/>
              </a:spcBef>
            </a:pPr>
            <a:endParaRPr lang="sv-SE" sz="1800" dirty="0">
              <a:solidFill>
                <a:srgbClr val="000000"/>
              </a:solidFill>
              <a:latin typeface="+mj-lt"/>
              <a:ea typeface="Arial" pitchFamily="34" charset="0"/>
              <a:cs typeface="Arial Unicode MS" pitchFamily="34" charset="-128"/>
              <a:sym typeface="Arial" pitchFamily="34" charset="0"/>
            </a:endParaRPr>
          </a:p>
          <a:p>
            <a:pPr defTabSz="673100">
              <a:spcBef>
                <a:spcPts val="738"/>
              </a:spcBef>
            </a:pPr>
            <a:endParaRPr lang="sv-SE" sz="1800" dirty="0">
              <a:solidFill>
                <a:srgbClr val="000000"/>
              </a:solidFill>
              <a:latin typeface="+mj-lt"/>
              <a:ea typeface="Arial" pitchFamily="34" charset="0"/>
              <a:cs typeface="Arial Unicode MS" pitchFamily="34" charset="-128"/>
              <a:sym typeface="Arial" pitchFamily="34" charset="0"/>
            </a:endParaRPr>
          </a:p>
          <a:p>
            <a:pPr defTabSz="673100">
              <a:spcBef>
                <a:spcPts val="738"/>
              </a:spcBef>
            </a:pPr>
            <a:endParaRPr lang="sv-SE" sz="1800" dirty="0">
              <a:solidFill>
                <a:srgbClr val="000000"/>
              </a:solidFill>
              <a:latin typeface="+mj-lt"/>
              <a:ea typeface="Arial" pitchFamily="34" charset="0"/>
              <a:cs typeface="Arial Unicode MS" pitchFamily="34" charset="-128"/>
              <a:sym typeface="Arial" pitchFamily="34" charset="0"/>
            </a:endParaRPr>
          </a:p>
          <a:p>
            <a:pPr defTabSz="673100">
              <a:spcBef>
                <a:spcPts val="738"/>
              </a:spcBef>
            </a:pPr>
            <a:endParaRPr lang="sv-SE" sz="1800" i="1" dirty="0">
              <a:solidFill>
                <a:srgbClr val="000000"/>
              </a:solidFill>
              <a:latin typeface="+mj-lt"/>
              <a:ea typeface="Arial" pitchFamily="34" charset="0"/>
              <a:cs typeface="Arial Unicode MS" pitchFamily="34" charset="-128"/>
              <a:sym typeface="Arial" pitchFamily="34" charset="0"/>
            </a:endParaRPr>
          </a:p>
          <a:p>
            <a:pPr defTabSz="673100">
              <a:spcBef>
                <a:spcPts val="738"/>
              </a:spcBef>
            </a:pPr>
            <a:r>
              <a:rPr lang="ru-RU" sz="1800" i="1" dirty="0">
                <a:solidFill>
                  <a:srgbClr val="000000"/>
                </a:solidFill>
                <a:latin typeface="+mj-lt"/>
                <a:ea typeface="Arial" pitchFamily="34" charset="0"/>
                <a:cs typeface="Arial Unicode MS" pitchFamily="34" charset="-128"/>
                <a:sym typeface="Arial" pitchFamily="34" charset="0"/>
              </a:rPr>
              <a:t> </a:t>
            </a:r>
            <a:endParaRPr lang="en-US" sz="1800" i="1" dirty="0">
              <a:solidFill>
                <a:srgbClr val="000000"/>
              </a:solidFill>
              <a:latin typeface="+mj-lt"/>
              <a:ea typeface="Arial" pitchFamily="34" charset="0"/>
              <a:cs typeface="Arial Unicode MS" pitchFamily="34" charset="-128"/>
              <a:sym typeface="Arial" pitchFamily="34" charset="0"/>
            </a:endParaRPr>
          </a:p>
        </p:txBody>
      </p:sp>
      <p:pic>
        <p:nvPicPr>
          <p:cNvPr id="15" name="Picture 16" descr="ef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997325"/>
            <a:ext cx="727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logoFro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959225"/>
            <a:ext cx="13462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652963"/>
            <a:ext cx="10604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5407025"/>
            <a:ext cx="10350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871913"/>
            <a:ext cx="15176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4538663"/>
            <a:ext cx="1454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319713"/>
            <a:ext cx="16192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 descr="logo_e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4659313"/>
            <a:ext cx="12525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6" y="4627764"/>
            <a:ext cx="184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667391" y="5348489"/>
            <a:ext cx="14556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38"/>
              </a:spcBef>
            </a:pPr>
            <a:r>
              <a:rPr lang="en-US" sz="19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English First</a:t>
            </a:r>
          </a:p>
        </p:txBody>
      </p:sp>
      <p:pic>
        <p:nvPicPr>
          <p:cNvPr id="25" name="Picture 3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5" y="3975302"/>
            <a:ext cx="21701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8" descr="cultural_care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3902075"/>
            <a:ext cx="13922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 descr="HS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640263"/>
            <a:ext cx="1187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5187950"/>
            <a:ext cx="11811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6296025"/>
            <a:ext cx="1257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3" y="5309110"/>
            <a:ext cx="5127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468313" y="696913"/>
            <a:ext cx="4535487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3" name="AutoShape 9"/>
          <p:cNvSpPr>
            <a:spLocks/>
          </p:cNvSpPr>
          <p:nvPr/>
        </p:nvSpPr>
        <p:spPr bwMode="auto">
          <a:xfrm>
            <a:off x="469900" y="4916488"/>
            <a:ext cx="8224838" cy="1187450"/>
          </a:xfrm>
          <a:prstGeom prst="roundRect">
            <a:avLst>
              <a:gd name="adj" fmla="val 11273"/>
            </a:avLst>
          </a:prstGeom>
          <a:gradFill rotWithShape="0">
            <a:gsLst>
              <a:gs pos="0">
                <a:srgbClr val="D8D8D8"/>
              </a:gs>
              <a:gs pos="100000">
                <a:srgbClr val="B3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8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7E53098-D0F8-48C8-B0B1-EC18CA59770A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0245" name="Title 1"/>
          <p:cNvSpPr txBox="1">
            <a:spLocks/>
          </p:cNvSpPr>
          <p:nvPr/>
        </p:nvSpPr>
        <p:spPr bwMode="auto">
          <a:xfrm>
            <a:off x="1177924" y="205950"/>
            <a:ext cx="636508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algn="ctr" eaLnBrk="1" hangingPunct="1">
              <a:lnSpc>
                <a:spcPts val="2400"/>
              </a:lnSpc>
            </a:pP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Академическая база 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EF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b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endParaRPr lang="en-US" sz="3000" b="1" spc="-50" dirty="0">
              <a:solidFill>
                <a:srgbClr val="003C6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246" name="Rectangle 18"/>
          <p:cNvSpPr>
            <a:spLocks noChangeArrowheads="1"/>
          </p:cNvSpPr>
          <p:nvPr/>
        </p:nvSpPr>
        <p:spPr bwMode="auto">
          <a:xfrm>
            <a:off x="-198438" y="1133475"/>
            <a:ext cx="62658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Объединенный Исследовательский Центр EF и Кембриджского Университета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Исследовательские центры EF в Шанхае, Цюрихе и Кембридже: более 300 лингвистов, ученых и разработчиков</a:t>
            </a:r>
            <a:endParaRPr lang="sv-SE" sz="200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Сотрудничество EF и Apple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Более 55 миллионов долларов инвестиций в он-лайн школу </a:t>
            </a:r>
            <a:r>
              <a:rPr lang="en-US" sz="2000" dirty="0">
                <a:latin typeface="+mn-lt"/>
              </a:rPr>
              <a:t>EF</a:t>
            </a:r>
            <a:endParaRPr lang="ru-RU" sz="200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>
                <a:latin typeface="+mn-lt"/>
              </a:rPr>
              <a:t>Аккредитованы организациями British Council, ARELS, ACCET, и тд.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</a:pPr>
            <a:endParaRPr lang="sv-SE" b="1" dirty="0"/>
          </a:p>
        </p:txBody>
      </p:sp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1089025"/>
            <a:ext cx="2160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165475"/>
            <a:ext cx="132397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9"/>
          <p:cNvSpPr>
            <a:spLocks/>
          </p:cNvSpPr>
          <p:nvPr/>
        </p:nvSpPr>
        <p:spPr bwMode="auto">
          <a:xfrm>
            <a:off x="296863" y="4808538"/>
            <a:ext cx="8799512" cy="1816100"/>
          </a:xfrm>
          <a:prstGeom prst="roundRect">
            <a:avLst>
              <a:gd name="adj" fmla="val 11273"/>
            </a:avLst>
          </a:prstGeom>
          <a:gradFill rotWithShape="0">
            <a:gsLst>
              <a:gs pos="0">
                <a:srgbClr val="D8D8D8"/>
              </a:gs>
              <a:gs pos="100000">
                <a:srgbClr val="B3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8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10250" name="Rectangle 16"/>
          <p:cNvSpPr>
            <a:spLocks/>
          </p:cNvSpPr>
          <p:nvPr/>
        </p:nvSpPr>
        <p:spPr bwMode="auto">
          <a:xfrm>
            <a:off x="1177925" y="4760913"/>
            <a:ext cx="342582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27" tIns="133927" rIns="133927" bIns="133927"/>
          <a:lstStyle/>
          <a:p>
            <a:pPr>
              <a:spcBef>
                <a:spcPts val="138"/>
              </a:spcBef>
            </a:pPr>
            <a:r>
              <a:rPr lang="en-US" sz="1400" b="1" i="1" dirty="0">
                <a:solidFill>
                  <a:srgbClr val="000000"/>
                </a:solidFill>
                <a:sym typeface="Arial" pitchFamily="34" charset="0"/>
              </a:rPr>
              <a:t>“</a:t>
            </a:r>
            <a:r>
              <a:rPr lang="ru-RU" sz="1400" b="1" i="1" dirty="0">
                <a:solidFill>
                  <a:srgbClr val="000000"/>
                </a:solidFill>
                <a:sym typeface="Arial" pitchFamily="34" charset="0"/>
              </a:rPr>
              <a:t>Мы собрали лучшие умы, чтобы предоставить вам самое современное обучение языку</a:t>
            </a:r>
            <a:r>
              <a:rPr lang="en-US" sz="1400" b="1" i="1" dirty="0">
                <a:solidFill>
                  <a:srgbClr val="000000"/>
                </a:solidFill>
                <a:sym typeface="Arial" pitchFamily="34" charset="0"/>
              </a:rPr>
              <a:t>.”</a:t>
            </a:r>
          </a:p>
          <a:p>
            <a:pPr>
              <a:spcBef>
                <a:spcPts val="138"/>
              </a:spcBef>
            </a:pPr>
            <a:endParaRPr lang="sv-SE" sz="800" b="1" dirty="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ts val="138"/>
              </a:spcBef>
            </a:pPr>
            <a:r>
              <a:rPr lang="ru-RU" sz="1400" b="1" dirty="0">
                <a:solidFill>
                  <a:srgbClr val="000000"/>
                </a:solidFill>
                <a:sym typeface="Arial" pitchFamily="34" charset="0"/>
              </a:rPr>
              <a:t>Доктор Кристофер МакКормик</a:t>
            </a:r>
            <a:endParaRPr lang="en-US" sz="1400" b="1" dirty="0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ts val="138"/>
              </a:spcBef>
            </a:pPr>
            <a:r>
              <a:rPr lang="ru-RU" sz="1200" dirty="0">
                <a:solidFill>
                  <a:srgbClr val="000000"/>
                </a:solidFill>
                <a:sym typeface="Arial" pitchFamily="34" charset="0"/>
              </a:rPr>
              <a:t>Глава отдела Академического развития</a:t>
            </a:r>
            <a:r>
              <a:rPr lang="en-US" sz="1200" dirty="0">
                <a:solidFill>
                  <a:srgbClr val="000000"/>
                </a:solidFill>
                <a:sym typeface="Arial" pitchFamily="34" charset="0"/>
              </a:rPr>
              <a:t> </a:t>
            </a:r>
          </a:p>
          <a:p>
            <a:pPr>
              <a:spcBef>
                <a:spcPts val="138"/>
              </a:spcBef>
            </a:pPr>
            <a:r>
              <a:rPr lang="ru-RU" sz="1200" dirty="0">
                <a:solidFill>
                  <a:srgbClr val="000000"/>
                </a:solidFill>
                <a:sym typeface="Arial" pitchFamily="34" charset="0"/>
              </a:rPr>
              <a:t>Директор исследовательского центра </a:t>
            </a:r>
            <a:r>
              <a:rPr lang="en-US" sz="1200" dirty="0">
                <a:solidFill>
                  <a:srgbClr val="000000"/>
                </a:solidFill>
                <a:sym typeface="Arial" pitchFamily="34" charset="0"/>
              </a:rPr>
              <a:t>EF</a:t>
            </a:r>
            <a:r>
              <a:rPr lang="ru-RU" sz="1200" dirty="0">
                <a:solidFill>
                  <a:srgbClr val="000000"/>
                </a:solidFill>
                <a:sym typeface="Arial" pitchFamily="34" charset="0"/>
              </a:rPr>
              <a:t> при Кембриджском университете</a:t>
            </a:r>
            <a:endParaRPr lang="en-US" sz="1200" dirty="0">
              <a:solidFill>
                <a:srgbClr val="000000"/>
              </a:solidFill>
              <a:sym typeface="Arial" pitchFamily="34" charset="0"/>
            </a:endParaRPr>
          </a:p>
        </p:txBody>
      </p:sp>
      <p:pic>
        <p:nvPicPr>
          <p:cNvPr id="10251" name="Pictur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905375"/>
            <a:ext cx="7508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18"/>
          <p:cNvSpPr>
            <a:spLocks/>
          </p:cNvSpPr>
          <p:nvPr/>
        </p:nvSpPr>
        <p:spPr bwMode="auto">
          <a:xfrm>
            <a:off x="5275263" y="4760913"/>
            <a:ext cx="3868737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927" tIns="133927" rIns="133927" bIns="133927"/>
          <a:lstStyle/>
          <a:p>
            <a:pPr>
              <a:spcBef>
                <a:spcPts val="138"/>
              </a:spcBef>
            </a:pPr>
            <a:r>
              <a:rPr lang="en-US" sz="1400" b="1" i="1">
                <a:solidFill>
                  <a:srgbClr val="000000"/>
                </a:solidFill>
                <a:sym typeface="Arial" pitchFamily="34" charset="0"/>
              </a:rPr>
              <a:t>“</a:t>
            </a:r>
            <a:r>
              <a:rPr lang="ru-RU" sz="1400" b="1" i="1">
                <a:solidFill>
                  <a:srgbClr val="000000"/>
                </a:solidFill>
                <a:sym typeface="Arial" pitchFamily="34" charset="0"/>
              </a:rPr>
              <a:t>Высокие технологии в </a:t>
            </a:r>
            <a:r>
              <a:rPr lang="en-US" sz="1400" b="1" i="1">
                <a:solidFill>
                  <a:srgbClr val="000000"/>
                </a:solidFill>
                <a:sym typeface="Arial" pitchFamily="34" charset="0"/>
              </a:rPr>
              <a:t>EF</a:t>
            </a:r>
            <a:r>
              <a:rPr lang="ru-RU" sz="1400" b="1" i="1">
                <a:solidFill>
                  <a:srgbClr val="000000"/>
                </a:solidFill>
                <a:sym typeface="Arial" pitchFamily="34" charset="0"/>
              </a:rPr>
              <a:t> прежде всего используются, чтобы повысить эффективность обучения</a:t>
            </a:r>
            <a:r>
              <a:rPr lang="en-US" sz="1400" b="1" i="1">
                <a:solidFill>
                  <a:srgbClr val="000000"/>
                </a:solidFill>
                <a:sym typeface="Arial" pitchFamily="34" charset="0"/>
              </a:rPr>
              <a:t>.”</a:t>
            </a:r>
          </a:p>
          <a:p>
            <a:pPr>
              <a:spcBef>
                <a:spcPts val="138"/>
              </a:spcBef>
            </a:pPr>
            <a:endParaRPr lang="sv-SE" sz="800" b="1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ts val="138"/>
              </a:spcBef>
            </a:pPr>
            <a:r>
              <a:rPr lang="ru-RU" sz="1400" b="1">
                <a:solidFill>
                  <a:srgbClr val="000000"/>
                </a:solidFill>
                <a:sym typeface="Arial" pitchFamily="34" charset="0"/>
              </a:rPr>
              <a:t>Доктор Энио Омаэ</a:t>
            </a:r>
            <a:endParaRPr lang="en-US" sz="1400" b="1">
              <a:solidFill>
                <a:srgbClr val="000000"/>
              </a:solidFill>
              <a:sym typeface="Arial" pitchFamily="34" charset="0"/>
            </a:endParaRPr>
          </a:p>
          <a:p>
            <a:pPr>
              <a:spcBef>
                <a:spcPts val="138"/>
              </a:spcBef>
            </a:pPr>
            <a:r>
              <a:rPr lang="ru-RU" sz="1200">
                <a:solidFill>
                  <a:srgbClr val="000000"/>
                </a:solidFill>
                <a:sym typeface="Arial" pitchFamily="34" charset="0"/>
              </a:rPr>
              <a:t>Главный директор по технологиям </a:t>
            </a:r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EF</a:t>
            </a:r>
            <a:br>
              <a:rPr lang="en-US" sz="1200">
                <a:solidFill>
                  <a:srgbClr val="000000"/>
                </a:solidFill>
                <a:sym typeface="Arial" pitchFamily="34" charset="0"/>
              </a:rPr>
            </a:br>
            <a:r>
              <a:rPr lang="ru-RU" sz="1200">
                <a:solidFill>
                  <a:srgbClr val="000000"/>
                </a:solidFill>
                <a:sym typeface="Arial" pitchFamily="34" charset="0"/>
              </a:rPr>
              <a:t>В прошлом старший научный сотрудник в </a:t>
            </a:r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Apple</a:t>
            </a:r>
          </a:p>
        </p:txBody>
      </p:sp>
      <p:pic>
        <p:nvPicPr>
          <p:cNvPr id="10253" name="Picture 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35538"/>
            <a:ext cx="787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6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773113"/>
            <a:ext cx="8804275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4956175"/>
            <a:ext cx="68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4935538"/>
            <a:ext cx="13303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862513"/>
            <a:ext cx="10287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60913"/>
            <a:ext cx="13128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4667250"/>
            <a:ext cx="10556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5157788"/>
            <a:ext cx="146367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667250"/>
            <a:ext cx="13176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4151313"/>
            <a:ext cx="12668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4222750"/>
            <a:ext cx="7159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5"/>
          <p:cNvGrpSpPr>
            <a:grpSpLocks/>
          </p:cNvGrpSpPr>
          <p:nvPr/>
        </p:nvGrpSpPr>
        <p:grpSpPr bwMode="auto">
          <a:xfrm>
            <a:off x="539750" y="1376363"/>
            <a:ext cx="7739063" cy="3392487"/>
            <a:chOff x="392" y="1320"/>
            <a:chExt cx="5280" cy="2137"/>
          </a:xfrm>
        </p:grpSpPr>
        <p:pic>
          <p:nvPicPr>
            <p:cNvPr id="8211" name="Picture 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" y="2024"/>
              <a:ext cx="286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" y="1797"/>
              <a:ext cx="57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" y="2136"/>
              <a:ext cx="296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" y="2380"/>
              <a:ext cx="5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2237"/>
              <a:ext cx="571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1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664"/>
              <a:ext cx="38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1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" y="2454"/>
              <a:ext cx="28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Picture 1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" y="1736"/>
              <a:ext cx="638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9" name="Picture 14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" y="3208"/>
              <a:ext cx="5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0" name="Picture 1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" y="2894"/>
              <a:ext cx="111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1" name="Picture 16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" y="2040"/>
              <a:ext cx="609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2" name="Picture 17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" y="1810"/>
              <a:ext cx="714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3" name="Picture 18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" y="2952"/>
              <a:ext cx="697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4" name="Picture 1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" y="2721"/>
              <a:ext cx="133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20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" y="1464"/>
              <a:ext cx="57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6" name="Picture 21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" y="2280"/>
              <a:ext cx="45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7" name="Picture 2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1423"/>
              <a:ext cx="71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8" name="Picture 23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2184"/>
              <a:ext cx="57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0" name="Picture 25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2088"/>
              <a:ext cx="55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1" name="Picture 27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" y="1368"/>
              <a:ext cx="57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2" name="Picture 28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" y="2856"/>
              <a:ext cx="44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3" name="Picture 29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" y="1320"/>
              <a:ext cx="892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4" name="Picture 30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2520"/>
              <a:ext cx="49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5" name="Picture 31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84"/>
              <a:ext cx="99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6" name="Picture 32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" y="2280"/>
              <a:ext cx="72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7" name="Picture 33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" y="1862"/>
              <a:ext cx="54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8" name="Picture 34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2383"/>
              <a:ext cx="82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9" name="Picture 35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629"/>
              <a:ext cx="6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0" name="Picture 36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2664"/>
              <a:ext cx="432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1" name="Picture 37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" y="3288"/>
              <a:ext cx="76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2" name="Picture 38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2186"/>
              <a:ext cx="68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5" name="Picture 40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2058988"/>
            <a:ext cx="6334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41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143375"/>
            <a:ext cx="9493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6"/>
          <p:cNvSpPr>
            <a:spLocks/>
          </p:cNvSpPr>
          <p:nvPr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lIns="140284" tIns="140284" rIns="140284" bIns="140284"/>
          <a:lstStyle/>
          <a:p>
            <a:pPr algn="ctr" defTabSz="673100">
              <a:spcBef>
                <a:spcPts val="150"/>
              </a:spcBef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ヒラギノ角ゴ ProN W3"/>
                <a:cs typeface="ヒラギノ角ゴ ProN W3"/>
                <a:sym typeface="Arial" pitchFamily="34" charset="0"/>
              </a:rPr>
              <a:t>Задача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ヒラギノ角ゴ ProN W3"/>
                <a:cs typeface="ヒラギノ角ゴ ProN W3"/>
                <a:sym typeface="Arial" pitchFamily="34" charset="0"/>
              </a:rPr>
              <a:t>EF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ヒラギノ角ゴ ProN W3"/>
                <a:cs typeface="ヒラギノ角ゴ ProN W3"/>
                <a:sym typeface="Arial" pitchFamily="34" charset="0"/>
              </a:rPr>
              <a:t> – обеспечить максимальный возврат инвестиций, </a:t>
            </a:r>
            <a:r>
              <a:rPr lang="ru-RU" sz="2400" b="1" dirty="0">
                <a:solidFill>
                  <a:schemeClr val="bg1"/>
                </a:solidFill>
                <a:latin typeface="+mn-lt"/>
                <a:sym typeface="Arial" pitchFamily="34" charset="0"/>
              </a:rPr>
              <a:t>вложенных 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ヒラギノ角ゴ ProN W3"/>
                <a:cs typeface="ヒラギノ角ゴ ProN W3"/>
                <a:sym typeface="Arial" pitchFamily="34" charset="0"/>
              </a:rPr>
              <a:t>в обучение! </a:t>
            </a:r>
          </a:p>
          <a:p>
            <a:pPr defTabSz="673100">
              <a:spcBef>
                <a:spcPts val="150"/>
              </a:spcBef>
            </a:pPr>
            <a:endParaRPr lang="en-US" b="1" i="1" dirty="0">
              <a:solidFill>
                <a:srgbClr val="000000"/>
              </a:solidFill>
              <a:latin typeface="+mn-lt"/>
              <a:ea typeface="ヒラギノ角ゴ ProN W3"/>
              <a:cs typeface="ヒラギノ角ゴ ProN W3"/>
              <a:sym typeface="Arial" pitchFamily="34" charset="0"/>
            </a:endParaRPr>
          </a:p>
        </p:txBody>
      </p:sp>
      <p:sp>
        <p:nvSpPr>
          <p:cNvPr id="8208" name="Title 1"/>
          <p:cNvSpPr txBox="1">
            <a:spLocks/>
          </p:cNvSpPr>
          <p:nvPr/>
        </p:nvSpPr>
        <p:spPr bwMode="auto">
          <a:xfrm>
            <a:off x="1216241" y="116632"/>
            <a:ext cx="628152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2400"/>
              </a:lnSpc>
            </a:pPr>
            <a:r>
              <a:rPr lang="ru-RU" sz="2400" b="1" dirty="0">
                <a:solidFill>
                  <a:schemeClr val="bg1"/>
                </a:solidFill>
              </a:rPr>
              <a:t>EF –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Компания, которой 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доверяют лидеры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мирового бизнеса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</a:p>
        </p:txBody>
      </p:sp>
      <p:pic>
        <p:nvPicPr>
          <p:cNvPr id="8209" name="Picture 7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31" y="1260475"/>
            <a:ext cx="6905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1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73150"/>
            <a:ext cx="7540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08" y="1181763"/>
            <a:ext cx="900099" cy="10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7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" y="3766604"/>
            <a:ext cx="698374" cy="8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5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8"/>
          <a:stretch>
            <a:fillRect/>
          </a:stretch>
        </p:blipFill>
        <p:spPr bwMode="auto">
          <a:xfrm>
            <a:off x="194548" y="1211291"/>
            <a:ext cx="690403" cy="8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\\RUM-FS01\Departments\CLT\Yaroslav Shandrovsky\4-SALES MATERIALS\Logos\sochi2014logo.bmp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" y="4971697"/>
            <a:ext cx="1856033" cy="78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971550" y="1637487"/>
            <a:ext cx="748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sv-SE" b="1">
              <a:solidFill>
                <a:srgbClr val="000000"/>
              </a:solidFill>
            </a:endParaRP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1116794" y="89869"/>
            <a:ext cx="6479542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defTabSz="912813">
              <a:lnSpc>
                <a:spcPts val="2400"/>
              </a:lnSpc>
              <a:buFontTx/>
              <a:buNone/>
            </a:pP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Опыт 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подготовки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персонала к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мировым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спортивным событиям </a:t>
            </a:r>
          </a:p>
        </p:txBody>
      </p:sp>
      <p:pic>
        <p:nvPicPr>
          <p:cNvPr id="1843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06" y="2327829"/>
            <a:ext cx="929498" cy="113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2" y="1211789"/>
            <a:ext cx="109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195510" y="2545935"/>
            <a:ext cx="61928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ru-RU" sz="1800" i="1" dirty="0">
                <a:solidFill>
                  <a:srgbClr val="000000"/>
                </a:solidFill>
              </a:rPr>
              <a:t>16 Азиатские Игры в Гуанджоу в 2010 г. </a:t>
            </a:r>
          </a:p>
          <a:p>
            <a:pPr lvl="1">
              <a:spcBef>
                <a:spcPct val="50000"/>
              </a:spcBef>
            </a:pPr>
            <a:r>
              <a:rPr lang="ru-RU" sz="1800" b="1" i="1" dirty="0">
                <a:solidFill>
                  <a:srgbClr val="000000"/>
                </a:solidFill>
              </a:rPr>
              <a:t>60 000 человек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469320" y="1368133"/>
            <a:ext cx="49688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ru-RU" sz="1800" i="1" dirty="0">
                <a:solidFill>
                  <a:srgbClr val="000000"/>
                </a:solidFill>
              </a:rPr>
              <a:t>Олимпийские Игры 2008 г. в Пекине</a:t>
            </a:r>
          </a:p>
          <a:p>
            <a:pPr lvl="1">
              <a:spcBef>
                <a:spcPct val="50000"/>
              </a:spcBef>
            </a:pPr>
            <a:r>
              <a:rPr lang="ru-RU" sz="1800" b="1" i="1" dirty="0">
                <a:solidFill>
                  <a:srgbClr val="000000"/>
                </a:solidFill>
              </a:rPr>
              <a:t>25 000 человек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453786" y="4517576"/>
            <a:ext cx="608416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ru-RU" sz="1800" i="1" dirty="0">
                <a:solidFill>
                  <a:srgbClr val="000000"/>
                </a:solidFill>
              </a:rPr>
              <a:t>Чемпионат </a:t>
            </a:r>
            <a:r>
              <a:rPr lang="ru-RU" sz="1800" i="1" dirty="0" smtClean="0">
                <a:solidFill>
                  <a:srgbClr val="000000"/>
                </a:solidFill>
              </a:rPr>
              <a:t>мира </a:t>
            </a:r>
            <a:r>
              <a:rPr lang="ru-RU" sz="1800" i="1" dirty="0">
                <a:solidFill>
                  <a:srgbClr val="000000"/>
                </a:solidFill>
              </a:rPr>
              <a:t>по ф</a:t>
            </a:r>
            <a:r>
              <a:rPr lang="ru-RU" sz="1800" i="1" dirty="0" smtClean="0">
                <a:solidFill>
                  <a:srgbClr val="000000"/>
                </a:solidFill>
              </a:rPr>
              <a:t>утболу </a:t>
            </a:r>
            <a:r>
              <a:rPr lang="ru-RU" sz="1800" i="1" dirty="0">
                <a:solidFill>
                  <a:srgbClr val="000000"/>
                </a:solidFill>
              </a:rPr>
              <a:t>в Бразилии в 2014 г. </a:t>
            </a:r>
          </a:p>
          <a:p>
            <a:pPr lvl="1">
              <a:spcBef>
                <a:spcPct val="50000"/>
              </a:spcBef>
            </a:pPr>
            <a:r>
              <a:rPr lang="ru-RU" sz="1800" b="1" i="1" dirty="0">
                <a:solidFill>
                  <a:srgbClr val="000000"/>
                </a:solidFill>
              </a:rPr>
              <a:t>80 000 человек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945528" y="5493501"/>
            <a:ext cx="60841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libri" charset="0"/>
              </a:rPr>
              <a:t>Зимние Олимпийские </a:t>
            </a:r>
            <a:r>
              <a:rPr lang="ru-RU" sz="2800" b="1" dirty="0">
                <a:latin typeface="Calibri" charset="0"/>
              </a:rPr>
              <a:t>и </a:t>
            </a:r>
            <a:r>
              <a:rPr lang="ru-RU" sz="2800" b="1" dirty="0" smtClean="0">
                <a:latin typeface="Calibri" charset="0"/>
              </a:rPr>
              <a:t>Паралимпийские Игры в Сочи в 2014</a:t>
            </a: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Calibri" charset="0"/>
              </a:rPr>
              <a:t>70 000  человек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8" y="5168987"/>
            <a:ext cx="2703200" cy="168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72" y="3396416"/>
            <a:ext cx="872144" cy="98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62" y="4406642"/>
            <a:ext cx="1470157" cy="95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203848" y="3486151"/>
            <a:ext cx="547260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ru-RU" sz="1800" i="1" dirty="0" smtClean="0">
                <a:solidFill>
                  <a:srgbClr val="000000"/>
                </a:solidFill>
              </a:rPr>
              <a:t>Универсиада в Казани в 2013 </a:t>
            </a:r>
            <a:r>
              <a:rPr lang="ru-RU" sz="1800" i="1" dirty="0">
                <a:solidFill>
                  <a:srgbClr val="000000"/>
                </a:solidFill>
              </a:rPr>
              <a:t>г. </a:t>
            </a:r>
          </a:p>
          <a:p>
            <a:pPr lvl="1">
              <a:spcBef>
                <a:spcPct val="50000"/>
              </a:spcBef>
            </a:pPr>
            <a:r>
              <a:rPr lang="ru-RU" sz="1800" b="1" i="1" dirty="0" smtClean="0">
                <a:solidFill>
                  <a:srgbClr val="000000"/>
                </a:solidFill>
              </a:rPr>
              <a:t>6 </a:t>
            </a:r>
            <a:r>
              <a:rPr lang="ru-RU" sz="1800" b="1" i="1" dirty="0">
                <a:solidFill>
                  <a:srgbClr val="000000"/>
                </a:solidFill>
              </a:rPr>
              <a:t>000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6476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6241" y="0"/>
            <a:ext cx="8091517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cs typeface="Calibri" pitchFamily="34" charset="0"/>
              </a:rPr>
              <a:t>Последние наблюдения</a:t>
            </a:r>
            <a:endParaRPr lang="en-US" sz="3000" b="1" spc="-50" dirty="0">
              <a:solidFill>
                <a:srgbClr val="003C6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7" name="Rectangle 4"/>
          <p:cNvSpPr>
            <a:spLocks/>
          </p:cNvSpPr>
          <p:nvPr/>
        </p:nvSpPr>
        <p:spPr bwMode="auto">
          <a:xfrm>
            <a:off x="455881" y="1714501"/>
            <a:ext cx="785698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73100">
              <a:spcBef>
                <a:spcPts val="150"/>
              </a:spcBef>
            </a:pPr>
            <a:r>
              <a:rPr lang="ru-RU" sz="2100" dirty="0">
                <a:ea typeface="ヒラギノ角ゴ ProN W3" pitchFamily="96" charset="-128"/>
                <a:cs typeface="Arial" charset="0"/>
                <a:sym typeface="Arial" charset="0"/>
              </a:rPr>
              <a:t>Многие компании ассоциируют следующие проблемы с нынешними образовательными языковыми программами</a:t>
            </a:r>
            <a:r>
              <a:rPr lang="en-US" sz="2100" dirty="0">
                <a:ea typeface="ヒラギノ角ゴ ProN W3" pitchFamily="96" charset="-128"/>
                <a:cs typeface="Arial" charset="0"/>
                <a:sym typeface="Arial" charset="0"/>
              </a:rPr>
              <a:t>:</a:t>
            </a:r>
          </a:p>
        </p:txBody>
      </p:sp>
      <p:sp>
        <p:nvSpPr>
          <p:cNvPr id="21508" name="Rectangle 7"/>
          <p:cNvSpPr>
            <a:spLocks/>
          </p:cNvSpPr>
          <p:nvPr/>
        </p:nvSpPr>
        <p:spPr bwMode="auto">
          <a:xfrm>
            <a:off x="455882" y="2786063"/>
            <a:ext cx="266932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42875" indent="-142875" defTabSz="673100">
              <a:spcBef>
                <a:spcPts val="363"/>
              </a:spcBef>
            </a:pPr>
            <a:r>
              <a:rPr lang="ru-RU" sz="1800" b="1" dirty="0">
                <a:ea typeface="ヒラギノ角ゴ ProN W3" pitchFamily="96" charset="-128"/>
                <a:cs typeface="Arial" charset="0"/>
                <a:sym typeface="Arial" charset="0"/>
              </a:rPr>
              <a:t>Размытые цели</a:t>
            </a:r>
            <a:endParaRPr lang="en-US" sz="1800" b="1" dirty="0">
              <a:ea typeface="ヒラギノ角ゴ ProN W3" pitchFamily="96" charset="-128"/>
              <a:cs typeface="Arial" charset="0"/>
              <a:sym typeface="Arial" charset="0"/>
            </a:endParaRPr>
          </a:p>
          <a:p>
            <a:pPr marL="142875" indent="-142875" defTabSz="673100">
              <a:spcBef>
                <a:spcPts val="363"/>
              </a:spcBef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ru-RU" sz="1400" dirty="0">
                <a:ea typeface="ヒラギノ角ゴ ProN W3" pitchFamily="96" charset="-128"/>
                <a:cs typeface="Arial" charset="0"/>
                <a:sym typeface="Arial" charset="0"/>
              </a:rPr>
              <a:t>Неуверенность в том, какой именно уровень языка необходим для каждой конкретной позиции</a:t>
            </a:r>
            <a:endParaRPr lang="en-US" sz="1400" dirty="0">
              <a:ea typeface="ヒラギノ角ゴ ProN W3" pitchFamily="96" charset="-128"/>
              <a:cs typeface="Arial" charset="0"/>
              <a:sym typeface="Arial" charset="0"/>
            </a:endParaRPr>
          </a:p>
          <a:p>
            <a:pPr marL="142875" indent="-142875" defTabSz="673100">
              <a:spcBef>
                <a:spcPts val="363"/>
              </a:spcBef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ru-RU" sz="1400" dirty="0">
                <a:ea typeface="ヒラギノ角ゴ ProN W3" pitchFamily="96" charset="-128"/>
                <a:cs typeface="Arial" charset="0"/>
                <a:sym typeface="Arial" charset="0"/>
              </a:rPr>
              <a:t>Неуверенность в существующем уровне владения языком</a:t>
            </a:r>
            <a:endParaRPr lang="en-US" sz="1400" dirty="0">
              <a:ea typeface="ヒラギノ角ゴ ProN W3" pitchFamily="96" charset="-128"/>
              <a:cs typeface="Arial" charset="0"/>
              <a:sym typeface="Arial" charset="0"/>
            </a:endParaRPr>
          </a:p>
        </p:txBody>
      </p:sp>
      <p:sp>
        <p:nvSpPr>
          <p:cNvPr id="21509" name="Rectangle 8"/>
          <p:cNvSpPr>
            <a:spLocks/>
          </p:cNvSpPr>
          <p:nvPr/>
        </p:nvSpPr>
        <p:spPr bwMode="auto">
          <a:xfrm>
            <a:off x="3386124" y="2786063"/>
            <a:ext cx="270303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73100">
              <a:spcBef>
                <a:spcPts val="363"/>
              </a:spcBef>
            </a:pPr>
            <a:r>
              <a:rPr lang="ru-RU" sz="1800" b="1" dirty="0">
                <a:ea typeface="ヒラギノ角ゴ ProN W3" pitchFamily="96" charset="-128"/>
                <a:cs typeface="Arial" charset="0"/>
                <a:sym typeface="Arial" charset="0"/>
              </a:rPr>
              <a:t>Неэффективное предоставление услуг</a:t>
            </a:r>
            <a:endParaRPr lang="en-US" sz="1800" b="1" dirty="0">
              <a:ea typeface="ヒラギノ角ゴ ProN W3" pitchFamily="96" charset="-128"/>
              <a:cs typeface="Arial" charset="0"/>
              <a:sym typeface="Arial" charset="0"/>
            </a:endParaRPr>
          </a:p>
          <a:p>
            <a:pPr defTabSz="673100">
              <a:spcBef>
                <a:spcPts val="363"/>
              </a:spcBef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sz="1400" dirty="0">
                <a:ea typeface="ヒラギノ角ゴ ProN W3" pitchFamily="96" charset="-128"/>
                <a:cs typeface="Arial" charset="0"/>
                <a:sym typeface="Arial" charset="0"/>
              </a:rPr>
              <a:t> </a:t>
            </a:r>
            <a:r>
              <a:rPr lang="ru-RU" sz="1400" dirty="0">
                <a:ea typeface="ヒラギノ角ゴ ProN W3" pitchFamily="96" charset="-128"/>
                <a:cs typeface="Arial" charset="0"/>
                <a:sym typeface="Arial" charset="0"/>
              </a:rPr>
              <a:t>Подход </a:t>
            </a:r>
            <a:r>
              <a:rPr lang="en-US" sz="1400" dirty="0">
                <a:ea typeface="ヒラギノ角ゴ ProN W3" pitchFamily="96" charset="-128"/>
                <a:cs typeface="Arial" charset="0"/>
                <a:sym typeface="Arial" charset="0"/>
              </a:rPr>
              <a:t>“</a:t>
            </a:r>
            <a:r>
              <a:rPr lang="ru-RU" sz="1400" dirty="0">
                <a:ea typeface="ヒラギノ角ゴ ProN W3" pitchFamily="96" charset="-128"/>
                <a:cs typeface="Arial" charset="0"/>
                <a:sym typeface="Arial" charset="0"/>
              </a:rPr>
              <a:t>Всех под одну гребенку</a:t>
            </a:r>
            <a:r>
              <a:rPr lang="en-US" sz="1400" dirty="0">
                <a:ea typeface="ヒラギノ角ゴ ProN W3" pitchFamily="96" charset="-128"/>
                <a:cs typeface="Arial" charset="0"/>
                <a:sym typeface="Arial" charset="0"/>
              </a:rPr>
              <a:t>”</a:t>
            </a:r>
          </a:p>
          <a:p>
            <a:pPr defTabSz="673100">
              <a:spcBef>
                <a:spcPts val="363"/>
              </a:spcBef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sz="1400" dirty="0">
                <a:ea typeface="ヒラギノ角ゴ ProN W3" pitchFamily="96" charset="-128"/>
                <a:cs typeface="Arial" charset="0"/>
                <a:sym typeface="Arial" charset="0"/>
              </a:rPr>
              <a:t> </a:t>
            </a:r>
            <a:r>
              <a:rPr lang="ru-RU" sz="1400" dirty="0">
                <a:ea typeface="ヒラギノ角ゴ ProN W3" pitchFamily="96" charset="-128"/>
                <a:cs typeface="Arial" charset="0"/>
                <a:sym typeface="Arial" charset="0"/>
              </a:rPr>
              <a:t>Пере- и недоучивание</a:t>
            </a:r>
            <a:endParaRPr lang="en-US" sz="1400" dirty="0">
              <a:ea typeface="ヒラギノ角ゴ ProN W3" pitchFamily="96" charset="-128"/>
              <a:cs typeface="Arial" charset="0"/>
              <a:sym typeface="Arial" charset="0"/>
            </a:endParaRPr>
          </a:p>
        </p:txBody>
      </p:sp>
      <p:sp>
        <p:nvSpPr>
          <p:cNvPr id="21510" name="Rectangle 9"/>
          <p:cNvSpPr>
            <a:spLocks/>
          </p:cNvSpPr>
          <p:nvPr/>
        </p:nvSpPr>
        <p:spPr bwMode="auto">
          <a:xfrm>
            <a:off x="6353013" y="2822576"/>
            <a:ext cx="26385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42875" indent="-142875" defTabSz="673100">
              <a:spcBef>
                <a:spcPts val="363"/>
              </a:spcBef>
            </a:pPr>
            <a:r>
              <a:rPr lang="ru-RU" sz="1800" b="1">
                <a:ea typeface="ヒラギノ角ゴ ProN W3" pitchFamily="96" charset="-128"/>
                <a:cs typeface="Arial" charset="0"/>
                <a:sym typeface="Arial" charset="0"/>
              </a:rPr>
              <a:t>  Недостаточный  контроль</a:t>
            </a:r>
          </a:p>
          <a:p>
            <a:pPr marL="142875" indent="-142875" defTabSz="673100">
              <a:spcBef>
                <a:spcPts val="363"/>
              </a:spcBef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ru-RU" sz="1400">
                <a:ea typeface="ヒラギノ角ゴ ProN W3" pitchFamily="96" charset="-128"/>
                <a:cs typeface="Arial" charset="0"/>
                <a:sym typeface="Arial" charset="0"/>
              </a:rPr>
              <a:t>Отсутствие контроля качества и сроков выполнения</a:t>
            </a:r>
            <a:endParaRPr lang="en-US" sz="1400">
              <a:ea typeface="ヒラギノ角ゴ ProN W3" pitchFamily="96" charset="-128"/>
              <a:cs typeface="Arial" charset="0"/>
              <a:sym typeface="Arial" charset="0"/>
            </a:endParaRPr>
          </a:p>
          <a:p>
            <a:pPr marL="142875" indent="-142875" defTabSz="673100">
              <a:spcBef>
                <a:spcPts val="363"/>
              </a:spcBef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ru-RU" sz="1400">
                <a:ea typeface="ヒラギノ角ゴ ProN W3" pitchFamily="96" charset="-128"/>
                <a:cs typeface="Arial" charset="0"/>
                <a:sym typeface="Arial" charset="0"/>
              </a:rPr>
              <a:t>Отсутствие контроля затрат</a:t>
            </a:r>
            <a:endParaRPr lang="en-US" sz="1400">
              <a:ea typeface="ヒラギノ角ゴ ProN W3" pitchFamily="96" charset="-128"/>
              <a:cs typeface="Arial" charset="0"/>
              <a:sym typeface="Arial" charset="0"/>
            </a:endParaRPr>
          </a:p>
        </p:txBody>
      </p:sp>
      <p:grpSp>
        <p:nvGrpSpPr>
          <p:cNvPr id="21511" name="Group 18"/>
          <p:cNvGrpSpPr>
            <a:grpSpLocks/>
          </p:cNvGrpSpPr>
          <p:nvPr/>
        </p:nvGrpSpPr>
        <p:grpSpPr bwMode="auto">
          <a:xfrm>
            <a:off x="0" y="0"/>
            <a:ext cx="9226088" cy="6858000"/>
            <a:chOff x="0" y="0"/>
            <a:chExt cx="6294" cy="4320"/>
          </a:xfrm>
        </p:grpSpPr>
        <p:sp>
          <p:nvSpPr>
            <p:cNvPr id="9217" name="Rectangle 1"/>
            <p:cNvSpPr>
              <a:spLocks/>
            </p:cNvSpPr>
            <p:nvPr/>
          </p:nvSpPr>
          <p:spPr bwMode="auto">
            <a:xfrm>
              <a:off x="0" y="0"/>
              <a:ext cx="6238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12700" dir="2700000" algn="ctr" rotWithShape="0">
                <a:schemeClr val="bg2">
                  <a:alpha val="29999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 defTabSz="673100">
                <a:defRPr/>
              </a:pPr>
              <a:endParaRPr lang="en-GB" sz="900">
                <a:solidFill>
                  <a:srgbClr val="000000"/>
                </a:solidFill>
                <a:latin typeface="Gill Sans" pitchFamily="-128" charset="0"/>
                <a:ea typeface="ヒラギノ角ゴ ProN W3" pitchFamily="-128" charset="-128"/>
                <a:sym typeface="Gill Sans" pitchFamily="-128" charset="0"/>
              </a:endParaRPr>
            </a:p>
          </p:txBody>
        </p:sp>
        <p:pic>
          <p:nvPicPr>
            <p:cNvPr id="2151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" y="162"/>
              <a:ext cx="4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Rectangle 8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79" y="87"/>
              <a:ext cx="603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673100">
                <a:lnSpc>
                  <a:spcPct val="50000"/>
                </a:lnSpc>
                <a:spcBef>
                  <a:spcPts val="1763"/>
                </a:spcBef>
              </a:pPr>
              <a:r>
                <a:rPr lang="ru-RU" sz="1000">
                  <a:solidFill>
                    <a:schemeClr val="bg2"/>
                  </a:solidFill>
                  <a:ea typeface="ヒラギノ角ゴ ProN W3" pitchFamily="96" charset="-128"/>
                  <a:cs typeface="Arial" charset="0"/>
                  <a:sym typeface="Arial" charset="0"/>
                </a:rPr>
                <a:t>О компании</a:t>
              </a:r>
              <a:endParaRPr lang="en-US" sz="1000">
                <a:solidFill>
                  <a:schemeClr val="bg2"/>
                </a:solidFill>
                <a:ea typeface="ヒラギノ角ゴ ProN W3" pitchFamily="96" charset="-128"/>
                <a:cs typeface="Arial" charset="0"/>
                <a:sym typeface="Arial" charset="0"/>
              </a:endParaRPr>
            </a:p>
          </p:txBody>
        </p:sp>
        <p:sp>
          <p:nvSpPr>
            <p:cNvPr id="393223" name="AutoShape 7"/>
            <p:cNvSpPr>
              <a:spLocks noChangeArrowheads="1"/>
            </p:cNvSpPr>
            <p:nvPr/>
          </p:nvSpPr>
          <p:spPr bwMode="auto">
            <a:xfrm>
              <a:off x="5310" y="4156"/>
              <a:ext cx="928" cy="164"/>
            </a:xfrm>
            <a:prstGeom prst="roundRect">
              <a:avLst>
                <a:gd name="adj" fmla="val 10417"/>
              </a:avLst>
            </a:prstGeom>
            <a:gradFill rotWithShape="0">
              <a:gsLst>
                <a:gs pos="0">
                  <a:schemeClr val="bg1">
                    <a:gamma/>
                    <a:shade val="87059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521" name="Rectangle 7"/>
            <p:cNvSpPr>
              <a:spLocks/>
            </p:cNvSpPr>
            <p:nvPr/>
          </p:nvSpPr>
          <p:spPr bwMode="auto">
            <a:xfrm>
              <a:off x="5405" y="4201"/>
              <a:ext cx="889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9927" bIns="0"/>
            <a:lstStyle/>
            <a:p>
              <a:pPr marL="28575" defTabSz="673100"/>
              <a:r>
                <a:rPr lang="en-US" sz="900" b="1">
                  <a:solidFill>
                    <a:srgbClr val="0067C5"/>
                  </a:solidFill>
                  <a:ea typeface="ヒラギノ角ゴ ProN W3" pitchFamily="96" charset="-128"/>
                  <a:cs typeface="Arial" charset="0"/>
                  <a:sym typeface="Arial" charset="0"/>
                </a:rPr>
                <a:t>www.ef.com/solutions</a:t>
              </a:r>
            </a:p>
          </p:txBody>
        </p:sp>
      </p:grpSp>
      <p:sp>
        <p:nvSpPr>
          <p:cNvPr id="21512" name="AutoShape 2"/>
          <p:cNvSpPr>
            <a:spLocks/>
          </p:cNvSpPr>
          <p:nvPr/>
        </p:nvSpPr>
        <p:spPr bwMode="auto">
          <a:xfrm>
            <a:off x="218413" y="4929188"/>
            <a:ext cx="8707175" cy="1536700"/>
          </a:xfrm>
          <a:prstGeom prst="roundRect">
            <a:avLst>
              <a:gd name="adj" fmla="val 11273"/>
            </a:avLst>
          </a:prstGeom>
          <a:gradFill rotWithShape="0">
            <a:gsLst>
              <a:gs pos="0">
                <a:srgbClr val="D8D8D8"/>
              </a:gs>
              <a:gs pos="100000">
                <a:srgbClr val="B3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200"/>
          </a:p>
        </p:txBody>
      </p:sp>
      <p:sp>
        <p:nvSpPr>
          <p:cNvPr id="21513" name="Rectangle 15"/>
          <p:cNvSpPr>
            <a:spLocks/>
          </p:cNvSpPr>
          <p:nvPr/>
        </p:nvSpPr>
        <p:spPr bwMode="auto">
          <a:xfrm>
            <a:off x="2575507" y="4929189"/>
            <a:ext cx="749931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78" tIns="190478" rIns="190478" bIns="190478"/>
          <a:lstStyle/>
          <a:p>
            <a:pPr>
              <a:spcBef>
                <a:spcPts val="200"/>
              </a:spcBef>
              <a:buFontTx/>
              <a:buChar char="-"/>
            </a:pPr>
            <a:r>
              <a:rPr lang="ru-RU" sz="1800">
                <a:cs typeface="Arial" charset="0"/>
                <a:sym typeface="Arial" charset="0"/>
              </a:rPr>
              <a:t> Неэффективные финансовые затраты</a:t>
            </a:r>
            <a:r>
              <a:rPr lang="en-US" sz="1800">
                <a:cs typeface="Arial" charset="0"/>
                <a:sym typeface="Arial" charset="0"/>
              </a:rPr>
              <a:t>;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en-US" sz="1800">
                <a:cs typeface="Arial" charset="0"/>
                <a:sym typeface="Arial" charset="0"/>
              </a:rPr>
              <a:t> </a:t>
            </a:r>
            <a:r>
              <a:rPr lang="ru-RU" sz="1800">
                <a:cs typeface="Arial" charset="0"/>
                <a:sym typeface="Arial" charset="0"/>
              </a:rPr>
              <a:t>Потеря времени и упущенные бизнес-возможности</a:t>
            </a:r>
            <a:r>
              <a:rPr lang="en-US" sz="1800">
                <a:cs typeface="Arial" charset="0"/>
                <a:sym typeface="Arial" charset="0"/>
              </a:rPr>
              <a:t>; </a:t>
            </a:r>
            <a:endParaRPr lang="ru-RU" sz="1800">
              <a:cs typeface="Arial" charset="0"/>
              <a:sym typeface="Arial" charset="0"/>
            </a:endParaRPr>
          </a:p>
          <a:p>
            <a:pPr>
              <a:spcBef>
                <a:spcPts val="200"/>
              </a:spcBef>
              <a:buFontTx/>
              <a:buChar char="-"/>
            </a:pPr>
            <a:r>
              <a:rPr lang="ru-RU" sz="1800">
                <a:cs typeface="Arial" charset="0"/>
                <a:sym typeface="Arial" charset="0"/>
              </a:rPr>
              <a:t> Плохое управление талантами</a:t>
            </a:r>
            <a:r>
              <a:rPr lang="en-US" sz="1800">
                <a:cs typeface="Arial" charset="0"/>
                <a:sym typeface="Arial" charset="0"/>
              </a:rPr>
              <a:t>;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ru-RU" sz="1800">
                <a:cs typeface="Arial" charset="0"/>
                <a:sym typeface="Arial" charset="0"/>
              </a:rPr>
              <a:t> Крайне низкий возврат инвестиций в языковое обучение</a:t>
            </a:r>
            <a:r>
              <a:rPr lang="en-US" sz="1800">
                <a:sym typeface="Arial" charset="0"/>
              </a:rPr>
              <a:t>.</a:t>
            </a:r>
          </a:p>
        </p:txBody>
      </p:sp>
      <p:sp>
        <p:nvSpPr>
          <p:cNvPr id="21514" name="Rectangle 16"/>
          <p:cNvSpPr>
            <a:spLocks/>
          </p:cNvSpPr>
          <p:nvPr/>
        </p:nvSpPr>
        <p:spPr bwMode="auto">
          <a:xfrm>
            <a:off x="479335" y="5235575"/>
            <a:ext cx="181766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78" tIns="190478" rIns="190478" bIns="190478"/>
          <a:lstStyle/>
          <a:p>
            <a:pPr>
              <a:spcBef>
                <a:spcPts val="200"/>
              </a:spcBef>
            </a:pPr>
            <a:r>
              <a:rPr lang="ru-RU" sz="1800" b="1">
                <a:cs typeface="Arial" charset="0"/>
                <a:sym typeface="Arial" charset="0"/>
              </a:rPr>
              <a:t>Последствия</a:t>
            </a:r>
            <a:endParaRPr lang="en-US" sz="1800" b="1"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47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3" descr="poli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714095"/>
            <a:ext cx="8255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9"/>
          <p:cNvSpPr>
            <a:spLocks noChangeArrowheads="1"/>
          </p:cNvSpPr>
          <p:nvPr/>
        </p:nvSpPr>
        <p:spPr bwMode="auto">
          <a:xfrm rot="5400000">
            <a:off x="1785144" y="3045089"/>
            <a:ext cx="719137" cy="200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0" hangingPunct="0"/>
            <a:endParaRPr lang="ru-RU" sz="2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5" name="AutoShape 10"/>
          <p:cNvSpPr>
            <a:spLocks noChangeArrowheads="1"/>
          </p:cNvSpPr>
          <p:nvPr/>
        </p:nvSpPr>
        <p:spPr bwMode="auto">
          <a:xfrm rot="5400000">
            <a:off x="3979069" y="3064139"/>
            <a:ext cx="719137" cy="200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0" hangingPunct="0"/>
            <a:endParaRPr lang="ru-RU" sz="2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6" name="AutoShape 12"/>
          <p:cNvSpPr>
            <a:spLocks noChangeArrowheads="1"/>
          </p:cNvSpPr>
          <p:nvPr/>
        </p:nvSpPr>
        <p:spPr bwMode="auto">
          <a:xfrm rot="5400000">
            <a:off x="6239669" y="3064139"/>
            <a:ext cx="719137" cy="200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eaLnBrk="0" hangingPunct="0"/>
            <a:endParaRPr lang="ru-RU" sz="240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7" name="Picture 15" descr="tai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2714095"/>
            <a:ext cx="8270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6" descr="resul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2714095"/>
            <a:ext cx="8270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7" descr="t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714095"/>
            <a:ext cx="830262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4"/>
          <p:cNvSpPr>
            <a:spLocks/>
          </p:cNvSpPr>
          <p:nvPr/>
        </p:nvSpPr>
        <p:spPr bwMode="auto">
          <a:xfrm>
            <a:off x="2359025" y="4077755"/>
            <a:ext cx="1947863" cy="192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2000" b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Тестирование, определение потребностей</a:t>
            </a:r>
          </a:p>
        </p:txBody>
      </p:sp>
      <p:sp>
        <p:nvSpPr>
          <p:cNvPr id="20491" name="Rectangle 5"/>
          <p:cNvSpPr>
            <a:spLocks/>
          </p:cNvSpPr>
          <p:nvPr/>
        </p:nvSpPr>
        <p:spPr bwMode="auto">
          <a:xfrm>
            <a:off x="517525" y="4065144"/>
            <a:ext cx="1262063" cy="16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2000" b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Языковая  политика</a:t>
            </a:r>
          </a:p>
        </p:txBody>
      </p:sp>
      <p:sp>
        <p:nvSpPr>
          <p:cNvPr id="20492" name="Rectangle 4"/>
          <p:cNvSpPr>
            <a:spLocks/>
          </p:cNvSpPr>
          <p:nvPr/>
        </p:nvSpPr>
        <p:spPr bwMode="auto">
          <a:xfrm>
            <a:off x="4618038" y="4050653"/>
            <a:ext cx="1947862" cy="18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2000" b="1" dirty="0">
                <a:solidFill>
                  <a:srgbClr val="000000"/>
                </a:solidFill>
                <a:latin typeface="+mj-lt"/>
                <a:sym typeface="Arial" pitchFamily="34" charset="0"/>
              </a:rPr>
              <a:t>Специально разработанные программы</a:t>
            </a:r>
          </a:p>
          <a:p>
            <a:pPr>
              <a:spcBef>
                <a:spcPts val="500"/>
              </a:spcBef>
            </a:pPr>
            <a:endParaRPr lang="en-US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20493" name="Rectangle 4"/>
          <p:cNvSpPr>
            <a:spLocks/>
          </p:cNvSpPr>
          <p:nvPr/>
        </p:nvSpPr>
        <p:spPr bwMode="auto">
          <a:xfrm>
            <a:off x="7031038" y="4047384"/>
            <a:ext cx="1949450" cy="162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2000" b="1" dirty="0">
                <a:solidFill>
                  <a:srgbClr val="000000"/>
                </a:solidFill>
                <a:latin typeface="+mj-lt"/>
                <a:sym typeface="Arial" pitchFamily="34" charset="0"/>
              </a:rPr>
              <a:t>Отслеживание результатов</a:t>
            </a:r>
          </a:p>
        </p:txBody>
      </p:sp>
      <p:sp>
        <p:nvSpPr>
          <p:cNvPr id="20494" name="Rectangle 5"/>
          <p:cNvSpPr>
            <a:spLocks/>
          </p:cNvSpPr>
          <p:nvPr/>
        </p:nvSpPr>
        <p:spPr bwMode="auto">
          <a:xfrm>
            <a:off x="517525" y="4981536"/>
            <a:ext cx="1390179" cy="172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170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Определение политики в области владения языком</a:t>
            </a:r>
            <a:endParaRPr lang="en-US" sz="1700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20495" name="Rectangle 4"/>
          <p:cNvSpPr>
            <a:spLocks/>
          </p:cNvSpPr>
          <p:nvPr/>
        </p:nvSpPr>
        <p:spPr bwMode="auto">
          <a:xfrm>
            <a:off x="2359025" y="4976237"/>
            <a:ext cx="1879600" cy="17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1700" dirty="0">
                <a:solidFill>
                  <a:srgbClr val="000000"/>
                </a:solidFill>
                <a:latin typeface="+mj-lt"/>
                <a:sym typeface="Arial" pitchFamily="34" charset="0"/>
              </a:rPr>
              <a:t>Оценка языковых потребностей, </a:t>
            </a:r>
            <a:r>
              <a:rPr lang="ru-RU" sz="1700" dirty="0" smtClean="0">
                <a:solidFill>
                  <a:srgbClr val="000000"/>
                </a:solidFill>
                <a:latin typeface="+mj-lt"/>
                <a:sym typeface="Arial" pitchFamily="34" charset="0"/>
              </a:rPr>
              <a:t>определение </a:t>
            </a:r>
            <a:r>
              <a:rPr lang="ru-RU" sz="1700" dirty="0">
                <a:solidFill>
                  <a:srgbClr val="000000"/>
                </a:solidFill>
                <a:latin typeface="+mj-lt"/>
                <a:sym typeface="Arial" pitchFamily="34" charset="0"/>
              </a:rPr>
              <a:t>целевой аудитории и ее дефицита языковых навыков</a:t>
            </a:r>
            <a:endParaRPr lang="en-US" sz="1700" dirty="0">
              <a:solidFill>
                <a:srgbClr val="00000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20496" name="Rectangle 4"/>
          <p:cNvSpPr>
            <a:spLocks/>
          </p:cNvSpPr>
          <p:nvPr/>
        </p:nvSpPr>
        <p:spPr bwMode="auto">
          <a:xfrm>
            <a:off x="4618038" y="5013733"/>
            <a:ext cx="2266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1700" dirty="0">
                <a:solidFill>
                  <a:srgbClr val="000000"/>
                </a:solidFill>
                <a:latin typeface="+mj-lt"/>
                <a:sym typeface="Arial" pitchFamily="34" charset="0"/>
              </a:rPr>
              <a:t>Подбор типа обучения, идеально соответствующего поставленным целям</a:t>
            </a:r>
            <a:endParaRPr lang="en-US" sz="1700" dirty="0">
              <a:solidFill>
                <a:srgbClr val="00000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20497" name="Rectangle 4"/>
          <p:cNvSpPr>
            <a:spLocks/>
          </p:cNvSpPr>
          <p:nvPr/>
        </p:nvSpPr>
        <p:spPr bwMode="auto">
          <a:xfrm>
            <a:off x="7031038" y="4976200"/>
            <a:ext cx="19494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</a:pPr>
            <a:r>
              <a:rPr lang="ru-RU" sz="1700" dirty="0">
                <a:solidFill>
                  <a:srgbClr val="000000"/>
                </a:solidFill>
                <a:latin typeface="+mj-lt"/>
                <a:sym typeface="Arial" pitchFamily="34" charset="0"/>
              </a:rPr>
              <a:t>Детальные отчеты, удостоверяющие соответствие обучения основным показателям эффективности</a:t>
            </a:r>
            <a:endParaRPr lang="en-US" sz="1700" dirty="0">
              <a:solidFill>
                <a:srgbClr val="00000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20499" name="Text Box 27"/>
          <p:cNvSpPr txBox="1">
            <a:spLocks noChangeArrowheads="1"/>
          </p:cNvSpPr>
          <p:nvPr/>
        </p:nvSpPr>
        <p:spPr bwMode="auto">
          <a:xfrm>
            <a:off x="0" y="1294096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60000"/>
              </a:spcBef>
              <a:spcAft>
                <a:spcPct val="20000"/>
              </a:spcAft>
            </a:pPr>
            <a:r>
              <a:rPr lang="ru-RU" sz="1800" dirty="0">
                <a:latin typeface="+mn-lt"/>
              </a:rPr>
              <a:t>Наибольший эффект достигается за счет дифференцированного подхода к обучению, который позволяет освоить язык на уровне соответствующем профессиональным запросам.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17488" y="2259013"/>
            <a:ext cx="87630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270668" y="1645719"/>
            <a:ext cx="8424862" cy="895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>
              <a:spcBef>
                <a:spcPts val="500"/>
              </a:spcBef>
              <a:defRPr/>
            </a:pPr>
            <a:r>
              <a:rPr lang="ru-RU" b="1" dirty="0" smtClean="0">
                <a:solidFill>
                  <a:srgbClr val="000000"/>
                </a:solidFill>
                <a:latin typeface="+mn-lt"/>
              </a:rPr>
              <a:t>Ступени реализации проекта языкового обучения:</a:t>
            </a:r>
            <a:endParaRPr lang="ru-RU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148557" y="347937"/>
            <a:ext cx="6303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Метод 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EF</a:t>
            </a:r>
            <a:endParaRPr lang="ru-RU" sz="3000" b="1" spc="-50" dirty="0">
              <a:solidFill>
                <a:srgbClr val="003C6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2" name="Picture 8" descr="Logo-squar-OLYMP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7125"/>
            <a:ext cx="1209098" cy="8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9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Logo-squar-OLYMP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352" y="167125"/>
            <a:ext cx="1209098" cy="8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>
            <a:spLocks/>
          </p:cNvSpPr>
          <p:nvPr/>
        </p:nvSpPr>
        <p:spPr bwMode="auto">
          <a:xfrm>
            <a:off x="1115616" y="167125"/>
            <a:ext cx="6408712" cy="72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912813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cs typeface="Calibri" pitchFamily="34" charset="0"/>
              </a:rPr>
              <a:t>Последние наблюдения</a:t>
            </a:r>
            <a:endParaRPr lang="en-US" sz="3000" b="1" spc="-50" dirty="0">
              <a:solidFill>
                <a:srgbClr val="003C6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5906"/>
            <a:ext cx="5352387" cy="39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1" name="Rectangle 3"/>
          <p:cNvSpPr>
            <a:spLocks noChangeArrowheads="1"/>
          </p:cNvSpPr>
          <p:nvPr/>
        </p:nvSpPr>
        <p:spPr bwMode="auto">
          <a:xfrm>
            <a:off x="467544" y="1261224"/>
            <a:ext cx="833190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pPr algn="just" eaLnBrk="0" hangingPunct="0">
              <a:lnSpc>
                <a:spcPct val="90000"/>
              </a:lnSpc>
              <a:spcBef>
                <a:spcPts val="1687"/>
              </a:spcBef>
              <a:buClr>
                <a:srgbClr val="000000"/>
              </a:buClr>
              <a:buSzPct val="171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Для успешной реализации проекта необходимо соблюдение следующих условий:</a:t>
            </a:r>
          </a:p>
          <a:p>
            <a:pPr marL="285750" indent="-285750" algn="just" eaLnBrk="0" hangingPunct="0">
              <a:lnSpc>
                <a:spcPct val="90000"/>
              </a:lnSpc>
              <a:spcBef>
                <a:spcPts val="1687"/>
              </a:spcBef>
              <a:buClr>
                <a:srgbClr val="00B050"/>
              </a:buClr>
              <a:buSzPct val="171000"/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Принцип «сверху вниз» </a:t>
            </a:r>
          </a:p>
          <a:p>
            <a:pPr marL="285750" indent="-285750" algn="just" eaLnBrk="0" hangingPunct="0">
              <a:lnSpc>
                <a:spcPct val="90000"/>
              </a:lnSpc>
              <a:spcBef>
                <a:spcPts val="1687"/>
              </a:spcBef>
              <a:buClr>
                <a:srgbClr val="00B050"/>
              </a:buClr>
              <a:buSzPct val="171000"/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Языковая политика </a:t>
            </a:r>
          </a:p>
          <a:p>
            <a:pPr marL="285750" indent="-285750" algn="just" eaLnBrk="0" hangingPunct="0">
              <a:lnSpc>
                <a:spcPct val="90000"/>
              </a:lnSpc>
              <a:spcBef>
                <a:spcPts val="1687"/>
              </a:spcBef>
              <a:buClr>
                <a:srgbClr val="00B050"/>
              </a:buClr>
              <a:buSzPct val="171000"/>
              <a:buFont typeface="Wingdings" pitchFamily="2" charset="2"/>
              <a:buChar char="ü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Поддержание информированности сотрудников </a:t>
            </a:r>
          </a:p>
          <a:p>
            <a:pPr marL="285750" indent="-285750" algn="just" eaLnBrk="0" hangingPunct="0">
              <a:lnSpc>
                <a:spcPct val="90000"/>
              </a:lnSpc>
              <a:spcBef>
                <a:spcPts val="1687"/>
              </a:spcBef>
              <a:buClr>
                <a:srgbClr val="00B050"/>
              </a:buClr>
              <a:buSzPct val="171000"/>
              <a:buFont typeface="Wingdings" pitchFamily="2" charset="2"/>
              <a:buChar char="ü"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Вовлеченность 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руководства</a:t>
            </a:r>
          </a:p>
          <a:p>
            <a:pPr marL="285750" indent="-285750" algn="just" eaLnBrk="0" hangingPunct="0">
              <a:lnSpc>
                <a:spcPct val="90000"/>
              </a:lnSpc>
              <a:spcBef>
                <a:spcPts val="1687"/>
              </a:spcBef>
              <a:buClr>
                <a:srgbClr val="00B050"/>
              </a:buClr>
              <a:buSzPct val="171000"/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Контроль за результатами  </a:t>
            </a:r>
          </a:p>
          <a:p>
            <a:pPr marL="285750" indent="-285750" algn="just" eaLnBrk="0" hangingPunct="0">
              <a:lnSpc>
                <a:spcPct val="90000"/>
              </a:lnSpc>
              <a:spcBef>
                <a:spcPts val="1687"/>
              </a:spcBef>
              <a:buClr>
                <a:srgbClr val="00B050"/>
              </a:buClr>
              <a:buSzPct val="171000"/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Проектная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команда </a:t>
            </a:r>
          </a:p>
        </p:txBody>
      </p:sp>
    </p:spTree>
    <p:extLst>
      <p:ext uri="{BB962C8B-B14F-4D97-AF65-F5344CB8AC3E}">
        <p14:creationId xmlns:p14="http://schemas.microsoft.com/office/powerpoint/2010/main" val="6378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043735"/>
              </p:ext>
            </p:extLst>
          </p:nvPr>
        </p:nvGraphicFramePr>
        <p:xfrm>
          <a:off x="899592" y="1397000"/>
          <a:ext cx="734481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/>
          </p:cNvSpPr>
          <p:nvPr/>
        </p:nvSpPr>
        <p:spPr bwMode="auto">
          <a:xfrm>
            <a:off x="1115616" y="167125"/>
            <a:ext cx="6408712" cy="72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912813"/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cs typeface="Calibri" pitchFamily="34" charset="0"/>
              </a:rPr>
              <a:t>Коллективная Ответственность</a:t>
            </a:r>
            <a:endParaRPr lang="en-US" sz="3000" b="1" spc="-50" dirty="0">
              <a:solidFill>
                <a:srgbClr val="003C6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07950" y="115888"/>
            <a:ext cx="9251950" cy="865187"/>
          </a:xfrm>
        </p:spPr>
        <p:txBody>
          <a:bodyPr>
            <a:noAutofit/>
          </a:bodyPr>
          <a:lstStyle/>
          <a:p>
            <a:pPr defTabSz="912813" fontAlgn="base">
              <a:spcAft>
                <a:spcPct val="0"/>
              </a:spcAft>
            </a:pP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Среднерусский Банк </a:t>
            </a:r>
            <a:b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ОАО Сбербанка России</a:t>
            </a:r>
            <a:endParaRPr lang="ru-RU" sz="3000" b="1" spc="-50" dirty="0">
              <a:solidFill>
                <a:srgbClr val="003C61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77570"/>
              </p:ext>
            </p:extLst>
          </p:nvPr>
        </p:nvGraphicFramePr>
        <p:xfrm>
          <a:off x="0" y="5589240"/>
          <a:ext cx="9144001" cy="1080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7496"/>
                <a:gridCol w="2553937"/>
                <a:gridCol w="1892648"/>
                <a:gridCol w="2439920"/>
              </a:tblGrid>
              <a:tr h="721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Средний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уровень </a:t>
                      </a:r>
                      <a:r>
                        <a:rPr lang="ru-RU" sz="1400" b="1" u="none" strike="noStrike" dirty="0">
                          <a:effectLst/>
                        </a:rPr>
                        <a:t>на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начало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обучения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Средний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у</a:t>
                      </a:r>
                      <a:r>
                        <a:rPr lang="ru-RU" sz="1400" b="1" u="none" strike="noStrike" dirty="0" smtClean="0">
                          <a:effectLst/>
                        </a:rPr>
                        <a:t>ровень на апрель 2012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Средний уровень на окончание обучения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Прогресс за год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8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5,5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266549"/>
              </p:ext>
            </p:extLst>
          </p:nvPr>
        </p:nvGraphicFramePr>
        <p:xfrm>
          <a:off x="0" y="1628800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15162" y="128686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1861 сотрудник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2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3608" y="116632"/>
            <a:ext cx="6552728" cy="1026368"/>
          </a:xfrm>
        </p:spPr>
        <p:txBody>
          <a:bodyPr>
            <a:normAutofit/>
          </a:bodyPr>
          <a:lstStyle/>
          <a:p>
            <a:pPr defTabSz="912813" fontAlgn="base">
              <a:spcAft>
                <a:spcPct val="0"/>
              </a:spcAft>
            </a:pP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Российские Железные Дороги</a:t>
            </a:r>
            <a:endParaRPr lang="ru-RU" sz="3000" b="1" spc="-50" dirty="0">
              <a:solidFill>
                <a:srgbClr val="003C61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162707"/>
              </p:ext>
            </p:extLst>
          </p:nvPr>
        </p:nvGraphicFramePr>
        <p:xfrm>
          <a:off x="0" y="5589240"/>
          <a:ext cx="9144001" cy="1080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7496"/>
                <a:gridCol w="2553937"/>
                <a:gridCol w="1892648"/>
                <a:gridCol w="2439920"/>
              </a:tblGrid>
              <a:tr h="721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Средний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уровень </a:t>
                      </a:r>
                      <a:r>
                        <a:rPr lang="ru-RU" sz="1400" b="1" u="none" strike="noStrike" dirty="0">
                          <a:effectLst/>
                        </a:rPr>
                        <a:t>на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начало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обучения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Средний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у</a:t>
                      </a:r>
                      <a:r>
                        <a:rPr lang="ru-RU" sz="1400" b="1" u="none" strike="noStrike" dirty="0" smtClean="0">
                          <a:effectLst/>
                        </a:rPr>
                        <a:t>ровень </a:t>
                      </a:r>
                      <a:r>
                        <a:rPr lang="ru-RU" sz="1400" b="1" u="none" strike="noStrike" dirty="0">
                          <a:effectLst/>
                        </a:rPr>
                        <a:t>на данный момент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Средний уровень на окончание обучения</a:t>
                      </a:r>
                      <a:endParaRPr lang="ru-RU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Прогресс за год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8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6,0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7,7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14252"/>
              </p:ext>
            </p:extLst>
          </p:nvPr>
        </p:nvGraphicFramePr>
        <p:xfrm>
          <a:off x="0" y="1412776"/>
          <a:ext cx="91440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51088" y="115038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1001 сотрудник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5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115616" y="202134"/>
            <a:ext cx="64624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Английский язык </a:t>
            </a:r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– </a:t>
            </a:r>
          </a:p>
          <a:p>
            <a:pPr algn="ctr"/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деловой язык мира</a:t>
            </a:r>
            <a:endParaRPr lang="ru-RU" sz="3000" b="1" spc="-50" dirty="0">
              <a:solidFill>
                <a:srgbClr val="003C6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2128" y="1479592"/>
            <a:ext cx="899998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ru-RU" sz="1800" b="1" u="sng" dirty="0" smtClean="0">
                <a:latin typeface="+mn-lt"/>
                <a:cs typeface="Calibri" pitchFamily="34" charset="0"/>
              </a:rPr>
              <a:t>Английский язык в мире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dirty="0" smtClean="0">
                <a:latin typeface="+mn-lt"/>
                <a:cs typeface="Calibri" pitchFamily="34" charset="0"/>
              </a:rPr>
              <a:t>Из </a:t>
            </a:r>
            <a:r>
              <a:rPr lang="ru-RU" sz="1800" dirty="0">
                <a:latin typeface="+mn-lt"/>
                <a:cs typeface="Calibri" pitchFamily="34" charset="0"/>
              </a:rPr>
              <a:t>7 млрд. </a:t>
            </a:r>
            <a:r>
              <a:rPr lang="ru-RU" sz="1800" dirty="0" smtClean="0">
                <a:latin typeface="+mn-lt"/>
                <a:cs typeface="Calibri" pitchFamily="34" charset="0"/>
              </a:rPr>
              <a:t>человек на земле  </a:t>
            </a:r>
            <a:r>
              <a:rPr lang="ru-RU" sz="1800" b="1" dirty="0">
                <a:latin typeface="+mn-lt"/>
                <a:cs typeface="Calibri" pitchFamily="34" charset="0"/>
              </a:rPr>
              <a:t>2 млрд.</a:t>
            </a:r>
            <a:r>
              <a:rPr lang="ru-RU" sz="1800" dirty="0">
                <a:latin typeface="+mn-lt"/>
                <a:cs typeface="Calibri" pitchFamily="34" charset="0"/>
              </a:rPr>
              <a:t> используют английский </a:t>
            </a:r>
            <a:r>
              <a:rPr lang="ru-RU" sz="1800" dirty="0" smtClean="0">
                <a:latin typeface="+mn-lt"/>
                <a:cs typeface="Calibri" pitchFamily="34" charset="0"/>
              </a:rPr>
              <a:t>язык, </a:t>
            </a:r>
            <a:r>
              <a:rPr lang="ru-RU" sz="1800" dirty="0">
                <a:latin typeface="+mn-lt"/>
                <a:cs typeface="Calibri" pitchFamily="34" charset="0"/>
              </a:rPr>
              <a:t>и из них для </a:t>
            </a:r>
            <a:r>
              <a:rPr lang="en-US" sz="1800" b="1" dirty="0" smtClean="0">
                <a:latin typeface="+mn-lt"/>
                <a:cs typeface="Calibri" pitchFamily="34" charset="0"/>
              </a:rPr>
              <a:t>75%</a:t>
            </a:r>
            <a:r>
              <a:rPr lang="ru-RU" sz="1800" b="1" dirty="0" smtClean="0">
                <a:latin typeface="+mn-lt"/>
                <a:cs typeface="Calibri" pitchFamily="34" charset="0"/>
              </a:rPr>
              <a:t> </a:t>
            </a:r>
            <a:r>
              <a:rPr lang="ru-RU" sz="1800" dirty="0">
                <a:latin typeface="+mn-lt"/>
                <a:cs typeface="Calibri" pitchFamily="34" charset="0"/>
              </a:rPr>
              <a:t>он не является </a:t>
            </a:r>
            <a:r>
              <a:rPr lang="ru-RU" sz="1800" dirty="0" smtClean="0">
                <a:latin typeface="+mn-lt"/>
                <a:cs typeface="Calibri" pitchFamily="34" charset="0"/>
              </a:rPr>
              <a:t>родным.</a:t>
            </a:r>
            <a:endParaRPr lang="ru-RU" sz="1800" i="1" dirty="0" smtClean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dirty="0">
                <a:latin typeface="+mn-lt"/>
                <a:cs typeface="Calibri" pitchFamily="34" charset="0"/>
              </a:rPr>
              <a:t>Каждый второй работник в мире каждый день использует английский </a:t>
            </a:r>
            <a:r>
              <a:rPr lang="ru-RU" sz="1800" dirty="0" smtClean="0">
                <a:latin typeface="+mn-lt"/>
                <a:cs typeface="Calibri" pitchFamily="34" charset="0"/>
              </a:rPr>
              <a:t>язык</a:t>
            </a:r>
            <a:r>
              <a:rPr lang="en-US" sz="1800" dirty="0" smtClean="0">
                <a:latin typeface="+mn-lt"/>
                <a:cs typeface="Calibri" pitchFamily="34" charset="0"/>
              </a:rPr>
              <a:t> </a:t>
            </a:r>
            <a:r>
              <a:rPr lang="ru-RU" sz="1800" dirty="0" smtClean="0">
                <a:latin typeface="+mn-lt"/>
                <a:cs typeface="Calibri" pitchFamily="34" charset="0"/>
              </a:rPr>
              <a:t>в работе</a:t>
            </a:r>
            <a:endParaRPr lang="ru-RU" sz="1800" i="1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lvl="1">
              <a:spcBef>
                <a:spcPct val="50000"/>
              </a:spcBef>
            </a:pPr>
            <a:r>
              <a:rPr lang="ru-RU" sz="1800" b="1" u="sng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Английский язык дает доступ к лучшей международной практике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80</a:t>
            </a:r>
            <a:r>
              <a:rPr lang="ru-RU" sz="18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% 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всех знаний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человечества хранится </a:t>
            </a:r>
            <a:r>
              <a:rPr lang="ru-RU" sz="1800" dirty="0">
                <a:solidFill>
                  <a:srgbClr val="000000"/>
                </a:solidFill>
                <a:latin typeface="+mn-lt"/>
                <a:cs typeface="Calibri" pitchFamily="34" charset="0"/>
              </a:rPr>
              <a:t>на английском языке. </a:t>
            </a:r>
            <a:endParaRPr lang="ru-RU" sz="1800" dirty="0" smtClean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Больше 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90% всех </a:t>
            </a:r>
            <a:r>
              <a:rPr lang="ru-RU" sz="18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технических и научных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публикаций </a:t>
            </a:r>
            <a:r>
              <a:rPr lang="ru-RU" sz="1800" dirty="0">
                <a:solidFill>
                  <a:srgbClr val="000000"/>
                </a:solidFill>
                <a:latin typeface="+mn-lt"/>
                <a:cs typeface="Calibri" pitchFamily="34" charset="0"/>
              </a:rPr>
              <a:t>в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мире 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впервые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+mn-lt"/>
                <a:cs typeface="Calibri" pitchFamily="34" charset="0"/>
              </a:rPr>
              <a:t>выходят на английском языке. </a:t>
            </a:r>
            <a:endParaRPr lang="ru-RU" sz="1800" dirty="0" smtClean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Около 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75% </a:t>
            </a:r>
            <a:r>
              <a:rPr lang="ru-RU" sz="18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всех веб-сайтов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в мире созданы </a:t>
            </a:r>
            <a:r>
              <a:rPr lang="ru-RU" sz="1800" dirty="0">
                <a:solidFill>
                  <a:srgbClr val="000000"/>
                </a:solidFill>
                <a:latin typeface="+mn-lt"/>
                <a:cs typeface="Calibri" pitchFamily="34" charset="0"/>
              </a:rPr>
              <a:t>на английском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языке (на русском языке - 4%) </a:t>
            </a:r>
          </a:p>
          <a:p>
            <a:pPr lvl="1">
              <a:spcBef>
                <a:spcPct val="50000"/>
              </a:spcBef>
            </a:pPr>
            <a:r>
              <a:rPr lang="ru-RU" sz="1800" b="1" u="sng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Обучение просто и доступно</a:t>
            </a:r>
          </a:p>
          <a:p>
            <a:pPr marL="742950" lvl="1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dirty="0">
                <a:latin typeface="+mn-lt"/>
                <a:cs typeface="Calibri" pitchFamily="34" charset="0"/>
              </a:rPr>
              <a:t>Зная </a:t>
            </a:r>
            <a:r>
              <a:rPr lang="ru-RU" sz="1800" b="1" dirty="0">
                <a:latin typeface="+mn-lt"/>
                <a:cs typeface="Calibri" pitchFamily="34" charset="0"/>
              </a:rPr>
              <a:t>1000</a:t>
            </a:r>
            <a:r>
              <a:rPr lang="ru-RU" sz="1800" dirty="0">
                <a:latin typeface="+mn-lt"/>
                <a:cs typeface="Calibri" pitchFamily="34" charset="0"/>
              </a:rPr>
              <a:t> </a:t>
            </a:r>
            <a:r>
              <a:rPr lang="ru-RU" sz="1800" dirty="0" smtClean="0">
                <a:latin typeface="+mn-lt"/>
                <a:cs typeface="Calibri" pitchFamily="34" charset="0"/>
              </a:rPr>
              <a:t>самых </a:t>
            </a:r>
            <a:r>
              <a:rPr lang="ru-RU" sz="1800" dirty="0">
                <a:latin typeface="+mn-lt"/>
                <a:cs typeface="Calibri" pitchFamily="34" charset="0"/>
              </a:rPr>
              <a:t>распространенных слов на </a:t>
            </a:r>
            <a:r>
              <a:rPr lang="ru-RU" sz="1800" dirty="0" smtClean="0">
                <a:latin typeface="+mn-lt"/>
                <a:cs typeface="Calibri" pitchFamily="34" charset="0"/>
              </a:rPr>
              <a:t>английском языке </a:t>
            </a:r>
            <a:r>
              <a:rPr lang="ru-RU" sz="1800" dirty="0">
                <a:latin typeface="+mn-lt"/>
                <a:cs typeface="Calibri" pitchFamily="34" charset="0"/>
              </a:rPr>
              <a:t>- вы поймете 72% </a:t>
            </a:r>
            <a:r>
              <a:rPr lang="ru-RU" sz="1800" dirty="0" smtClean="0">
                <a:latin typeface="+mn-lt"/>
                <a:cs typeface="Calibri" pitchFamily="34" charset="0"/>
              </a:rPr>
              <a:t>написанного. Зная </a:t>
            </a:r>
            <a:r>
              <a:rPr lang="ru-RU" sz="1800" b="1" dirty="0">
                <a:latin typeface="+mn-lt"/>
                <a:cs typeface="Calibri" pitchFamily="34" charset="0"/>
              </a:rPr>
              <a:t>2000</a:t>
            </a:r>
            <a:r>
              <a:rPr lang="ru-RU" sz="1800" dirty="0">
                <a:latin typeface="+mn-lt"/>
                <a:cs typeface="Calibri" pitchFamily="34" charset="0"/>
              </a:rPr>
              <a:t> </a:t>
            </a:r>
            <a:r>
              <a:rPr lang="ru-RU" sz="1800" dirty="0" smtClean="0">
                <a:latin typeface="+mn-lt"/>
                <a:cs typeface="Calibri" pitchFamily="34" charset="0"/>
              </a:rPr>
              <a:t>слов, вы </a:t>
            </a:r>
            <a:r>
              <a:rPr lang="ru-RU" sz="1800" dirty="0">
                <a:latin typeface="+mn-lt"/>
                <a:cs typeface="Calibri" pitchFamily="34" charset="0"/>
              </a:rPr>
              <a:t>сможете понять 96% при неформальном общении</a:t>
            </a:r>
            <a:r>
              <a:rPr lang="ru-RU" sz="1800" dirty="0" smtClean="0">
                <a:latin typeface="+mn-lt"/>
                <a:cs typeface="Calibri" pitchFamily="34" charset="0"/>
              </a:rPr>
              <a:t>.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.</a:t>
            </a:r>
            <a:endParaRPr lang="ru-RU" sz="1800" i="1" dirty="0" smtClean="0">
              <a:solidFill>
                <a:srgbClr val="000000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4" name="Picture 8" descr="Logo-squar-OLYMP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7125"/>
            <a:ext cx="1209098" cy="8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1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6624736" cy="1125538"/>
          </a:xfrm>
        </p:spPr>
        <p:txBody>
          <a:bodyPr>
            <a:noAutofit/>
          </a:bodyPr>
          <a:lstStyle/>
          <a:p>
            <a:pPr defTabSz="912813" fontAlgn="base">
              <a:spcAft>
                <a:spcPct val="0"/>
              </a:spcAft>
            </a:pP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Министерство Образования и Науки Республики Татарстан</a:t>
            </a:r>
            <a:endParaRPr lang="ru-RU" sz="3000" b="1" spc="-50" dirty="0">
              <a:solidFill>
                <a:srgbClr val="003C61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62215"/>
              </p:ext>
            </p:extLst>
          </p:nvPr>
        </p:nvGraphicFramePr>
        <p:xfrm>
          <a:off x="0" y="5589240"/>
          <a:ext cx="9144001" cy="1080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7496"/>
                <a:gridCol w="2553937"/>
                <a:gridCol w="1892648"/>
                <a:gridCol w="2439920"/>
              </a:tblGrid>
              <a:tr h="721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Средний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уровень </a:t>
                      </a:r>
                      <a:r>
                        <a:rPr lang="ru-RU" sz="1400" b="1" u="none" strike="noStrike" dirty="0">
                          <a:effectLst/>
                        </a:rPr>
                        <a:t>на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начало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обучения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Средний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у</a:t>
                      </a:r>
                      <a:r>
                        <a:rPr lang="ru-RU" sz="1400" b="1" u="none" strike="noStrike" dirty="0" smtClean="0">
                          <a:effectLst/>
                        </a:rPr>
                        <a:t>ровень на март 2012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Средний уровень на окончание обучения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Прогресс за год</a:t>
                      </a:r>
                      <a:endParaRPr lang="ru-RU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8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11,5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13,6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758911"/>
              </p:ext>
            </p:extLst>
          </p:nvPr>
        </p:nvGraphicFramePr>
        <p:xfrm>
          <a:off x="0" y="1628800"/>
          <a:ext cx="9144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47656" y="125232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3361 учитель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9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" y="-5206"/>
            <a:ext cx="9060903" cy="615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61461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194F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 Light" charset="0"/>
              </a:rPr>
              <a:t>www.sochi2014.ef.com</a:t>
            </a:r>
            <a:endParaRPr lang="en-US" sz="2800" b="1" dirty="0">
              <a:solidFill>
                <a:srgbClr val="4194F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543" y="3332006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Бесплатные ежедневные уроки по теме «Олимпийские зимние игры 2014 в Сочи»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Более 1000 ежедневных уроков общего английского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Тест на знание английского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19039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Logo-squar-OLYMP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7125"/>
            <a:ext cx="1209098" cy="8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115616" y="335883"/>
            <a:ext cx="6386119" cy="485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Определение потребностей</a:t>
            </a:r>
            <a:endParaRPr lang="en-US" sz="3000" b="1" spc="-50" dirty="0">
              <a:solidFill>
                <a:srgbClr val="003C6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92811" y="1260415"/>
            <a:ext cx="8656639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2400"/>
              </a:spcBef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EF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Language Competency Profile™ (EF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Профиль Языковой Компетенции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-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sym typeface="Arial" charset="0"/>
              </a:rPr>
              <a:t>рабочий </a:t>
            </a:r>
            <a:r>
              <a:rPr lang="ru-RU" sz="1800" dirty="0">
                <a:solidFill>
                  <a:schemeClr val="tx1"/>
                </a:solidFill>
                <a:latin typeface="+mj-lt"/>
                <a:sym typeface="Arial" charset="0"/>
              </a:rPr>
              <a:t>инструмент, позволяющий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связать личные цели с целями бизнеса</a:t>
            </a:r>
            <a:r>
              <a:rPr lang="ru-RU" sz="1800" dirty="0">
                <a:latin typeface="+mj-lt"/>
                <a:sym typeface="Arial" charset="0"/>
              </a:rPr>
              <a:t> </a:t>
            </a:r>
            <a:endParaRPr lang="en-US" sz="1800" dirty="0">
              <a:latin typeface="+mj-lt"/>
              <a:sym typeface="Arial" charset="0"/>
            </a:endParaRPr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827583" y="6520593"/>
            <a:ext cx="7362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Пример: Менеджер проектов  - Определение 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целевого уровня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170186" y="2254647"/>
            <a:ext cx="8610600" cy="4102100"/>
            <a:chOff x="0" y="0"/>
            <a:chExt cx="5424" cy="2584"/>
          </a:xfrm>
        </p:grpSpPr>
        <p:pic>
          <p:nvPicPr>
            <p:cNvPr id="18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24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8"/>
            <p:cNvGrpSpPr>
              <a:grpSpLocks/>
            </p:cNvGrpSpPr>
            <p:nvPr/>
          </p:nvGrpSpPr>
          <p:grpSpPr bwMode="auto">
            <a:xfrm>
              <a:off x="1978" y="417"/>
              <a:ext cx="1463" cy="780"/>
              <a:chOff x="0" y="0"/>
              <a:chExt cx="1462" cy="780"/>
            </a:xfrm>
          </p:grpSpPr>
          <p:sp>
            <p:nvSpPr>
              <p:cNvPr id="23" name="AutoShape 9"/>
              <p:cNvSpPr>
                <a:spLocks/>
              </p:cNvSpPr>
              <p:nvPr/>
            </p:nvSpPr>
            <p:spPr bwMode="auto">
              <a:xfrm>
                <a:off x="0" y="0"/>
                <a:ext cx="1455" cy="7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2 h 21600"/>
                  <a:gd name="T4" fmla="*/ 0 w 21600"/>
                  <a:gd name="T5" fmla="*/ 17 h 21600"/>
                  <a:gd name="T6" fmla="*/ 0 w 21600"/>
                  <a:gd name="T7" fmla="*/ 21 h 21600"/>
                  <a:gd name="T8" fmla="*/ 16 w 21600"/>
                  <a:gd name="T9" fmla="*/ 21 h 21600"/>
                  <a:gd name="T10" fmla="*/ 45 w 21600"/>
                  <a:gd name="T11" fmla="*/ 28 h 21600"/>
                  <a:gd name="T12" fmla="*/ 41 w 21600"/>
                  <a:gd name="T13" fmla="*/ 21 h 21600"/>
                  <a:gd name="T14" fmla="*/ 98 w 21600"/>
                  <a:gd name="T15" fmla="*/ 21 h 21600"/>
                  <a:gd name="T16" fmla="*/ 98 w 21600"/>
                  <a:gd name="T17" fmla="*/ 17 h 21600"/>
                  <a:gd name="T18" fmla="*/ 98 w 21600"/>
                  <a:gd name="T19" fmla="*/ 12 h 21600"/>
                  <a:gd name="T20" fmla="*/ 98 w 21600"/>
                  <a:gd name="T21" fmla="*/ 0 h 21600"/>
                  <a:gd name="T22" fmla="*/ 41 w 21600"/>
                  <a:gd name="T23" fmla="*/ 0 h 21600"/>
                  <a:gd name="T24" fmla="*/ 16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9266"/>
                    </a:lnTo>
                    <a:lnTo>
                      <a:pt x="0" y="13237"/>
                    </a:lnTo>
                    <a:lnTo>
                      <a:pt x="0" y="15884"/>
                    </a:lnTo>
                    <a:lnTo>
                      <a:pt x="3600" y="15884"/>
                    </a:lnTo>
                    <a:lnTo>
                      <a:pt x="9880" y="21600"/>
                    </a:lnTo>
                    <a:lnTo>
                      <a:pt x="9000" y="15884"/>
                    </a:lnTo>
                    <a:lnTo>
                      <a:pt x="21600" y="15884"/>
                    </a:lnTo>
                    <a:lnTo>
                      <a:pt x="21600" y="13237"/>
                    </a:lnTo>
                    <a:lnTo>
                      <a:pt x="21600" y="9266"/>
                    </a:lnTo>
                    <a:lnTo>
                      <a:pt x="21600" y="0"/>
                    </a:lnTo>
                    <a:lnTo>
                      <a:pt x="9000" y="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>
                  <a:alpha val="79607"/>
                </a:srgbClr>
              </a:solidFill>
              <a:ln w="9525">
                <a:solidFill>
                  <a:srgbClr val="32323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4" name="Rectangle 10"/>
              <p:cNvSpPr>
                <a:spLocks/>
              </p:cNvSpPr>
              <p:nvPr/>
            </p:nvSpPr>
            <p:spPr bwMode="auto">
              <a:xfrm>
                <a:off x="1" y="103"/>
                <a:ext cx="146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 anchor="ctr"/>
              <a:lstStyle/>
              <a:p>
                <a:pPr marL="39688" algn="ctr"/>
                <a:r>
                  <a:rPr lang="en-US" sz="1400" i="1" dirty="0">
                    <a:solidFill>
                      <a:srgbClr val="323232"/>
                    </a:solidFill>
                    <a:latin typeface="Gill Sans" pitchFamily="-128" charset="0"/>
                    <a:sym typeface="Arial" charset="0"/>
                  </a:rPr>
                  <a:t>“</a:t>
                </a:r>
                <a:r>
                  <a:rPr lang="ru-RU" sz="1400" i="1" dirty="0">
                    <a:solidFill>
                      <a:srgbClr val="323232"/>
                    </a:solidFill>
                    <a:sym typeface="Arial" charset="0"/>
                  </a:rPr>
                  <a:t>Может составить формальный запрос, описать тенденции, указанные  в графике</a:t>
                </a:r>
                <a:r>
                  <a:rPr lang="en-US" sz="1400" i="1" dirty="0">
                    <a:solidFill>
                      <a:srgbClr val="323232"/>
                    </a:solidFill>
                    <a:sym typeface="Arial" charset="0"/>
                  </a:rPr>
                  <a:t> </a:t>
                </a:r>
                <a:r>
                  <a:rPr lang="en-US" sz="1400" i="1" dirty="0">
                    <a:solidFill>
                      <a:srgbClr val="323232"/>
                    </a:solidFill>
                    <a:latin typeface="Gill Sans" pitchFamily="-128" charset="0"/>
                    <a:sym typeface="Arial" charset="0"/>
                  </a:rPr>
                  <a:t>”</a:t>
                </a:r>
                <a:endParaRPr lang="en-US" sz="1400" i="1" dirty="0">
                  <a:solidFill>
                    <a:srgbClr val="323232"/>
                  </a:solidFill>
                </a:endParaRPr>
              </a:p>
            </p:txBody>
          </p:sp>
        </p:grp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3596" y="1069"/>
              <a:ext cx="1463" cy="861"/>
              <a:chOff x="0" y="0"/>
              <a:chExt cx="1462" cy="860"/>
            </a:xfrm>
          </p:grpSpPr>
          <p:sp>
            <p:nvSpPr>
              <p:cNvPr id="21" name="AutoShape 12"/>
              <p:cNvSpPr>
                <a:spLocks/>
              </p:cNvSpPr>
              <p:nvPr/>
            </p:nvSpPr>
            <p:spPr bwMode="auto">
              <a:xfrm>
                <a:off x="0" y="0"/>
                <a:ext cx="1455" cy="860"/>
              </a:xfrm>
              <a:custGeom>
                <a:avLst/>
                <a:gdLst>
                  <a:gd name="T0" fmla="*/ 0 w 21600"/>
                  <a:gd name="T1" fmla="*/ 11 h 21600"/>
                  <a:gd name="T2" fmla="*/ 0 w 21600"/>
                  <a:gd name="T3" fmla="*/ 15 h 21600"/>
                  <a:gd name="T4" fmla="*/ 0 w 21600"/>
                  <a:gd name="T5" fmla="*/ 21 h 21600"/>
                  <a:gd name="T6" fmla="*/ 0 w 21600"/>
                  <a:gd name="T7" fmla="*/ 34 h 21600"/>
                  <a:gd name="T8" fmla="*/ 16 w 21600"/>
                  <a:gd name="T9" fmla="*/ 34 h 21600"/>
                  <a:gd name="T10" fmla="*/ 41 w 21600"/>
                  <a:gd name="T11" fmla="*/ 34 h 21600"/>
                  <a:gd name="T12" fmla="*/ 98 w 21600"/>
                  <a:gd name="T13" fmla="*/ 34 h 21600"/>
                  <a:gd name="T14" fmla="*/ 98 w 21600"/>
                  <a:gd name="T15" fmla="*/ 21 h 21600"/>
                  <a:gd name="T16" fmla="*/ 98 w 21600"/>
                  <a:gd name="T17" fmla="*/ 15 h 21600"/>
                  <a:gd name="T18" fmla="*/ 98 w 21600"/>
                  <a:gd name="T19" fmla="*/ 11 h 21600"/>
                  <a:gd name="T20" fmla="*/ 41 w 21600"/>
                  <a:gd name="T21" fmla="*/ 11 h 21600"/>
                  <a:gd name="T22" fmla="*/ 4 w 21600"/>
                  <a:gd name="T23" fmla="*/ 0 h 21600"/>
                  <a:gd name="T24" fmla="*/ 16 w 21600"/>
                  <a:gd name="T25" fmla="*/ 11 h 21600"/>
                  <a:gd name="T26" fmla="*/ 0 w 21600"/>
                  <a:gd name="T27" fmla="*/ 11 h 21600"/>
                  <a:gd name="T28" fmla="*/ 0 w 21600"/>
                  <a:gd name="T29" fmla="*/ 11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0" y="7200"/>
                    </a:moveTo>
                    <a:lnTo>
                      <a:pt x="0" y="9600"/>
                    </a:lnTo>
                    <a:lnTo>
                      <a:pt x="0" y="13200"/>
                    </a:lnTo>
                    <a:lnTo>
                      <a:pt x="0" y="21600"/>
                    </a:lnTo>
                    <a:lnTo>
                      <a:pt x="3600" y="21600"/>
                    </a:lnTo>
                    <a:lnTo>
                      <a:pt x="9000" y="21600"/>
                    </a:lnTo>
                    <a:lnTo>
                      <a:pt x="21600" y="21600"/>
                    </a:lnTo>
                    <a:lnTo>
                      <a:pt x="21600" y="13200"/>
                    </a:lnTo>
                    <a:lnTo>
                      <a:pt x="21600" y="9600"/>
                    </a:lnTo>
                    <a:lnTo>
                      <a:pt x="21600" y="7200"/>
                    </a:lnTo>
                    <a:lnTo>
                      <a:pt x="9000" y="7200"/>
                    </a:lnTo>
                    <a:lnTo>
                      <a:pt x="920" y="0"/>
                    </a:lnTo>
                    <a:lnTo>
                      <a:pt x="3600" y="7200"/>
                    </a:lnTo>
                    <a:lnTo>
                      <a:pt x="0" y="7200"/>
                    </a:lnTo>
                    <a:close/>
                    <a:moveTo>
                      <a:pt x="0" y="7200"/>
                    </a:moveTo>
                  </a:path>
                </a:pathLst>
              </a:custGeom>
              <a:solidFill>
                <a:srgbClr val="FFFFFF">
                  <a:alpha val="79607"/>
                </a:srgbClr>
              </a:solidFill>
              <a:ln w="9525">
                <a:solidFill>
                  <a:srgbClr val="32323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2" name="Rectangle 13"/>
              <p:cNvSpPr>
                <a:spLocks/>
              </p:cNvSpPr>
              <p:nvPr/>
            </p:nvSpPr>
            <p:spPr bwMode="auto">
              <a:xfrm>
                <a:off x="1" y="391"/>
                <a:ext cx="146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 anchor="ctr"/>
              <a:lstStyle/>
              <a:p>
                <a:pPr marL="39688" algn="ctr"/>
                <a:r>
                  <a:rPr lang="en-US" sz="1400" i="1" dirty="0">
                    <a:solidFill>
                      <a:srgbClr val="323232"/>
                    </a:solidFill>
                    <a:latin typeface="Gill Sans" pitchFamily="-128" charset="0"/>
                    <a:sym typeface="Arial" charset="0"/>
                  </a:rPr>
                  <a:t>“</a:t>
                </a:r>
                <a:r>
                  <a:rPr lang="ru-RU" sz="1400" i="1" dirty="0">
                    <a:solidFill>
                      <a:srgbClr val="323232"/>
                    </a:solidFill>
                    <a:sym typeface="Arial" charset="0"/>
                  </a:rPr>
                  <a:t>Может узнавать новую информацию, используя широкий круг лексики и грамматики</a:t>
                </a:r>
                <a:r>
                  <a:rPr lang="en-US" sz="1400" i="1" dirty="0">
                    <a:solidFill>
                      <a:srgbClr val="323232"/>
                    </a:solidFill>
                    <a:sym typeface="Arial" charset="0"/>
                  </a:rPr>
                  <a:t> </a:t>
                </a:r>
                <a:r>
                  <a:rPr lang="en-US" sz="1400" i="1" dirty="0">
                    <a:solidFill>
                      <a:srgbClr val="323232"/>
                    </a:solidFill>
                    <a:latin typeface="Gill Sans" pitchFamily="-128" charset="0"/>
                    <a:sym typeface="Arial" charset="0"/>
                  </a:rPr>
                  <a:t>”</a:t>
                </a:r>
                <a:endParaRPr lang="en-US" sz="1400" i="1" dirty="0">
                  <a:solidFill>
                    <a:srgbClr val="323232"/>
                  </a:solidFill>
                  <a:sym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8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/>
          </p:cNvSpPr>
          <p:nvPr/>
        </p:nvSpPr>
        <p:spPr bwMode="auto">
          <a:xfrm>
            <a:off x="1043608" y="-5763"/>
            <a:ext cx="6480720" cy="14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912813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Определение состава обучаемых и необходимого объёма </a:t>
            </a:r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программы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обучения</a:t>
            </a:r>
            <a:endParaRPr lang="en-US" sz="3000" b="1" spc="-50" dirty="0">
              <a:solidFill>
                <a:srgbClr val="003C61"/>
              </a:solidFill>
              <a:latin typeface="Calibri" pitchFamily="34" charset="0"/>
              <a:ea typeface="+mj-ea"/>
              <a:cs typeface="Calibri" pitchFamily="34" charset="0"/>
              <a:sym typeface="Arial" pitchFamily="34" charset="0"/>
            </a:endParaRP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6232922" y="6089540"/>
            <a:ext cx="2080617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/>
          <a:p>
            <a:pPr marL="27905" algn="ctr"/>
            <a:r>
              <a:rPr lang="ru-RU" sz="1600" dirty="0">
                <a:latin typeface="+mj-lt"/>
                <a:cs typeface="Arial" pitchFamily="34" charset="0"/>
                <a:sym typeface="Arial" pitchFamily="34" charset="0"/>
              </a:rPr>
              <a:t>Менеджер по проектам</a:t>
            </a:r>
            <a:endParaRPr lang="en-US" sz="1600" dirty="0">
              <a:latin typeface="+mj-lt"/>
              <a:cs typeface="Arial" pitchFamily="34" charset="0"/>
              <a:sym typeface="Arial" pitchFamily="34" charset="0"/>
            </a:endParaRPr>
          </a:p>
          <a:p>
            <a:pPr marL="27905" algn="ctr"/>
            <a:r>
              <a:rPr lang="ru-RU" sz="1600" dirty="0">
                <a:latin typeface="+mj-lt"/>
                <a:cs typeface="Arial" pitchFamily="34" charset="0"/>
                <a:sym typeface="Arial" pitchFamily="34" charset="0"/>
              </a:rPr>
              <a:t>Объем </a:t>
            </a:r>
            <a:r>
              <a:rPr lang="ru-RU" sz="1600" dirty="0" smtClean="0">
                <a:latin typeface="+mj-lt"/>
                <a:cs typeface="Arial" pitchFamily="34" charset="0"/>
                <a:sym typeface="Arial" pitchFamily="34" charset="0"/>
              </a:rPr>
              <a:t>курса</a:t>
            </a:r>
            <a:endParaRPr lang="en-US" sz="1600" dirty="0">
              <a:latin typeface="+mj-lt"/>
              <a:cs typeface="Arial" pitchFamily="34" charset="0"/>
              <a:sym typeface="Arial" pitchFamily="34" charset="0"/>
            </a:endParaRPr>
          </a:p>
        </p:txBody>
      </p:sp>
      <p:sp>
        <p:nvSpPr>
          <p:cNvPr id="20494" name="Rectangle 25"/>
          <p:cNvSpPr>
            <a:spLocks/>
          </p:cNvSpPr>
          <p:nvPr/>
        </p:nvSpPr>
        <p:spPr bwMode="auto">
          <a:xfrm>
            <a:off x="450998" y="1490012"/>
            <a:ext cx="254496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72346" indent="-272346">
              <a:spcBef>
                <a:spcPts val="1687"/>
              </a:spcBef>
            </a:pPr>
            <a:r>
              <a:rPr lang="en-US" sz="1700" dirty="0">
                <a:latin typeface="+mj-lt"/>
                <a:cs typeface="Arial" pitchFamily="34" charset="0"/>
                <a:sym typeface="Arial" pitchFamily="34" charset="0"/>
              </a:rPr>
              <a:t>1. </a:t>
            </a:r>
            <a:r>
              <a:rPr lang="ru-RU" sz="1700" dirty="0">
                <a:latin typeface="+mj-lt"/>
                <a:cs typeface="Arial" pitchFamily="34" charset="0"/>
              </a:rPr>
              <a:t>Определение целевых уровней для</a:t>
            </a:r>
            <a:r>
              <a:rPr lang="sv-SE" sz="1700" dirty="0">
                <a:latin typeface="+mj-lt"/>
                <a:cs typeface="Arial" pitchFamily="34" charset="0"/>
              </a:rPr>
              <a:t> </a:t>
            </a:r>
            <a:r>
              <a:rPr lang="ru-RU" sz="1700" dirty="0">
                <a:latin typeface="+mj-lt"/>
                <a:cs typeface="Arial" pitchFamily="34" charset="0"/>
              </a:rPr>
              <a:t>3</a:t>
            </a:r>
            <a:r>
              <a:rPr lang="sv-SE" sz="1700" dirty="0">
                <a:latin typeface="+mj-lt"/>
                <a:cs typeface="Arial" pitchFamily="34" charset="0"/>
              </a:rPr>
              <a:t>-</a:t>
            </a:r>
            <a:r>
              <a:rPr lang="ru-RU" sz="1700" dirty="0">
                <a:latin typeface="+mj-lt"/>
                <a:cs typeface="Arial" pitchFamily="34" charset="0"/>
              </a:rPr>
              <a:t>5</a:t>
            </a:r>
            <a:r>
              <a:rPr lang="sv-SE" sz="1700" dirty="0">
                <a:latin typeface="+mj-lt"/>
                <a:cs typeface="Arial" pitchFamily="34" charset="0"/>
              </a:rPr>
              <a:t> </a:t>
            </a:r>
            <a:r>
              <a:rPr lang="ru-RU" sz="1700" dirty="0">
                <a:latin typeface="+mj-lt"/>
                <a:cs typeface="Arial" pitchFamily="34" charset="0"/>
              </a:rPr>
              <a:t>должностных категорий</a:t>
            </a:r>
            <a:endParaRPr lang="sv-SE" sz="1700" dirty="0">
              <a:latin typeface="+mj-lt"/>
              <a:cs typeface="Arial" pitchFamily="34" charset="0"/>
            </a:endParaRPr>
          </a:p>
          <a:p>
            <a:pPr marL="272346" indent="-272346">
              <a:spcBef>
                <a:spcPts val="1687"/>
              </a:spcBef>
            </a:pPr>
            <a:endParaRPr lang="en-US" sz="1700" dirty="0">
              <a:latin typeface="+mj-lt"/>
              <a:cs typeface="Arial" pitchFamily="34" charset="0"/>
              <a:sym typeface="Arial" pitchFamily="34" charset="0"/>
            </a:endParaRPr>
          </a:p>
        </p:txBody>
      </p:sp>
      <p:sp>
        <p:nvSpPr>
          <p:cNvPr id="20495" name="Rectangle 26"/>
          <p:cNvSpPr>
            <a:spLocks/>
          </p:cNvSpPr>
          <p:nvPr/>
        </p:nvSpPr>
        <p:spPr bwMode="auto">
          <a:xfrm>
            <a:off x="3259388" y="1502291"/>
            <a:ext cx="254496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72346" indent="-272346">
              <a:spcBef>
                <a:spcPts val="1687"/>
              </a:spcBef>
            </a:pPr>
            <a:r>
              <a:rPr lang="en-US" sz="1700" dirty="0">
                <a:latin typeface="+mj-lt"/>
                <a:cs typeface="Arial" pitchFamily="34" charset="0"/>
                <a:sym typeface="Arial" pitchFamily="34" charset="0"/>
              </a:rPr>
              <a:t>2. </a:t>
            </a:r>
            <a:r>
              <a:rPr lang="ru-RU" sz="1700" dirty="0">
                <a:latin typeface="+mj-lt"/>
                <a:cs typeface="Arial" pitchFamily="34" charset="0"/>
                <a:sym typeface="Arial" pitchFamily="34" charset="0"/>
              </a:rPr>
              <a:t>Он-лайн тестирование сотрудников</a:t>
            </a:r>
            <a:endParaRPr lang="en-US" sz="1700" dirty="0">
              <a:latin typeface="+mj-lt"/>
              <a:cs typeface="Arial" pitchFamily="34" charset="0"/>
              <a:sym typeface="Arial" pitchFamily="34" charset="0"/>
            </a:endParaRPr>
          </a:p>
        </p:txBody>
      </p:sp>
      <p:sp>
        <p:nvSpPr>
          <p:cNvPr id="20496" name="Rectangle 27"/>
          <p:cNvSpPr>
            <a:spLocks/>
          </p:cNvSpPr>
          <p:nvPr/>
        </p:nvSpPr>
        <p:spPr bwMode="auto">
          <a:xfrm>
            <a:off x="6033472" y="1487275"/>
            <a:ext cx="2544961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72346" indent="-272346">
              <a:spcBef>
                <a:spcPts val="1687"/>
              </a:spcBef>
            </a:pPr>
            <a:r>
              <a:rPr lang="en-US" sz="1700" dirty="0">
                <a:latin typeface="+mn-lt"/>
                <a:cs typeface="Arial" pitchFamily="34" charset="0"/>
                <a:sym typeface="Arial" pitchFamily="34" charset="0"/>
              </a:rPr>
              <a:t>3. </a:t>
            </a:r>
            <a:r>
              <a:rPr lang="ru-RU" sz="1700" dirty="0">
                <a:latin typeface="+mn-lt"/>
                <a:cs typeface="Arial" pitchFamily="34" charset="0"/>
              </a:rPr>
              <a:t>Анализ языковых пробелов и определение программы курса</a:t>
            </a:r>
            <a:endParaRPr lang="sv-SE" sz="1700" dirty="0">
              <a:latin typeface="+mn-lt"/>
              <a:cs typeface="Arial" pitchFamily="34" charset="0"/>
            </a:endParaRPr>
          </a:p>
          <a:p>
            <a:pPr marL="272346" indent="-272346">
              <a:spcBef>
                <a:spcPts val="1687"/>
              </a:spcBef>
            </a:pPr>
            <a:r>
              <a:rPr lang="en-US" sz="1700" dirty="0">
                <a:latin typeface="+mn-lt"/>
                <a:cs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20497" name="Rectangle 28"/>
          <p:cNvSpPr>
            <a:spLocks/>
          </p:cNvSpPr>
          <p:nvPr/>
        </p:nvSpPr>
        <p:spPr bwMode="auto">
          <a:xfrm>
            <a:off x="3424535" y="6103188"/>
            <a:ext cx="2080617" cy="70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/>
          <a:p>
            <a:pPr marL="27905" algn="ctr"/>
            <a:r>
              <a:rPr lang="ru-RU" sz="1600" dirty="0">
                <a:latin typeface="+mj-lt"/>
                <a:cs typeface="Arial" pitchFamily="34" charset="0"/>
                <a:sym typeface="Arial" pitchFamily="34" charset="0"/>
              </a:rPr>
              <a:t>Менеджер по проектам</a:t>
            </a:r>
            <a:endParaRPr lang="en-US" sz="1600" dirty="0">
              <a:latin typeface="+mj-lt"/>
              <a:cs typeface="Arial" pitchFamily="34" charset="0"/>
              <a:sym typeface="Arial" pitchFamily="34" charset="0"/>
            </a:endParaRPr>
          </a:p>
          <a:p>
            <a:pPr marL="27905" algn="ctr"/>
            <a:r>
              <a:rPr lang="ru-RU" sz="1600" dirty="0">
                <a:latin typeface="+mj-lt"/>
                <a:cs typeface="Arial" pitchFamily="34" charset="0"/>
                <a:sym typeface="Arial" pitchFamily="34" charset="0"/>
              </a:rPr>
              <a:t>Текущий </a:t>
            </a:r>
            <a:r>
              <a:rPr lang="ru-RU" sz="1600" dirty="0" smtClean="0">
                <a:latin typeface="+mj-lt"/>
                <a:cs typeface="Arial" pitchFamily="34" charset="0"/>
                <a:sym typeface="Arial" pitchFamily="34" charset="0"/>
              </a:rPr>
              <a:t>уровень</a:t>
            </a:r>
            <a:endParaRPr lang="en-US" sz="1600" dirty="0">
              <a:latin typeface="+mj-lt"/>
              <a:cs typeface="Arial" pitchFamily="34" charset="0"/>
              <a:sym typeface="Arial" pitchFamily="34" charset="0"/>
            </a:endParaRPr>
          </a:p>
        </p:txBody>
      </p:sp>
      <p:sp>
        <p:nvSpPr>
          <p:cNvPr id="20498" name="Rectangle 29"/>
          <p:cNvSpPr>
            <a:spLocks/>
          </p:cNvSpPr>
          <p:nvPr/>
        </p:nvSpPr>
        <p:spPr bwMode="auto">
          <a:xfrm>
            <a:off x="683171" y="6066962"/>
            <a:ext cx="2080617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3" bIns="0"/>
          <a:lstStyle/>
          <a:p>
            <a:pPr marL="27905" algn="ctr"/>
            <a:r>
              <a:rPr lang="ru-RU" sz="1700" dirty="0">
                <a:latin typeface="+mj-lt"/>
                <a:cs typeface="Arial" pitchFamily="34" charset="0"/>
                <a:sym typeface="Arial" pitchFamily="34" charset="0"/>
              </a:rPr>
              <a:t>Менеджер по проектам</a:t>
            </a:r>
            <a:endParaRPr lang="en-US" sz="1700" dirty="0">
              <a:latin typeface="+mj-lt"/>
              <a:cs typeface="Arial" pitchFamily="34" charset="0"/>
              <a:sym typeface="Arial" pitchFamily="34" charset="0"/>
            </a:endParaRPr>
          </a:p>
          <a:p>
            <a:pPr marL="27905" algn="ctr"/>
            <a:r>
              <a:rPr lang="ru-RU" sz="1700" dirty="0">
                <a:latin typeface="+mj-lt"/>
                <a:cs typeface="Arial" pitchFamily="34" charset="0"/>
                <a:sym typeface="Arial" pitchFamily="34" charset="0"/>
              </a:rPr>
              <a:t>Целевой уровень</a:t>
            </a:r>
            <a:endParaRPr lang="en-US" sz="1700" dirty="0">
              <a:latin typeface="+mj-lt"/>
              <a:cs typeface="Arial" pitchFamily="34" charset="0"/>
              <a:sym typeface="Arial" pitchFamily="34" charset="0"/>
            </a:endParaRPr>
          </a:p>
        </p:txBody>
      </p:sp>
      <p:pic>
        <p:nvPicPr>
          <p:cNvPr id="20513" name="Picture 33" descr="LLS-LCP01-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1" y="2564905"/>
            <a:ext cx="2411119" cy="34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LLS-LCP02-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09" y="2564905"/>
            <a:ext cx="2411120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LLS-LCP03-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95" y="2564905"/>
            <a:ext cx="2411120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ogo-squar-OLYMP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7125"/>
            <a:ext cx="1209098" cy="8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0"/>
          <p:cNvSpPr>
            <a:spLocks noChangeArrowheads="1"/>
          </p:cNvSpPr>
          <p:nvPr/>
        </p:nvSpPr>
        <p:spPr bwMode="auto">
          <a:xfrm>
            <a:off x="296863" y="1005168"/>
            <a:ext cx="85963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>
              <a:spcBef>
                <a:spcPct val="60000"/>
              </a:spcBef>
              <a:spcAft>
                <a:spcPct val="20000"/>
              </a:spcAft>
              <a:defRPr/>
            </a:pPr>
            <a:r>
              <a:rPr lang="ru-RU" sz="1800" dirty="0">
                <a:latin typeface="+mj-lt"/>
                <a:cs typeface="Calibri" pitchFamily="34" charset="0"/>
              </a:rPr>
              <a:t>Продвинутая система отслеживания результатов (вплоть до индивидуальных результатов каждого обучающегося) для оценки эффективности проекта обучения</a:t>
            </a:r>
            <a:endParaRPr lang="sv-SE" sz="1800" dirty="0">
              <a:latin typeface="+mj-lt"/>
              <a:cs typeface="Calibri" pitchFamily="34" charset="0"/>
            </a:endParaRPr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1043608" y="391445"/>
            <a:ext cx="6552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defTabSz="912813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Отслеживание </a:t>
            </a:r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результатов</a:t>
            </a:r>
            <a:endParaRPr lang="ru-RU" sz="3000" b="1" spc="-50" dirty="0">
              <a:solidFill>
                <a:srgbClr val="003C6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61604" y="1579849"/>
            <a:ext cx="4459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Индивидуальная и сводная отчетность</a:t>
            </a:r>
            <a:endParaRPr lang="sv-SE" sz="16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2765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3634911"/>
            <a:ext cx="4225906" cy="289923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782212" y="1635742"/>
            <a:ext cx="4164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>
              <a:spcBef>
                <a:spcPct val="60000"/>
              </a:spcBef>
              <a:spcAft>
                <a:spcPct val="2000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j-lt"/>
                <a:cs typeface="Calibri" pitchFamily="34" charset="0"/>
              </a:rPr>
              <a:t>Сертификат международного образца</a:t>
            </a:r>
            <a:r>
              <a:rPr lang="ru-RU" sz="1600" dirty="0">
                <a:latin typeface="+mj-lt"/>
                <a:cs typeface="Calibri" pitchFamily="34" charset="0"/>
              </a:rPr>
              <a:t>. </a:t>
            </a:r>
            <a:endParaRPr lang="sv-SE" sz="1600" dirty="0">
              <a:latin typeface="+mj-lt"/>
              <a:cs typeface="Calibri" pitchFamily="34" charset="0"/>
            </a:endParaRPr>
          </a:p>
        </p:txBody>
      </p:sp>
      <p:pic>
        <p:nvPicPr>
          <p:cNvPr id="27655" name="Picture 16" descr="ind-re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6" y="2060848"/>
            <a:ext cx="2879725" cy="35290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14" descr="dashboar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7" y="3634911"/>
            <a:ext cx="3610080" cy="289923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3" descr="Screen Shot 2012-04-18 at 14.05.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943100"/>
            <a:ext cx="18986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4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ChangeArrowheads="1"/>
          </p:cNvSpPr>
          <p:nvPr/>
        </p:nvSpPr>
        <p:spPr bwMode="auto">
          <a:xfrm>
            <a:off x="1043608" y="74787"/>
            <a:ext cx="65527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defTabSz="912813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EF Онлайн-школа - крупнейшая в мире </a:t>
            </a:r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школа для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изучения английского языка  </a:t>
            </a:r>
          </a:p>
        </p:txBody>
      </p:sp>
      <p:pic>
        <p:nvPicPr>
          <p:cNvPr id="2662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652838"/>
            <a:ext cx="4500562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9"/>
          <p:cNvSpPr>
            <a:spLocks noChangeArrowheads="1"/>
          </p:cNvSpPr>
          <p:nvPr/>
        </p:nvSpPr>
        <p:spPr bwMode="auto">
          <a:xfrm>
            <a:off x="4381430" y="1269217"/>
            <a:ext cx="47069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85750" indent="-285750">
              <a:buSzPct val="150000"/>
              <a:buFont typeface="Wingdings" pitchFamily="2" charset="2"/>
              <a:buChar char="ü"/>
              <a:tabLst>
                <a:tab pos="323850" algn="l"/>
              </a:tabLst>
              <a:defRPr/>
            </a:pP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ü"/>
              <a:tabLst>
                <a:tab pos="323850" algn="l"/>
              </a:tabLst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Занятия с любого уровня (включая начальный)</a:t>
            </a:r>
          </a:p>
          <a:p>
            <a:pPr marL="285750" indent="-285750">
              <a:buSzPct val="150000"/>
              <a:buFont typeface="Wingdings" pitchFamily="2" charset="2"/>
              <a:buChar char="ü"/>
              <a:tabLst>
                <a:tab pos="323850" algn="l"/>
              </a:tabLst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Круглосуточный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доступ с любого компьютера, подключенного к Интернет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(24/7/365)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SzPct val="150000"/>
              <a:buFont typeface="Wingdings" pitchFamily="2" charset="2"/>
              <a:buChar char="ü"/>
              <a:tabLst>
                <a:tab pos="323850" algn="l"/>
              </a:tabLst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Неограниченный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доступ к занятиям с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лучшими учителями –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носителями языка</a:t>
            </a:r>
          </a:p>
          <a:p>
            <a:pPr marL="285750" indent="-285750">
              <a:buSzPct val="150000"/>
              <a:buFont typeface="Wingdings" pitchFamily="2" charset="2"/>
              <a:buChar char="ü"/>
              <a:tabLst>
                <a:tab pos="323850" algn="l"/>
              </a:tabLst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Новейшая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технология распознавания речи</a:t>
            </a:r>
          </a:p>
          <a:p>
            <a:pPr marL="285750" indent="-285750">
              <a:buSzPct val="150000"/>
              <a:buFont typeface="Wingdings" pitchFamily="2" charset="2"/>
              <a:buChar char="ü"/>
              <a:tabLst>
                <a:tab pos="323850" algn="l"/>
              </a:tabLst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Продвинутая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система отслеживания результатов в режиме реального времени</a:t>
            </a:r>
          </a:p>
        </p:txBody>
      </p:sp>
      <p:sp>
        <p:nvSpPr>
          <p:cNvPr id="16" name="Text Box 187"/>
          <p:cNvSpPr txBox="1">
            <a:spLocks noChangeArrowheads="1"/>
          </p:cNvSpPr>
          <p:nvPr/>
        </p:nvSpPr>
        <p:spPr bwMode="auto">
          <a:xfrm>
            <a:off x="0" y="6126825"/>
            <a:ext cx="9163050" cy="769441"/>
          </a:xfrm>
          <a:prstGeom prst="rect">
            <a:avLst/>
          </a:prstGeom>
          <a:solidFill>
            <a:srgbClr val="CC0000">
              <a:alpha val="58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Самая современная система обучения совмещает в себе высокие технологии и лучшие академические разработки</a:t>
            </a:r>
            <a:endParaRPr lang="ru-RU" sz="22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630" name="Picture 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148666"/>
            <a:ext cx="3748087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47" y="3710920"/>
            <a:ext cx="4403492" cy="209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2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55741"/>
            <a:ext cx="9144001" cy="490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4607926" y="2851628"/>
            <a:ext cx="4288966" cy="9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/>
          <a:p>
            <a:pPr marL="457200" indent="-457200" algn="ctr" defTabSz="912813">
              <a:spcBef>
                <a:spcPct val="20000"/>
              </a:spcBef>
              <a:buSzPct val="100000"/>
            </a:pPr>
            <a:r>
              <a:rPr lang="ru-RU" sz="5400" b="1" dirty="0" smtClean="0">
                <a:latin typeface="Calibri" pitchFamily="34" charset="0"/>
                <a:cs typeface="Calibri" pitchFamily="34" charset="0"/>
              </a:rPr>
              <a:t>Спасибо!</a:t>
            </a:r>
            <a:endParaRPr lang="sv-SE" sz="5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1124744"/>
            <a:ext cx="9143999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2400" b="1" cap="all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«Человек, который смог сдвинуть гору, начинал с того, что перетаскивал с места на место мелкие камешки»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37255" y="4555059"/>
            <a:ext cx="36464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Edward Baldakov</a:t>
            </a:r>
          </a:p>
          <a:p>
            <a:pPr algn="r"/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Country Manager, EF CLLS Russia and CIS</a:t>
            </a:r>
          </a:p>
          <a:p>
            <a:pPr algn="r"/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.: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985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7681344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Email: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edward.baldakov@ef.com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Zemlyanoy Val, Moscow, 105064, Russia</a:t>
            </a:r>
          </a:p>
          <a:p>
            <a:pPr algn="r" eaLnBrk="1" hangingPunct="1"/>
            <a:r>
              <a:rPr lang="en-US" sz="1600" dirty="0">
                <a:latin typeface="Calibri" pitchFamily="34" charset="0"/>
                <a:cs typeface="Calibri" pitchFamily="34" charset="0"/>
              </a:rPr>
              <a:t>Tel.: +7 495 787 67 57</a:t>
            </a:r>
          </a:p>
          <a:p>
            <a:pPr algn="r" eaLnBrk="1" hangingPunct="1"/>
            <a:r>
              <a:rPr lang="en-US" sz="1600" dirty="0">
                <a:latin typeface="Calibri" pitchFamily="34" charset="0"/>
                <a:cs typeface="Calibri" pitchFamily="34" charset="0"/>
              </a:rPr>
              <a:t>www.ef.com/corporate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560840" cy="549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21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75142" y="-25449"/>
            <a:ext cx="87524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Исследования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в области </a:t>
            </a:r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владения </a:t>
            </a:r>
          </a:p>
          <a:p>
            <a:pPr algn="ctr" eaLnBrk="1" hangingPunct="1"/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английским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языком</a:t>
            </a:r>
          </a:p>
        </p:txBody>
      </p:sp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4551363" y="3230871"/>
            <a:ext cx="4600575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3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Исследование охватило более: 2.3 млн.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тудентов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3000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53 страны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мира, для которых английский язык не является  родным. 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437063" y="4148138"/>
            <a:ext cx="4600575" cy="25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Выводы: </a:t>
            </a: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Совершенствование уровня владения английским языком :</a:t>
            </a: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ведет  к </a:t>
            </a: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увеличению ВВП </a:t>
            </a: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на душу населения</a:t>
            </a:r>
            <a:r>
              <a:rPr lang="sv-SE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способствует привлечению </a:t>
            </a: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инвестиций и инновациям</a:t>
            </a:r>
            <a:r>
              <a:rPr lang="en-US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укреплению торговых взаимоотношений и </a:t>
            </a: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росту экспорта</a:t>
            </a: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260416" y="2098436"/>
            <a:ext cx="4310062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3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Городское и сельское население старше 18 лет</a:t>
            </a:r>
          </a:p>
          <a:p>
            <a:pPr marL="342900" indent="-342900" eaLnBrk="0" hangingPunct="0">
              <a:spcBef>
                <a:spcPct val="30000"/>
              </a:spcBef>
              <a:buFont typeface="Wingdings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44 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суб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ъ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екта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Российской Федерации 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4592" y="2822769"/>
            <a:ext cx="454183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Выводы:</a:t>
            </a: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70% </a:t>
            </a: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опрошенных не владеют иностранными языками</a:t>
            </a:r>
            <a:r>
              <a:rPr lang="sv-SE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17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Английский язык самый популярный язык, которым владеют </a:t>
            </a: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9%</a:t>
            </a: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населения;</a:t>
            </a: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74% </a:t>
            </a: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опрошенных согласны, что знание английского языка является фактором достижения успеха в карьере;</a:t>
            </a:r>
          </a:p>
          <a:p>
            <a:pPr marL="742950" lvl="1" indent="-2857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17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79% </a:t>
            </a:r>
            <a:r>
              <a:rPr lang="ru-RU" sz="17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согласны ,что для их детей знание английского языка является необходимым фактором для достижения успеха в будущем.</a:t>
            </a: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277813" y="1212499"/>
            <a:ext cx="42910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rgbClr val="000000"/>
                </a:solidFill>
                <a:latin typeface="+mj-lt"/>
              </a:rPr>
              <a:t>Фонд Общественного Мнения</a:t>
            </a:r>
          </a:p>
          <a:p>
            <a:pPr algn="ctr" eaLnBrk="1" hangingPunct="1"/>
            <a:r>
              <a:rPr lang="ru-RU" sz="1800" b="1" dirty="0">
                <a:solidFill>
                  <a:srgbClr val="000000"/>
                </a:solidFill>
                <a:latin typeface="+mj-lt"/>
              </a:rPr>
              <a:t>«Владение иностранными языками» в России</a:t>
            </a:r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4551363" y="2392363"/>
            <a:ext cx="4446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Исследование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</a:t>
            </a:r>
            <a:endParaRPr lang="ru-RU" sz="1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«Показатель уровня владения английским языком» в мире</a:t>
            </a:r>
          </a:p>
        </p:txBody>
      </p:sp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5091"/>
            <a:ext cx="3870648" cy="147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Logo-squar-OLYMP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7125"/>
            <a:ext cx="1209098" cy="8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7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6393" grpId="0"/>
      <p:bldP spid="194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86" y="1015998"/>
            <a:ext cx="449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4" y="1030512"/>
            <a:ext cx="451485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44693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Исследование </a:t>
            </a:r>
            <a:r>
              <a:rPr lang="en-US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EF</a:t>
            </a:r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«Показатель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уровня владения английским языком» в мире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067944" y="5688544"/>
            <a:ext cx="72008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-squar-OLYMP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167125"/>
            <a:ext cx="1209098" cy="8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slid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6064"/>
            <a:ext cx="45354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1970088" y="3484939"/>
            <a:ext cx="287337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6" descr="slid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132264"/>
            <a:ext cx="4570412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6162675" y="3591302"/>
            <a:ext cx="404813" cy="4048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25425" y="4566027"/>
            <a:ext cx="4352925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800" b="1" dirty="0">
                <a:latin typeface="+mj-lt"/>
                <a:ea typeface="ＭＳ Ｐゴシック" pitchFamily="34" charset="-128"/>
              </a:rPr>
              <a:t>1) Совершенствование уровня владения</a:t>
            </a:r>
            <a:r>
              <a:rPr lang="en-US" sz="1800" b="1" dirty="0">
                <a:latin typeface="+mj-lt"/>
                <a:ea typeface="ＭＳ Ｐゴシック" pitchFamily="34" charset="-128"/>
              </a:rPr>
              <a:t> </a:t>
            </a:r>
            <a:r>
              <a:rPr lang="ru-RU" sz="1800" b="1" dirty="0">
                <a:latin typeface="+mj-lt"/>
                <a:ea typeface="ＭＳ Ｐゴシック" pitchFamily="34" charset="-128"/>
              </a:rPr>
              <a:t>английским</a:t>
            </a:r>
            <a:r>
              <a:rPr lang="en-US" sz="1800" b="1" dirty="0">
                <a:latin typeface="+mj-lt"/>
                <a:ea typeface="ＭＳ Ｐゴシック" pitchFamily="34" charset="-128"/>
              </a:rPr>
              <a:t> </a:t>
            </a:r>
            <a:r>
              <a:rPr lang="ru-RU" sz="1800" b="1" dirty="0">
                <a:latin typeface="+mj-lt"/>
                <a:ea typeface="ＭＳ Ｐゴシック" pitchFamily="34" charset="-128"/>
              </a:rPr>
              <a:t> языком связано с ростом ВВП на душу населения</a:t>
            </a:r>
          </a:p>
          <a:p>
            <a:endParaRPr lang="ru-RU" sz="1800" b="1" dirty="0">
              <a:latin typeface="+mj-lt"/>
              <a:ea typeface="ＭＳ Ｐゴシック" pitchFamily="34" charset="-128"/>
            </a:endParaRPr>
          </a:p>
          <a:p>
            <a:r>
              <a:rPr lang="ru-RU" sz="1800" b="1" dirty="0">
                <a:latin typeface="+mj-lt"/>
                <a:ea typeface="ＭＳ Ｐゴシック" pitchFamily="34" charset="-128"/>
              </a:rPr>
              <a:t>2) Владение английским языком способствует привлечению инвестиций и инновациям</a:t>
            </a:r>
            <a:endParaRPr lang="en-US" sz="1800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976813" y="4559677"/>
            <a:ext cx="3683000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800" b="1" dirty="0">
                <a:latin typeface="+mj-lt"/>
                <a:ea typeface="ＭＳ Ｐゴシック" pitchFamily="34" charset="-128"/>
              </a:rPr>
              <a:t>3) Совершенствование уровня владения английским языком способствует укреплению торговых взаимоотношений и росту экспорта</a:t>
            </a:r>
            <a:endParaRPr lang="sv-SE" sz="1800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25513" y="1560889"/>
            <a:ext cx="2854325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000"/>
              <a:t>Валовый национальный доход</a:t>
            </a:r>
            <a:r>
              <a:rPr lang="en-US" sz="1000"/>
              <a:t>, $</a:t>
            </a:r>
            <a:endParaRPr lang="ru-RU" sz="100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95300" y="4008814"/>
            <a:ext cx="3716338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000"/>
              <a:t>Уровень владения английским языком (показатель </a:t>
            </a:r>
            <a:r>
              <a:rPr lang="en-US" sz="1000"/>
              <a:t>EF EPI)</a:t>
            </a:r>
            <a:endParaRPr lang="ru-RU" sz="100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79388" y="980728"/>
            <a:ext cx="430212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latin typeface="+mj-lt"/>
              </a:rPr>
              <a:t> Чем лучше английский, тем выше уровень валового</a:t>
            </a:r>
          </a:p>
          <a:p>
            <a:pPr eaLnBrk="1" hangingPunct="1"/>
            <a:r>
              <a:rPr lang="ru-RU" sz="1400" b="1" dirty="0">
                <a:latin typeface="+mj-lt"/>
              </a:rPr>
              <a:t> национального дохода страны на душу населения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578350" y="993428"/>
            <a:ext cx="4114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latin typeface="+mj-lt"/>
              </a:rPr>
              <a:t> Чем лучше английский, тем выше уровень экспорта страны на душу населения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145088" y="4094539"/>
            <a:ext cx="3716337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000"/>
              <a:t>Уровень владения английским языком (показатель </a:t>
            </a:r>
            <a:r>
              <a:rPr lang="en-US" sz="1000"/>
              <a:t>EF EPI)</a:t>
            </a:r>
            <a:endParaRPr lang="ru-RU" sz="1000"/>
          </a:p>
        </p:txBody>
      </p:sp>
      <p:sp>
        <p:nvSpPr>
          <p:cNvPr id="15" name="Title 2"/>
          <p:cNvSpPr>
            <a:spLocks/>
          </p:cNvSpPr>
          <p:nvPr/>
        </p:nvSpPr>
        <p:spPr bwMode="auto">
          <a:xfrm>
            <a:off x="1095611" y="327393"/>
            <a:ext cx="655272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defTabSz="912813">
              <a:lnSpc>
                <a:spcPts val="2400"/>
              </a:lnSpc>
            </a:pP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Уровень владения английским языком </a:t>
            </a:r>
            <a:b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в сравнении с экономическими показателями</a:t>
            </a:r>
            <a:endParaRPr lang="en-US" sz="3000" b="1" spc="-50" dirty="0">
              <a:solidFill>
                <a:srgbClr val="003C61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303"/>
            <a:ext cx="7703815" cy="551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44693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Исследование </a:t>
            </a:r>
            <a:r>
              <a:rPr lang="en-US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EF</a:t>
            </a:r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«Показатель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уровня владения английским языком» в мире</a:t>
            </a:r>
          </a:p>
        </p:txBody>
      </p:sp>
    </p:spTree>
    <p:extLst>
      <p:ext uri="{BB962C8B-B14F-4D97-AF65-F5344CB8AC3E}">
        <p14:creationId xmlns:p14="http://schemas.microsoft.com/office/powerpoint/2010/main" val="25078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16" y="1124744"/>
            <a:ext cx="6827950" cy="49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30" y="6021387"/>
            <a:ext cx="9136670" cy="836613"/>
          </a:xfrm>
          <a:prstGeom prst="rect">
            <a:avLst/>
          </a:prstGeom>
          <a:noFill/>
          <a:ln>
            <a:noFill/>
          </a:ln>
        </p:spPr>
        <p:txBody>
          <a:bodyPr lIns="91396" tIns="45700" rIns="91396" bIns="45700"/>
          <a:lstStyle/>
          <a:p>
            <a:pPr eaLnBrk="0" hangingPunct="0">
              <a:spcBef>
                <a:spcPct val="60000"/>
              </a:spcBef>
              <a:spcAft>
                <a:spcPct val="20000"/>
              </a:spcAft>
              <a:buClr>
                <a:srgbClr val="41B8FF"/>
              </a:buClr>
              <a:defRPr/>
            </a:pPr>
            <a:r>
              <a:rPr lang="en-US" sz="1600" b="1" dirty="0">
                <a:latin typeface="Calibri" pitchFamily="34" charset="0"/>
                <a:ea typeface="+mn-ea"/>
                <a:cs typeface="Calibri" pitchFamily="34" charset="0"/>
              </a:rPr>
              <a:t>“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Валовой внутренний продукт, в условиях паритета покупательной способности, согласно оценкам Economist Intelligence Unit, скорее всего, увеличится 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более чем вдвое к 2020 году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в большинстве быстро развивающихся стран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..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”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9" y="239338"/>
            <a:ext cx="1002644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313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488598" y="148605"/>
            <a:ext cx="66247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eaLnBrk="1" hangingPunct="1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Исследование </a:t>
            </a:r>
            <a:endParaRPr lang="ru-RU" sz="3000" b="1" spc="-50" dirty="0" smtClean="0">
              <a:solidFill>
                <a:srgbClr val="003C61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algn="ctr" eaLnBrk="1" hangingPunct="1"/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«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Конкуренция </a:t>
            </a:r>
            <a:r>
              <a:rPr lang="ru-RU" sz="3000" b="1" spc="-50" dirty="0" smtClean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без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границ»</a:t>
            </a:r>
          </a:p>
        </p:txBody>
      </p:sp>
      <p:pic>
        <p:nvPicPr>
          <p:cNvPr id="6" name="Picture 8" descr="Logo-squar-OLYMP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7125"/>
            <a:ext cx="1209098" cy="8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0" y="5966794"/>
            <a:ext cx="9144000" cy="830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“…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компании ясно осознают влияние международного сотрудничества и общения с клиентами и коллегами из других стран, культур и часовых поясов на их 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финансовое благосостояние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Иногда в них и заключается причина успеха или провала.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”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49" y="1182109"/>
            <a:ext cx="6559253" cy="476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73" y="230622"/>
            <a:ext cx="968781" cy="59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7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2"/>
          <p:cNvSpPr>
            <a:spLocks/>
          </p:cNvSpPr>
          <p:nvPr/>
        </p:nvSpPr>
        <p:spPr bwMode="auto">
          <a:xfrm>
            <a:off x="6151562" y="4950060"/>
            <a:ext cx="2944812" cy="1833535"/>
          </a:xfrm>
          <a:prstGeom prst="roundRect">
            <a:avLst>
              <a:gd name="adj" fmla="val 11273"/>
            </a:avLst>
          </a:prstGeom>
          <a:gradFill rotWithShape="0">
            <a:gsLst>
              <a:gs pos="0">
                <a:srgbClr val="D8D8D8"/>
              </a:gs>
              <a:gs pos="100000">
                <a:srgbClr val="B3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200" dirty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pic>
        <p:nvPicPr>
          <p:cNvPr id="4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9" y="1074808"/>
            <a:ext cx="86090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utoShape 2"/>
          <p:cNvSpPr>
            <a:spLocks/>
          </p:cNvSpPr>
          <p:nvPr/>
        </p:nvSpPr>
        <p:spPr bwMode="auto">
          <a:xfrm>
            <a:off x="135954" y="4950060"/>
            <a:ext cx="5840413" cy="1833537"/>
          </a:xfrm>
          <a:prstGeom prst="roundRect">
            <a:avLst>
              <a:gd name="adj" fmla="val 11273"/>
            </a:avLst>
          </a:prstGeom>
          <a:gradFill rotWithShape="0">
            <a:gsLst>
              <a:gs pos="0">
                <a:srgbClr val="D8D8D8"/>
              </a:gs>
              <a:gs pos="100000">
                <a:srgbClr val="B3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1200" dirty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88354" y="4906438"/>
            <a:ext cx="2538413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425" indent="-984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Основана в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1965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году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75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офисов и 400 школ в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8 странах (более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500 000 студентов в год)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25 000 преподавателей и более 9 000 сотрудников по всему миру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6162082" y="4930582"/>
            <a:ext cx="30146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425" indent="-984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Times" pitchFamily="1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В России с 1993 года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Times" pitchFamily="1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35 школ и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6 региональных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офисов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11 городах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Times" pitchFamily="1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1100 сотрудников и учителей</a:t>
            </a:r>
            <a:endParaRPr lang="sv-S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724149" y="4892790"/>
            <a:ext cx="316865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425" indent="-984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6 языков</a:t>
            </a:r>
          </a:p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15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миллионов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он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лайн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студентов из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120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стран</a:t>
            </a:r>
          </a:p>
          <a:p>
            <a:pPr eaLnBrk="1" hangingPunct="1">
              <a:spcBef>
                <a:spcPts val="600"/>
              </a:spcBef>
              <a:buFont typeface="Times" pitchFamily="1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Более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корпоративных клиентов – крупнейших мировых компаний, корпораций и государственных учреждений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28627" y="4650992"/>
            <a:ext cx="2419350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В мире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6182751" y="4666085"/>
            <a:ext cx="2419350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В России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043608" y="114300"/>
            <a:ext cx="6625806" cy="487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EF Education </a:t>
            </a:r>
            <a:r>
              <a:rPr lang="ru-RU" sz="3000" b="1" spc="-50" dirty="0" err="1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First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–</a:t>
            </a:r>
            <a:r>
              <a:rPr lang="en-US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крупнейшая частная</a:t>
            </a:r>
            <a:b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3000" b="1" spc="-50" dirty="0">
                <a:solidFill>
                  <a:srgbClr val="003C61"/>
                </a:solidFill>
                <a:latin typeface="Calibri" pitchFamily="34" charset="0"/>
                <a:ea typeface="+mj-ea"/>
                <a:cs typeface="Calibri" pitchFamily="34" charset="0"/>
              </a:rPr>
              <a:t>образовательная компания в мире</a:t>
            </a:r>
          </a:p>
        </p:txBody>
      </p:sp>
      <p:pic>
        <p:nvPicPr>
          <p:cNvPr id="92" name="Picture 8" descr="Logo-squar-OLYMP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7125"/>
            <a:ext cx="1209098" cy="8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3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1536</Words>
  <Application>Microsoft Office PowerPoint</Application>
  <PresentationFormat>On-screen Show (4:3)</PresentationFormat>
  <Paragraphs>244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Последние наблюдения</vt:lpstr>
      <vt:lpstr>PowerPoint Presentation</vt:lpstr>
      <vt:lpstr>PowerPoint Presentation</vt:lpstr>
      <vt:lpstr>PowerPoint Presentation</vt:lpstr>
      <vt:lpstr>Среднерусский Банк  ОАО Сбербанка России</vt:lpstr>
      <vt:lpstr>Российские Железные Дороги</vt:lpstr>
      <vt:lpstr>Министерство Образования и Науки Республики Татарстан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zoya.matisova</dc:creator>
  <cp:lastModifiedBy>Edward Baldakov</cp:lastModifiedBy>
  <cp:revision>408</cp:revision>
  <cp:lastPrinted>2012-05-30T04:50:30Z</cp:lastPrinted>
  <dcterms:created xsi:type="dcterms:W3CDTF">2011-05-26T12:09:01Z</dcterms:created>
  <dcterms:modified xsi:type="dcterms:W3CDTF">2012-09-13T07:03:20Z</dcterms:modified>
</cp:coreProperties>
</file>